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340" r:id="rId2"/>
    <p:sldId id="473" r:id="rId3"/>
    <p:sldId id="594" r:id="rId4"/>
    <p:sldId id="596" r:id="rId5"/>
    <p:sldId id="597" r:id="rId6"/>
    <p:sldId id="528" r:id="rId7"/>
    <p:sldId id="598" r:id="rId8"/>
    <p:sldId id="472" r:id="rId9"/>
    <p:sldId id="599" r:id="rId10"/>
    <p:sldId id="600" r:id="rId11"/>
    <p:sldId id="601" r:id="rId12"/>
    <p:sldId id="602" r:id="rId13"/>
    <p:sldId id="603" r:id="rId14"/>
    <p:sldId id="615" r:id="rId15"/>
    <p:sldId id="618" r:id="rId16"/>
    <p:sldId id="619" r:id="rId17"/>
    <p:sldId id="616" r:id="rId18"/>
    <p:sldId id="531" r:id="rId19"/>
    <p:sldId id="504" r:id="rId20"/>
    <p:sldId id="604" r:id="rId21"/>
    <p:sldId id="605" r:id="rId22"/>
    <p:sldId id="606" r:id="rId23"/>
    <p:sldId id="572" r:id="rId24"/>
    <p:sldId id="607" r:id="rId25"/>
    <p:sldId id="608" r:id="rId26"/>
    <p:sldId id="610" r:id="rId27"/>
    <p:sldId id="609" r:id="rId28"/>
    <p:sldId id="612" r:id="rId29"/>
    <p:sldId id="611" r:id="rId30"/>
    <p:sldId id="613" r:id="rId31"/>
    <p:sldId id="614" r:id="rId32"/>
    <p:sldId id="573" r:id="rId33"/>
    <p:sldId id="593" r:id="rId34"/>
    <p:sldId id="586" r:id="rId35"/>
    <p:sldId id="587" r:id="rId36"/>
    <p:sldId id="588" r:id="rId37"/>
    <p:sldId id="589" r:id="rId38"/>
    <p:sldId id="590" r:id="rId39"/>
    <p:sldId id="591" r:id="rId40"/>
    <p:sldId id="592" r:id="rId41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C"/>
    <a:srgbClr val="14A4FC"/>
    <a:srgbClr val="3BFF44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2" autoAdjust="0"/>
    <p:restoredTop sz="95951" autoAdjust="0"/>
  </p:normalViewPr>
  <p:slideViewPr>
    <p:cSldViewPr>
      <p:cViewPr>
        <p:scale>
          <a:sx n="50" d="100"/>
          <a:sy n="50" d="100"/>
        </p:scale>
        <p:origin x="-1838" y="-4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4A9DA-D17E-4457-A705-63A37EE047E3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C112-EC71-44DD-BDEB-732D08343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7482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8C7DF-34A6-4D30-B361-9B7F3388E0AA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97B56-F73B-4A83-8EA7-4E471117A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3469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57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turn the picture</a:t>
            </a:r>
            <a:r>
              <a:rPr lang="en-US" baseline="0" dirty="0" smtClean="0"/>
              <a:t> upside down…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758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75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75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 this slide should be removed</a:t>
            </a:r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3C79-1702-49F6-B75A-1C16CC3E4F41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B620-F49B-4A65-B3DE-088705350E75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7946-96CF-40D4-8228-B425F92688EA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7F0-1282-4830-A31C-0319C3BF1AB7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D6BB-9A17-45F9-B820-05CEA277059D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8040-0D46-4811-A573-C0C10B038C9D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4CF7-E48E-486F-AFDA-021FD1803075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79C5-3C7F-4D22-8638-7AF5CFE07A0C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D775-20FF-4D77-8200-AF40C8D23937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4D3B-0DAA-4432-9393-F84F707AC05E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8A8F-DF43-4464-B57B-222045881629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D7135B-6CB2-4DAD-A629-DD8379D4AA8A}" type="datetime1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864096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study of real-time chiral plasma instability</a:t>
            </a:r>
            <a:endParaRPr lang="en-US" sz="4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2920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Pavel</a:t>
            </a:r>
            <a:r>
              <a:rPr lang="en-US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Buividovich</a:t>
            </a:r>
            <a:endParaRPr lang="en-US" sz="40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(Regensburg)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6154" y="5373216"/>
            <a:ext cx="2514278" cy="1437351"/>
          </a:xfrm>
          <a:prstGeom prst="rect">
            <a:avLst/>
          </a:prstGeom>
        </p:spPr>
      </p:pic>
      <p:pic>
        <p:nvPicPr>
          <p:cNvPr id="1028" name="Picture 4" descr="How magnetism manifests in the univer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640" y="2492896"/>
            <a:ext cx="3728036" cy="18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530" y="2489076"/>
            <a:ext cx="2468605" cy="186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16" y="2492896"/>
            <a:ext cx="2915815" cy="1864018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xmlns="" val="28892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8218" y="0"/>
            <a:ext cx="9172217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Chirality pumping,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E || B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10" y="564581"/>
            <a:ext cx="5521324" cy="4006819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497" y="3501009"/>
            <a:ext cx="4626504" cy="335699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50" y="4571400"/>
            <a:ext cx="8550369" cy="2246769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quite large 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finite-volume effects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anomaly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coeff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10%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Late-time: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8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Sin[E t/2]</a:t>
            </a:r>
          </a:p>
        </p:txBody>
      </p:sp>
      <p:pic>
        <p:nvPicPr>
          <p:cNvPr id="4100" name="Picture 4" descr="G:\CurrentDocs\TIWSM\talk\anomaly_triang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2392" y="591271"/>
            <a:ext cx="1952663" cy="185651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2223" y="2585333"/>
            <a:ext cx="3517703" cy="621506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43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8218" y="0"/>
            <a:ext cx="9172217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Chirality pumping: effect of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backreaction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915" y="611406"/>
            <a:ext cx="7888085" cy="547871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7072"/>
            <a:ext cx="1835696" cy="275936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5262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8218" y="0"/>
            <a:ext cx="9172217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Chirality pumping: effect of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backreaction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139" y="692696"/>
            <a:ext cx="6761501" cy="495478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7504" y="5877272"/>
            <a:ext cx="91440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of electric field by produced fermions</a:t>
            </a:r>
          </a:p>
        </p:txBody>
      </p:sp>
    </p:spTree>
    <p:extLst>
      <p:ext uri="{BB962C8B-B14F-4D97-AF65-F5344CB8AC3E}">
        <p14:creationId xmlns:p14="http://schemas.microsoft.com/office/powerpoint/2010/main" xmlns="" val="31700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016" y="-99392"/>
            <a:ext cx="9324528" cy="7647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Chirality decay: </a:t>
            </a:r>
            <a:b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options for initial chiral imbalance</a:t>
            </a:r>
            <a:endParaRPr lang="en-US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21" y="1124163"/>
            <a:ext cx="48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chemical potential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2816"/>
            <a:ext cx="2532434" cy="285669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916832"/>
            <a:ext cx="2520280" cy="2726341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499992" y="908720"/>
            <a:ext cx="486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Excited state with 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imbalance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263691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Hamiltonian is 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CP-symmetric,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is not!!!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796136" y="3212976"/>
            <a:ext cx="1512168" cy="144016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92" t="16158" r="6504" b="11135"/>
          <a:stretch/>
        </p:blipFill>
        <p:spPr bwMode="auto">
          <a:xfrm>
            <a:off x="2411760" y="4153639"/>
            <a:ext cx="4320480" cy="2704361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5473005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Equilibrium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state</a:t>
            </a:r>
          </a:p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H="1" flipV="1">
            <a:off x="1115616" y="4293096"/>
            <a:ext cx="252536" cy="11799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31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016" y="-27384"/>
            <a:ext cx="9324528" cy="7647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Equilibrium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vs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non-equilibrium CME</a:t>
            </a:r>
            <a:endParaRPr lang="en-US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2068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first try: equilibrium state… No instability!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71" y="1610797"/>
            <a:ext cx="47596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Conserved vector currents </a:t>
            </a:r>
          </a:p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[Rubakov’10]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4043" y="1794493"/>
            <a:ext cx="3552825" cy="647700"/>
          </a:xfrm>
          <a:prstGeom prst="rect">
            <a:avLst/>
          </a:prstGeom>
          <a:noFill/>
          <a:ln w="349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672" y="112474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CME current?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895242"/>
            <a:ext cx="3888432" cy="2495077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292080" y="3471306"/>
            <a:ext cx="1944216" cy="67147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94987" y="4149080"/>
            <a:ext cx="4349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Asymptotic behavior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elated to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anomaly</a:t>
            </a:r>
          </a:p>
          <a:p>
            <a:r>
              <a:rPr lang="en-US" sz="2800" b="1" dirty="0" smtClean="0">
                <a:solidFill>
                  <a:srgbClr val="000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[PB </a:t>
            </a:r>
            <a:r>
              <a:rPr lang="de-DE" sz="2800" b="1" dirty="0" smtClean="0">
                <a:solidFill>
                  <a:srgbClr val="0000FC"/>
                </a:solidFill>
              </a:rPr>
              <a:t>1312.1843</a:t>
            </a:r>
            <a:r>
              <a:rPr lang="en-US" sz="2800" b="1" dirty="0" smtClean="0">
                <a:solidFill>
                  <a:srgbClr val="000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sz="2800" b="1" dirty="0">
              <a:solidFill>
                <a:srgbClr val="000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47664" y="3687330"/>
            <a:ext cx="2304256" cy="108012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2852936"/>
            <a:ext cx="3283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 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singularity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551723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Bloch theorem …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1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016" y="-27384"/>
            <a:ext cx="9324528" cy="7647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Equilibrium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vs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non-equilibrium CME</a:t>
            </a:r>
            <a:endParaRPr lang="en-US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CME conductivity with overlap fermions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(Linear response approximation)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00808"/>
            <a:ext cx="7488832" cy="4881047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431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4016" y="-27384"/>
            <a:ext cx="9324528" cy="7647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Equilibrium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vs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non-equilibrium CME</a:t>
            </a:r>
            <a:endParaRPr lang="en-US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2068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CME conductivity with overlap fermions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(Constant magnetic field, LLL dominated)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628800"/>
            <a:ext cx="7704856" cy="5118419"/>
          </a:xfrm>
          <a:prstGeom prst="rect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7431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Dimensional reduction: 2D axial anomaly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29" y="1356616"/>
            <a:ext cx="4829175" cy="39052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1974" y="692696"/>
            <a:ext cx="2743200" cy="1123950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40329" y="692696"/>
            <a:ext cx="457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Polarization tensor in 2D: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7124700" cy="69532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07904" y="2466203"/>
            <a:ext cx="4288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Chen,hep-th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/9902199]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11" y="4414875"/>
            <a:ext cx="5472608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at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=0, k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DEFINED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(without IR regulator)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Otherwise zero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7628" y="4437112"/>
            <a:ext cx="3312369" cy="2286087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348115" y="2865130"/>
            <a:ext cx="2659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answer: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11" y="1723628"/>
            <a:ext cx="8717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roper regularization (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current conserved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29" y="2431514"/>
            <a:ext cx="3295650" cy="59055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26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8032" y="0"/>
            <a:ext cx="9324528" cy="764704"/>
          </a:xfrm>
        </p:spPr>
        <p:txBody>
          <a:bodyPr/>
          <a:lstStyle/>
          <a:p>
            <a:pPr marL="182880" indent="0" algn="r">
              <a:buNone/>
            </a:pPr>
            <a:r>
              <a:rPr lang="en-US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Decay of axial charge and inverse cascade</a:t>
            </a:r>
            <a:br>
              <a:rPr lang="en-US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</a:b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[PB, </a:t>
            </a:r>
            <a:r>
              <a:rPr lang="en-US" sz="28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Ulybyshev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1509.02076]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/>
            </a:r>
            <a:b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</a:br>
            <a:endParaRPr lang="en-US" sz="35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72" y="2142819"/>
            <a:ext cx="2520280" cy="2726341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692696"/>
            <a:ext cx="486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Excited initial 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with 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imbalance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0" y="4941168"/>
            <a:ext cx="27363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Hamiltonian is 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CP-symmetric,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is not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  <a:p>
            <a:r>
              <a:rPr lang="en-US" sz="2000" b="1" dirty="0" smtClean="0">
                <a:solidFill>
                  <a:srgbClr val="000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[No momentum separation]</a:t>
            </a:r>
            <a:endParaRPr lang="en-US" sz="2000" b="1" dirty="0">
              <a:solidFill>
                <a:srgbClr val="000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9832" y="1119510"/>
            <a:ext cx="5976664" cy="5693866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μ</a:t>
            </a:r>
            <a:r>
              <a:rPr lang="en-US" sz="32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&lt; 1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on the lattice 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reach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&lt; </a:t>
            </a:r>
            <a:r>
              <a:rPr lang="el-GR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μ</a:t>
            </a:r>
            <a:r>
              <a:rPr lang="en-US" sz="3200" b="1" i="1" u="sng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/(2 </a:t>
            </a:r>
            <a:r>
              <a:rPr lang="el-GR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π</a:t>
            </a:r>
            <a:r>
              <a:rPr lang="en-US" sz="3200" b="1" i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200x20x20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lattices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Translational invariance in 2 out of 3 dimensions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algn="ctr"/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To detect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instability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and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inverse cascade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:</a:t>
            </a:r>
          </a:p>
          <a:p>
            <a:endParaRPr lang="en-US" sz="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Initially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 modes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of EM fields with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equal energies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and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random linear polarizations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911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8" y="-72008"/>
            <a:ext cx="9172217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Axial charge decay</a:t>
            </a:r>
            <a:endParaRPr lang="en-US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8219" y="5272980"/>
            <a:ext cx="9172217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200 x 20 x 20 lattice, </a:t>
            </a:r>
            <a:r>
              <a:rPr lang="el-G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μ</a:t>
            </a:r>
            <a:r>
              <a:rPr lang="en-US" sz="44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= 0.75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Note the amplitude dependence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9688" y="-303556"/>
            <a:ext cx="4536504" cy="6529008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2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218" y="0"/>
            <a:ext cx="9172217" cy="7647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Anomalous Maxwell equations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496" y="1052736"/>
            <a:ext cx="9179496" cy="152349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Maxwell equations + </a:t>
            </a:r>
            <a:r>
              <a:rPr lang="en-US" sz="3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ohmic</a:t>
            </a:r>
            <a:r>
              <a:rPr lang="en-US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conductivity + 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CME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56" y="1699289"/>
            <a:ext cx="8964488" cy="737861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67944" y="2881391"/>
            <a:ext cx="2281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Ohmic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conductivity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6754" y="2758281"/>
            <a:ext cx="22813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conductivity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V="1">
            <a:off x="5208641" y="2437150"/>
            <a:ext cx="1739623" cy="444241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0"/>
          </p:cNvCxnSpPr>
          <p:nvPr/>
        </p:nvCxnSpPr>
        <p:spPr>
          <a:xfrm flipV="1">
            <a:off x="7677451" y="2221126"/>
            <a:ext cx="659503" cy="537155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086" y="4143276"/>
            <a:ext cx="2246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9194" y="4143276"/>
            <a:ext cx="3007824" cy="751956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3276"/>
            <a:ext cx="3017851" cy="751956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55" y="5677509"/>
            <a:ext cx="8964489" cy="592693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978634" y="4885422"/>
            <a:ext cx="4969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 wave solution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8" y="-72008"/>
            <a:ext cx="9172217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Axial charge decay</a:t>
            </a:r>
            <a:endParaRPr lang="en-US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69" t="18164" r="39765" b="10351"/>
          <a:stretch/>
        </p:blipFill>
        <p:spPr bwMode="auto">
          <a:xfrm rot="5400000">
            <a:off x="2284468" y="-415607"/>
            <a:ext cx="5007115" cy="720080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877272"/>
            <a:ext cx="9172217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200 x 20 x 20 lattice, </a:t>
            </a:r>
            <a:r>
              <a:rPr lang="el-G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μ</a:t>
            </a:r>
            <a:r>
              <a:rPr lang="en-US" sz="44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= 1.5</a:t>
            </a:r>
          </a:p>
        </p:txBody>
      </p:sp>
    </p:spTree>
    <p:extLst>
      <p:ext uri="{BB962C8B-B14F-4D97-AF65-F5344CB8AC3E}">
        <p14:creationId xmlns:p14="http://schemas.microsoft.com/office/powerpoint/2010/main" xmlns="" val="39750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8" y="-72008"/>
            <a:ext cx="9172217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Universal late-time scaling</a:t>
            </a:r>
            <a:endParaRPr lang="en-US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25" t="18164" r="39688" b="10547"/>
          <a:stretch/>
        </p:blipFill>
        <p:spPr bwMode="auto">
          <a:xfrm rot="5400000">
            <a:off x="1462803" y="-467341"/>
            <a:ext cx="5738747" cy="8246624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36096" y="2276872"/>
            <a:ext cx="2699791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Q</a:t>
            </a:r>
            <a:r>
              <a:rPr lang="en-US" sz="44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~ t</a:t>
            </a:r>
            <a:r>
              <a:rPr lang="en-US" sz="4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-1/2</a:t>
            </a:r>
          </a:p>
        </p:txBody>
      </p:sp>
    </p:spTree>
    <p:extLst>
      <p:ext uri="{BB962C8B-B14F-4D97-AF65-F5344CB8AC3E}">
        <p14:creationId xmlns:p14="http://schemas.microsoft.com/office/powerpoint/2010/main" xmlns="" val="3130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8" y="-27384"/>
            <a:ext cx="9172217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Is axial charge homogeneous?</a:t>
            </a:r>
            <a:endParaRPr lang="en-US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69" t="18359" r="41093" b="10547"/>
          <a:stretch/>
        </p:blipFill>
        <p:spPr bwMode="auto">
          <a:xfrm rot="5400000">
            <a:off x="2018934" y="-490521"/>
            <a:ext cx="5077912" cy="7513658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29071" y="5879182"/>
            <a:ext cx="9235931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… yes, deviations only ~ 20% at late times</a:t>
            </a:r>
            <a:endParaRPr lang="en-US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4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8" y="0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Power spectrum and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inverse cascade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31" t="40429" r="56563" b="46876"/>
          <a:stretch/>
        </p:blipFill>
        <p:spPr bwMode="auto">
          <a:xfrm>
            <a:off x="179512" y="1700807"/>
            <a:ext cx="4378378" cy="186009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56" t="62695" r="54375" b="16993"/>
          <a:stretch/>
        </p:blipFill>
        <p:spPr bwMode="auto">
          <a:xfrm>
            <a:off x="4762450" y="1700808"/>
            <a:ext cx="4274046" cy="248324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8289" y="692696"/>
            <a:ext cx="3271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 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fields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7646" y="765751"/>
            <a:ext cx="2776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of helical 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4542042" cy="295232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68738" y="4293096"/>
            <a:ext cx="42627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Smearing the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short-scale fluctuations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88" t="34766" r="14243" b="56445"/>
          <a:stretch/>
        </p:blipFill>
        <p:spPr bwMode="auto">
          <a:xfrm>
            <a:off x="4762451" y="5317273"/>
            <a:ext cx="4274046" cy="115277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8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8" y="0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Power spectrum and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inverse cascade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56" t="25781" r="11562" b="45554"/>
          <a:stretch/>
        </p:blipFill>
        <p:spPr bwMode="auto">
          <a:xfrm>
            <a:off x="107952" y="692696"/>
            <a:ext cx="8640511" cy="2602306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3" y="3429000"/>
            <a:ext cx="8640511" cy="2850636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9234" y="4058394"/>
            <a:ext cx="219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808" y="2132856"/>
            <a:ext cx="410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(L) Magnetic (R)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1193" y="6177458"/>
            <a:ext cx="6773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amplitude, Q</a:t>
            </a:r>
            <a:r>
              <a:rPr lang="en-US" sz="4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</a:t>
            </a:r>
            <a:endParaRPr lang="en-US" sz="400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5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8" y="0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Power spectrum and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inverse cascade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33" t="27316" r="11392" b="43217"/>
          <a:stretch/>
        </p:blipFill>
        <p:spPr bwMode="auto">
          <a:xfrm>
            <a:off x="271891" y="692696"/>
            <a:ext cx="8620589" cy="282736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43358" y="6165304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Large amplitude, Q</a:t>
            </a:r>
            <a:r>
              <a:rPr lang="en-US" sz="40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decays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891" y="3469729"/>
            <a:ext cx="8620589" cy="2860055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9234" y="3225170"/>
            <a:ext cx="219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1299632"/>
            <a:ext cx="410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(L) Magnetic (R)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3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8" y="0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Power spectrum and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inverse cascade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87" t="40039" r="14844" b="32226"/>
          <a:stretch/>
        </p:blipFill>
        <p:spPr bwMode="auto">
          <a:xfrm>
            <a:off x="302804" y="692696"/>
            <a:ext cx="8653389" cy="2824784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19" t="57617" r="11406" b="13672"/>
          <a:stretch/>
        </p:blipFill>
        <p:spPr bwMode="auto">
          <a:xfrm>
            <a:off x="311099" y="3517480"/>
            <a:ext cx="8653389" cy="2765322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43358" y="6165304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Large amplitude, large </a:t>
            </a:r>
            <a:r>
              <a:rPr lang="el-G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μ</a:t>
            </a:r>
            <a:r>
              <a:rPr lang="en-US" sz="40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, Q</a:t>
            </a:r>
            <a:r>
              <a:rPr lang="en-US" sz="40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decays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9234" y="4202410"/>
            <a:ext cx="219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2276872"/>
            <a:ext cx="410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(L) Magnetic (R)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0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8" y="0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Power spectrum and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inverse cascade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5896" y="6165304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Smaller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v</a:t>
            </a:r>
            <a:r>
              <a:rPr lang="en-US" sz="4000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F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, Q</a:t>
            </a:r>
            <a:r>
              <a:rPr lang="en-US" sz="40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decays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0" t="52802" r="11406" b="16211"/>
          <a:stretch/>
        </p:blipFill>
        <p:spPr bwMode="auto">
          <a:xfrm>
            <a:off x="685582" y="3440640"/>
            <a:ext cx="8020393" cy="279667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3" t="51367" r="14844" b="19727"/>
          <a:stretch/>
        </p:blipFill>
        <p:spPr bwMode="auto">
          <a:xfrm>
            <a:off x="685582" y="679816"/>
            <a:ext cx="8061941" cy="274923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9234" y="4202410"/>
            <a:ext cx="219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276872"/>
            <a:ext cx="410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(L) Magnetic (R)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4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8" y="0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Inverse cascade: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correllation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lengths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37" t="68164" r="59063" b="22656"/>
          <a:stretch/>
        </p:blipFill>
        <p:spPr bwMode="auto">
          <a:xfrm>
            <a:off x="185182" y="815008"/>
            <a:ext cx="3826778" cy="1605880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95936" y="692696"/>
            <a:ext cx="5161895" cy="19659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Average wavelength 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of electric 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or magnetic fields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50" t="36719" r="47813" b="33203"/>
          <a:stretch/>
        </p:blipFill>
        <p:spPr bwMode="auto">
          <a:xfrm>
            <a:off x="0" y="2534625"/>
            <a:ext cx="4566682" cy="3057691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87" t="36914" r="11250" b="33008"/>
          <a:stretch/>
        </p:blipFill>
        <p:spPr bwMode="auto">
          <a:xfrm>
            <a:off x="4211960" y="3619499"/>
            <a:ext cx="4945871" cy="3165423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830943" y="2723406"/>
            <a:ext cx="3707903" cy="7162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Electric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057" y="5759154"/>
            <a:ext cx="3707903" cy="7162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Magnetic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691680" y="4437112"/>
            <a:ext cx="591661" cy="1512168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684894" y="3284984"/>
            <a:ext cx="335378" cy="1368152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13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8" y="0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I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nverse cascade: summary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6512" y="6165304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Magnetic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VS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electric instability!!!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75" t="21289" r="13281" b="36508"/>
          <a:stretch/>
        </p:blipFill>
        <p:spPr bwMode="auto">
          <a:xfrm>
            <a:off x="409136" y="764703"/>
            <a:ext cx="8280920" cy="5341205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93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218" y="0"/>
            <a:ext cx="9172217" cy="7647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Chiral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plasma instability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76672"/>
            <a:ext cx="9144000" cy="440120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 relation</a:t>
            </a:r>
          </a:p>
          <a:p>
            <a:pPr algn="ctr"/>
            <a:endParaRPr lang="en-US" sz="3600" b="1" baseline="-25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baseline="-25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baseline="-25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&lt;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 = </a:t>
            </a:r>
            <a:r>
              <a:rPr lang="el-G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μ</a:t>
            </a:r>
            <a:r>
              <a:rPr lang="en-US" sz="36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/(2 </a:t>
            </a:r>
            <a:r>
              <a:rPr lang="el-G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π</a:t>
            </a:r>
            <a:r>
              <a:rPr lang="en-US" sz="36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):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Im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(w) &lt; 0</a:t>
            </a:r>
          </a:p>
          <a:p>
            <a:pPr algn="ctr"/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Unstable solutions!!!</a:t>
            </a:r>
            <a:endParaRPr lang="en-US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Cf. [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Hirono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Kharzeev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Yin 1509.07790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algn="ctr"/>
            <a:endParaRPr lang="en-US" sz="1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Real-valued solution: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928" y="1491887"/>
            <a:ext cx="6497663" cy="640969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79" y="4725144"/>
            <a:ext cx="8826435" cy="1080120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557" y="5971729"/>
            <a:ext cx="5743575" cy="7143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27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8" y="0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Overall transfer of energy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6512" y="6165304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Amplitude  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f = 0.2</a:t>
            </a:r>
            <a:endParaRPr lang="en-US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4" t="33985" r="23281" b="17382"/>
          <a:stretch/>
        </p:blipFill>
        <p:spPr bwMode="auto">
          <a:xfrm>
            <a:off x="633454" y="796158"/>
            <a:ext cx="7848872" cy="5369146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23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8" y="0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Overall transfer of energy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6512" y="6165304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Amplitude  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f = 0.05</a:t>
            </a:r>
            <a:endParaRPr lang="en-US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06" t="34179" r="13438" b="17773"/>
          <a:stretch/>
        </p:blipFill>
        <p:spPr bwMode="auto">
          <a:xfrm>
            <a:off x="481144" y="764704"/>
            <a:ext cx="8136904" cy="542460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42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8" y="0"/>
            <a:ext cx="9172217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Chiral instability: discussion and outlook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0688"/>
            <a:ext cx="9172217" cy="5940088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charge decays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time </a:t>
            </a:r>
          </a:p>
          <a:p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(nature doesn’t like fermion chirality)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Large-scale helical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fields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EM waves decay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on-linear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mechanism!</a:t>
            </a:r>
          </a:p>
          <a:p>
            <a:pPr algn="ctr"/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inexact chiral symmetry?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 fermions </a:t>
            </a:r>
            <a:r>
              <a:rPr lang="en-US" sz="3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CSFT?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Non-Abelian</a:t>
            </a:r>
            <a:r>
              <a:rPr lang="en-US" sz="3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gauge fields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fluctuations in </a:t>
            </a:r>
            <a:r>
              <a:rPr lang="en-US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 sector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50" t="57789" r="51909" b="25056"/>
          <a:stretch/>
        </p:blipFill>
        <p:spPr bwMode="auto">
          <a:xfrm>
            <a:off x="6453435" y="2356964"/>
            <a:ext cx="2718782" cy="1909709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13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8217" y="2492896"/>
            <a:ext cx="9172217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13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Back-up</a:t>
            </a:r>
          </a:p>
        </p:txBody>
      </p:sp>
    </p:spTree>
    <p:extLst>
      <p:ext uri="{BB962C8B-B14F-4D97-AF65-F5344CB8AC3E}">
        <p14:creationId xmlns:p14="http://schemas.microsoft.com/office/powerpoint/2010/main" xmlns="" val="37576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08520" y="44624"/>
            <a:ext cx="9144000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Anomalous transport: why </a:t>
            </a:r>
            <a:r>
              <a:rPr lang="en-US" sz="39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numerics</a:t>
            </a:r>
            <a:r>
              <a:rPr lang="en-US" sz="3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?</a:t>
            </a:r>
            <a:endParaRPr lang="en-US" sz="3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764704"/>
            <a:ext cx="9035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formula                 is a small iceberg tip</a:t>
            </a:r>
          </a:p>
          <a:p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relation (linear response):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363" y="764704"/>
            <a:ext cx="1905645" cy="745156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330" y="2132856"/>
            <a:ext cx="5448300" cy="714375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372" y="2919445"/>
            <a:ext cx="6905625" cy="1466850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364088" y="2708920"/>
            <a:ext cx="2160240" cy="360040"/>
          </a:xfrm>
          <a:prstGeom prst="straightConnector1">
            <a:avLst/>
          </a:prstGeom>
          <a:ln w="41275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56467" y="2188877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CME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62" y="4458305"/>
            <a:ext cx="913093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34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k,w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to anomaly only if: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Asymptotic values of </a:t>
            </a:r>
            <a:r>
              <a:rPr lang="en-US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k, 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symmetry unbroken </a:t>
            </a:r>
            <a:r>
              <a:rPr lang="en-US" sz="33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[PB,1312.1843]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dynamical photons</a:t>
            </a:r>
            <a:endParaRPr lang="en-US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215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36512" y="-27384"/>
            <a:ext cx="9144000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NMR in diagrammatic language</a:t>
            </a:r>
            <a:endParaRPr lang="en-US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5122" name="Picture 2" descr="G:\CurrentDocs\projectx\talk\box_diagram_2triangl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3" t="6802" r="7488" b="64204"/>
          <a:stretch/>
        </p:blipFill>
        <p:spPr bwMode="auto">
          <a:xfrm>
            <a:off x="467544" y="824552"/>
            <a:ext cx="8280920" cy="375657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1000" y="4645290"/>
            <a:ext cx="9154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NMR response captured by box diagram</a:t>
            </a:r>
          </a:p>
          <a:p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(similar to light-by-light scattering)</a:t>
            </a:r>
          </a:p>
          <a:p>
            <a:endParaRPr lang="en-US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 contribution from “pion” channel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292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08520" y="44624"/>
            <a:ext cx="9144000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Effect of interactions in CME and NMR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ondensed matter setup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91" y="836712"/>
            <a:ext cx="1973333" cy="479339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52697" y="1235667"/>
            <a:ext cx="698620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fields are dynamical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Short-range four-fermion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symmetry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exact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Mean-field study with Wilson fermions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(aka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two-band Dirac semimetal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[PB,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Puhr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Valgushev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1505.04582]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4697316" y="3645024"/>
            <a:ext cx="4266697" cy="3212975"/>
            <a:chOff x="179512" y="188640"/>
            <a:chExt cx="5238297" cy="4329191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48680"/>
              <a:ext cx="5238297" cy="3744415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" name="Picture 5" descr="https://inspirehep.net/record/839996/files/AokiFig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719" t="15808" r="61118" b="51564"/>
            <a:stretch/>
          </p:blipFill>
          <p:spPr bwMode="auto">
            <a:xfrm>
              <a:off x="3707904" y="554757"/>
              <a:ext cx="1590123" cy="142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Arrow Connector 24"/>
            <p:cNvCxnSpPr/>
            <p:nvPr/>
          </p:nvCxnSpPr>
          <p:spPr>
            <a:xfrm flipV="1">
              <a:off x="5298027" y="3789040"/>
              <a:ext cx="0" cy="57606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778399" y="3789040"/>
              <a:ext cx="0" cy="57606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195736" y="3789040"/>
              <a:ext cx="0" cy="57606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83568" y="3789040"/>
              <a:ext cx="0" cy="57606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227889" y="3933056"/>
              <a:ext cx="550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608" y="3933056"/>
              <a:ext cx="550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85745" y="3924345"/>
              <a:ext cx="587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OI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88836" y="1772816"/>
              <a:ext cx="5581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AI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683568" y="2357591"/>
              <a:ext cx="1512168" cy="1431449"/>
            </a:xfrm>
            <a:prstGeom prst="line">
              <a:avLst/>
            </a:prstGeom>
            <a:ln w="34925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27784" y="2924944"/>
              <a:ext cx="61052" cy="141821"/>
            </a:xfrm>
            <a:prstGeom prst="line">
              <a:avLst/>
            </a:prstGeom>
            <a:ln w="34925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195736" y="3573016"/>
              <a:ext cx="144016" cy="216024"/>
            </a:xfrm>
            <a:prstGeom prst="line">
              <a:avLst/>
            </a:prstGeom>
            <a:ln w="34925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47002" y="2780928"/>
              <a:ext cx="132253" cy="292387"/>
            </a:xfrm>
            <a:prstGeom prst="line">
              <a:avLst/>
            </a:prstGeom>
            <a:ln w="34925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672765" y="3573016"/>
              <a:ext cx="105634" cy="216024"/>
            </a:xfrm>
            <a:prstGeom prst="line">
              <a:avLst/>
            </a:prstGeom>
            <a:ln w="34925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778399" y="2357591"/>
              <a:ext cx="1519628" cy="1431449"/>
            </a:xfrm>
            <a:prstGeom prst="line">
              <a:avLst/>
            </a:prstGeom>
            <a:ln w="34925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2" descr="Prof. Sinya Aoki"/>
            <p:cNvPicPr>
              <a:picLocks noChangeAspect="1" noChangeArrowheads="1"/>
            </p:cNvPicPr>
            <p:nvPr/>
          </p:nvPicPr>
          <p:blipFill>
            <a:blip r:embed="rId6" cstate="print"/>
            <a:srcRect l="22680" t="18398" r="21881" b="39788"/>
            <a:stretch>
              <a:fillRect/>
            </a:stretch>
          </p:blipFill>
          <p:spPr bwMode="auto">
            <a:xfrm>
              <a:off x="323528" y="188640"/>
              <a:ext cx="1584176" cy="1800200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611560" y="2492896"/>
              <a:ext cx="29370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“Aoki fingers”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" name="Straight Arrow Connector 40"/>
            <p:cNvCxnSpPr>
              <a:stCxn id="40" idx="0"/>
              <a:endCxn id="39" idx="2"/>
            </p:cNvCxnSpPr>
            <p:nvPr/>
          </p:nvCxnSpPr>
          <p:spPr>
            <a:xfrm flipH="1" flipV="1">
              <a:off x="1115616" y="1988840"/>
              <a:ext cx="964455" cy="50405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808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69269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Enhancement of chiral chemical potential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2820"/>
            <a:ext cx="6408711" cy="474305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4312" y="5427695"/>
            <a:ext cx="9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Mean-field value of chiral chemical potential is strongly enhanced by interactions in all phases</a:t>
            </a:r>
          </a:p>
          <a:p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Outlook: real-time calculations with E and B?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221" y="591562"/>
            <a:ext cx="3945067" cy="698242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8325" y="1484784"/>
            <a:ext cx="2681275" cy="1750276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6156176" y="3429001"/>
            <a:ext cx="2880319" cy="12003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The effect of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μ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is similar to mass!!!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1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50" t="57789" r="51909" b="25056"/>
          <a:stretch/>
        </p:blipFill>
        <p:spPr bwMode="auto">
          <a:xfrm>
            <a:off x="6465886" y="1889428"/>
            <a:ext cx="2718782" cy="1909709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99313"/>
            <a:ext cx="9144000" cy="218521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“canonical” charge/chemical potential</a:t>
            </a:r>
            <a:endParaRPr lang="en-US" sz="2800" b="1" baseline="-25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“Conserved” charge: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218" y="-72008"/>
            <a:ext cx="9172217" cy="7647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Chiral plasma instability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0248"/>
            <a:ext cx="9108504" cy="830059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" y="2979224"/>
            <a:ext cx="6870303" cy="819913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084617"/>
            <a:ext cx="58681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-Simons term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(Magnetic helicity)</a:t>
            </a:r>
          </a:p>
          <a:p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 gauge invariant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(without boundaries)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Magnetic Helicity Figure with Equ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5837" y="4188436"/>
            <a:ext cx="3114675" cy="2714626"/>
          </a:xfrm>
          <a:prstGeom prst="rect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915816" y="3664638"/>
            <a:ext cx="1637928" cy="566547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26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35721" y="0"/>
            <a:ext cx="9172217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Classical statistical field theory</a:t>
            </a:r>
            <a:endParaRPr lang="en-US" sz="4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12" y="832058"/>
            <a:ext cx="9144000" cy="590931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if classical gauge fields much larger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quantum fluctuations (high occupation)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Fermions are exactly quantum!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derivation using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Keldysh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technique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Approximation validity wider than kinetic theory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nontrivial order of expansion in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ђ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Subtle issue: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renormalizability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CSFT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Fermion dynamics requires extensive parallelization (up to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Gb RAM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store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fermionic modes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en-US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023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218" y="0"/>
            <a:ext cx="9172217" cy="7647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Helical structure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26" y="764704"/>
            <a:ext cx="8826435" cy="1080120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3192" y="1988840"/>
            <a:ext cx="9144000" cy="4431983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Helical structure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unstable solutions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Helicity only in space – no running waves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|| B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``topological’’ density</a:t>
            </a:r>
          </a:p>
          <a:p>
            <a:pPr algn="ctr"/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E || B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possible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oscillating ``running wave’’ solutions, where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E•B=0</a:t>
            </a:r>
          </a:p>
          <a:p>
            <a:pPr algn="ctr"/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stop the instability?</a:t>
            </a:r>
          </a:p>
        </p:txBody>
      </p:sp>
    </p:spTree>
    <p:extLst>
      <p:ext uri="{BB962C8B-B14F-4D97-AF65-F5344CB8AC3E}">
        <p14:creationId xmlns:p14="http://schemas.microsoft.com/office/powerpoint/2010/main" xmlns="" val="23083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8218" y="0"/>
            <a:ext cx="9172217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Conservation of energy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2653"/>
            <a:ext cx="4524375" cy="22764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812790"/>
            <a:ext cx="5544616" cy="3920361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775895" y="1052736"/>
            <a:ext cx="4464496" cy="138499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Slightly violated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discrete evolution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practice negligible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800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218" y="0"/>
            <a:ext cx="9172217" cy="7647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What can stop the instability?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47860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569" y="2276872"/>
            <a:ext cx="4331423" cy="73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569" y="1568986"/>
            <a:ext cx="886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our unstable solution with </a:t>
            </a:r>
            <a:r>
              <a:rPr lang="el-G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4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&gt;0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549" y="2304157"/>
            <a:ext cx="3177496" cy="71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604032" y="2304157"/>
            <a:ext cx="832064" cy="7102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555" y="3113673"/>
            <a:ext cx="8991949" cy="3824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Instability depletes 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4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decrease, instability stops</a:t>
            </a:r>
          </a:p>
          <a:p>
            <a:pPr algn="ctr"/>
            <a:endParaRPr lang="en-US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conservation:</a:t>
            </a:r>
          </a:p>
          <a:p>
            <a:pPr algn="ctr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constant </a:t>
            </a:r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work!!!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237331"/>
            <a:ext cx="8784976" cy="786244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71569" y="4509120"/>
            <a:ext cx="8864927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42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217" y="0"/>
            <a:ext cx="9172217" cy="7647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Chiral instability and Inverse cascade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</a:b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76672"/>
            <a:ext cx="95405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of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large-wavelength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grows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at the expense of short-wavelength modes!</a:t>
            </a:r>
          </a:p>
          <a:p>
            <a:endParaRPr lang="en-US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of cosmological magnetic fields </a:t>
            </a:r>
            <a:r>
              <a:rPr lang="en-US" sz="3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Boyarsky</a:t>
            </a:r>
            <a:r>
              <a:rPr lang="en-US" sz="3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Froehlich, </a:t>
            </a:r>
            <a:r>
              <a:rPr lang="en-US" sz="3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Ruchayskiy</a:t>
            </a:r>
            <a:r>
              <a:rPr lang="en-US" sz="3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1109.3350]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Circularly polarized, anisotropic soft photons in heavy-ion collisions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Hirono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Kharzeev,Yin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1509.07790]</a:t>
            </a:r>
            <a:r>
              <a:rPr lang="en-US" sz="3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[Torres-Rincon,Manuel,1501.07608]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 magnetization of topological insulators </a:t>
            </a:r>
            <a:r>
              <a:rPr lang="en-US" sz="3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Ooguri,Oshikawa,1112.1414</a:t>
            </a:r>
            <a:r>
              <a:rPr lang="en-US" sz="3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endParaRPr lang="en-US" sz="3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THz circular EM waves from Dirac/Weyl semimetals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Hirono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Kharzeev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Yin 1509.07790] </a:t>
            </a:r>
            <a:endParaRPr lang="en-US" sz="3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ow magnetism manifests in the univer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78150"/>
            <a:ext cx="1959698" cy="9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152" y="5845425"/>
            <a:ext cx="1316712" cy="99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78151"/>
            <a:ext cx="1296145" cy="97984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Most Powerful Violet 405nm Handheld Laser - Click Image to Clo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276" y="5829987"/>
            <a:ext cx="1288368" cy="10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75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217" y="0"/>
            <a:ext cx="9172217" cy="7647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Real-time dynamics of chiral plasma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/>
            </a:r>
            <a:br>
              <a:rPr lang="en-US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</a:b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0688"/>
            <a:ext cx="9540552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 used so far: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Anomalous Maxwell equations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Hydrodynamics (long-wavelength)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Holography (unknown real-world system)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kinetic theory (linear response, relaxation time, long-wavelength…)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else can be important: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Nontrivial dispersion of conductivities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(axial) charge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inhomogeneities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Nonlinear responses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try to do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numerics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  <a:p>
            <a:endParaRPr lang="en-US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5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218" y="0"/>
            <a:ext cx="9172217" cy="7647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Real-time simulations:</a:t>
            </a:r>
            <a:b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</a:b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classical statistical field theory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approach</a:t>
            </a:r>
            <a:b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</a:b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[Son’93, Aarts&amp;Smit’99, J.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Berges&amp;Co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] 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56792"/>
            <a:ext cx="9144000" cy="138499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dynamics of fermions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dynamics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electromagnetic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Backreaction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fermions onto EM fields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40979"/>
            <a:ext cx="2808313" cy="619481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967" y="5939059"/>
            <a:ext cx="3240361" cy="838266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227" y="5942326"/>
            <a:ext cx="4080284" cy="852427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7593" y="4360029"/>
            <a:ext cx="3109503" cy="629304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068960"/>
            <a:ext cx="5407017" cy="1152128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Straight Arrow Connector 12"/>
          <p:cNvCxnSpPr>
            <a:endCxn id="2051" idx="3"/>
          </p:cNvCxnSpPr>
          <p:nvPr/>
        </p:nvCxnSpPr>
        <p:spPr>
          <a:xfrm flipH="1">
            <a:off x="3403328" y="5887326"/>
            <a:ext cx="880641" cy="4708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39752" y="4869160"/>
            <a:ext cx="4464496" cy="954107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 X Vol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matrices,</a:t>
            </a:r>
          </a:p>
          <a:p>
            <a:pPr algn="ctr"/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Bottleneck for 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numerics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8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96752"/>
            <a:ext cx="9144000" cy="5170646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Wilson-Dirac fermions 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zero bare mass Fermi velocity still ~1 (</a:t>
            </a:r>
            <a:r>
              <a:rPr lang="en-US" sz="3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3000" b="1" i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&lt;&lt; 1 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progress)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fermions is exact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mode summation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(no stochastic estimators)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Technically: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10 Gb / (200x40x40 lattice), MPI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magnetic field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external source (rather than initial conditions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Anomaly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reproduced up to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~5%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conservation up to ~2-5%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initial quantum fluctuations in EM fields</a:t>
            </a:r>
          </a:p>
          <a:p>
            <a:pPr marL="457200" indent="-457200"/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(to avoid UV catastrophe)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4181" y="44624"/>
            <a:ext cx="9172217" cy="7647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Algorithmic implementation</a:t>
            </a:r>
          </a:p>
          <a:p>
            <a:pPr marL="182880" indent="0" algn="ctr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[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ArXiv:1509.02076, with M.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Ulybyshev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] 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3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1182</Words>
  <Application>Microsoft Office PowerPoint</Application>
  <PresentationFormat>On-screen Show (4:3)</PresentationFormat>
  <Paragraphs>252</Paragraphs>
  <Slides>40</Slides>
  <Notes>6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Slipstream</vt:lpstr>
      <vt:lpstr>Numerical study of real-time chiral plasma instability</vt:lpstr>
      <vt:lpstr>Anomalous Maxwell equations</vt:lpstr>
      <vt:lpstr>Chiral plasma instability</vt:lpstr>
      <vt:lpstr>Helical structure</vt:lpstr>
      <vt:lpstr>What can stop the instability?</vt:lpstr>
      <vt:lpstr>Chiral instability and Inverse cascade </vt:lpstr>
      <vt:lpstr>Real-time dynamics of chiral plasma </vt:lpstr>
      <vt:lpstr>Real-time simulations: classical statistical field theory approach [Son’93, Aarts&amp;Smit’99, J. Berges&amp;Co] </vt:lpstr>
      <vt:lpstr>Slide 9</vt:lpstr>
      <vt:lpstr>Slide 10</vt:lpstr>
      <vt:lpstr>Slide 11</vt:lpstr>
      <vt:lpstr>Slide 12</vt:lpstr>
      <vt:lpstr>Chirality decay:  options for initial chiral imbalance</vt:lpstr>
      <vt:lpstr>Equilibrium vs non-equilibrium CME</vt:lpstr>
      <vt:lpstr>Equilibrium vs non-equilibrium CME</vt:lpstr>
      <vt:lpstr>Equilibrium vs non-equilibrium CME</vt:lpstr>
      <vt:lpstr>Dimensional reduction: 2D axial anomaly</vt:lpstr>
      <vt:lpstr>Decay of axial charge and inverse cascade [PB, Ulybyshev 1509.02076]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Enhancement of chiral chemical potential</vt:lpstr>
      <vt:lpstr>Chiral plasma instability</vt:lpstr>
      <vt:lpstr>Slide 39</vt:lpstr>
      <vt:lpstr>Slide 40</vt:lpstr>
    </vt:vector>
  </TitlesOfParts>
  <Company>Universität Regensburg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Rechenzentrum</dc:creator>
  <cp:lastModifiedBy>Rechenzentrum</cp:lastModifiedBy>
  <cp:revision>666</cp:revision>
  <cp:lastPrinted>2016-04-18T12:53:35Z</cp:lastPrinted>
  <dcterms:created xsi:type="dcterms:W3CDTF">2013-03-26T13:11:06Z</dcterms:created>
  <dcterms:modified xsi:type="dcterms:W3CDTF">2016-06-13T20:30:24Z</dcterms:modified>
</cp:coreProperties>
</file>