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Default Extension="doc" ContentType="application/msword"/>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8" r:id="rId2"/>
  </p:sldMasterIdLst>
  <p:notesMasterIdLst>
    <p:notesMasterId r:id="rId49"/>
  </p:notesMasterIdLst>
  <p:sldIdLst>
    <p:sldId id="431" r:id="rId3"/>
    <p:sldId id="438" r:id="rId4"/>
    <p:sldId id="433" r:id="rId5"/>
    <p:sldId id="434" r:id="rId6"/>
    <p:sldId id="477" r:id="rId7"/>
    <p:sldId id="392" r:id="rId8"/>
    <p:sldId id="395" r:id="rId9"/>
    <p:sldId id="396" r:id="rId10"/>
    <p:sldId id="393" r:id="rId11"/>
    <p:sldId id="397" r:id="rId12"/>
    <p:sldId id="439" r:id="rId13"/>
    <p:sldId id="398" r:id="rId14"/>
    <p:sldId id="399" r:id="rId15"/>
    <p:sldId id="260" r:id="rId16"/>
    <p:sldId id="323" r:id="rId17"/>
    <p:sldId id="490" r:id="rId18"/>
    <p:sldId id="267" r:id="rId19"/>
    <p:sldId id="283" r:id="rId20"/>
    <p:sldId id="275" r:id="rId21"/>
    <p:sldId id="390" r:id="rId22"/>
    <p:sldId id="491" r:id="rId23"/>
    <p:sldId id="284" r:id="rId24"/>
    <p:sldId id="463" r:id="rId25"/>
    <p:sldId id="464" r:id="rId26"/>
    <p:sldId id="465" r:id="rId27"/>
    <p:sldId id="467" r:id="rId28"/>
    <p:sldId id="471" r:id="rId29"/>
    <p:sldId id="473" r:id="rId30"/>
    <p:sldId id="468" r:id="rId31"/>
    <p:sldId id="475" r:id="rId32"/>
    <p:sldId id="481" r:id="rId33"/>
    <p:sldId id="482" r:id="rId34"/>
    <p:sldId id="483" r:id="rId35"/>
    <p:sldId id="487" r:id="rId36"/>
    <p:sldId id="486" r:id="rId37"/>
    <p:sldId id="484" r:id="rId38"/>
    <p:sldId id="488" r:id="rId39"/>
    <p:sldId id="333" r:id="rId40"/>
    <p:sldId id="443" r:id="rId41"/>
    <p:sldId id="442" r:id="rId42"/>
    <p:sldId id="441" r:id="rId43"/>
    <p:sldId id="455" r:id="rId44"/>
    <p:sldId id="489" r:id="rId45"/>
    <p:sldId id="449" r:id="rId46"/>
    <p:sldId id="348" r:id="rId47"/>
    <p:sldId id="476" r:id="rId4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721" autoAdjust="0"/>
    <p:restoredTop sz="91474" autoAdjust="0"/>
  </p:normalViewPr>
  <p:slideViewPr>
    <p:cSldViewPr>
      <p:cViewPr>
        <p:scale>
          <a:sx n="69" d="100"/>
          <a:sy n="69" d="100"/>
        </p:scale>
        <p:origin x="-1326" y="-48"/>
      </p:cViewPr>
      <p:guideLst>
        <p:guide orient="horz" pos="2160"/>
        <p:guide pos="2880"/>
      </p:guideLst>
    </p:cSldViewPr>
  </p:slideViewPr>
  <p:notesTextViewPr>
    <p:cViewPr>
      <p:scale>
        <a:sx n="100" d="100"/>
        <a:sy n="100" d="100"/>
      </p:scale>
      <p:origin x="0" y="0"/>
    </p:cViewPr>
  </p:notesTextViewPr>
  <p:sorterViewPr>
    <p:cViewPr>
      <p:scale>
        <a:sx n="75" d="100"/>
        <a:sy n="75" d="100"/>
      </p:scale>
      <p:origin x="0" y="403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presProps" Target="pres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tableStyles" Target="tableStyles.xml"/><Relationship Id="rId5" Type="http://schemas.openxmlformats.org/officeDocument/2006/relationships/slide" Target="slides/slide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8" Type="http://schemas.openxmlformats.org/officeDocument/2006/relationships/slide" Target="slides/slide6.xml"/><Relationship Id="rId51" Type="http://schemas.openxmlformats.org/officeDocument/2006/relationships/viewProps" Target="view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6.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image" Target="../media/image11.png"/><Relationship Id="rId1" Type="http://schemas.openxmlformats.org/officeDocument/2006/relationships/image" Target="../media/image10.png"/></Relationships>
</file>

<file path=ppt/drawings/_rels/vmlDrawing4.v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image" Target="../media/image13.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image" Target="../media/image17.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4.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5.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6.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0E050FD-0D0B-448B-BD2F-AC57523E2993}" type="datetimeFigureOut">
              <a:rPr lang="en-US" smtClean="0"/>
              <a:pPr/>
              <a:t>7/4/2016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68ECCA4-12DF-4F8F-945A-7FFA1347970A}" type="slidenum">
              <a:rPr lang="en-US" smtClean="0"/>
              <a:pPr/>
              <a:t>‹#›</a:t>
            </a:fld>
            <a:endParaRPr lang="en-US"/>
          </a:p>
        </p:txBody>
      </p:sp>
    </p:spTree>
    <p:extLst>
      <p:ext uri="{BB962C8B-B14F-4D97-AF65-F5344CB8AC3E}">
        <p14:creationId xmlns:p14="http://schemas.microsoft.com/office/powerpoint/2010/main" val="24946067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en.wikipedia.org/wiki/Fluorescent" TargetMode="External"/><Relationship Id="rId2" Type="http://schemas.openxmlformats.org/officeDocument/2006/relationships/slide" Target="../slides/slide25.xml"/><Relationship Id="rId1" Type="http://schemas.openxmlformats.org/officeDocument/2006/relationships/notesMaster" Target="../notesMasters/notesMaster1.xml"/><Relationship Id="rId5" Type="http://schemas.openxmlformats.org/officeDocument/2006/relationships/hyperlink" Target="http://en.wikipedia.org/wiki/Nanometer" TargetMode="External"/><Relationship Id="rId4" Type="http://schemas.openxmlformats.org/officeDocument/2006/relationships/hyperlink" Target="http://en.wikipedia.org/wiki/Calcium" TargetMode="Externa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B578DD1-1BAD-47AC-B53E-EF466680E539}" type="slidenum">
              <a:rPr lang="en-US"/>
              <a:pPr/>
              <a:t>2</a:t>
            </a:fld>
            <a:endParaRPr lang="en-US"/>
          </a:p>
        </p:txBody>
      </p:sp>
      <p:sp>
        <p:nvSpPr>
          <p:cNvPr id="320514" name="Rectangle 2"/>
          <p:cNvSpPr>
            <a:spLocks noGrp="1" noRot="1" noChangeAspect="1" noChangeArrowheads="1" noTextEdit="1"/>
          </p:cNvSpPr>
          <p:nvPr>
            <p:ph type="sldImg"/>
          </p:nvPr>
        </p:nvSpPr>
        <p:spPr>
          <a:ln/>
        </p:spPr>
      </p:sp>
      <p:sp>
        <p:nvSpPr>
          <p:cNvPr id="3205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50A9E63-E420-4ABB-BA2F-B2553943E630}" type="slidenum">
              <a:rPr lang="en-US"/>
              <a:pPr/>
              <a:t>17</a:t>
            </a:fld>
            <a:endParaRPr lang="en-US"/>
          </a:p>
        </p:txBody>
      </p:sp>
      <p:sp>
        <p:nvSpPr>
          <p:cNvPr id="208898" name="Rectangle 2"/>
          <p:cNvSpPr>
            <a:spLocks noGrp="1" noRot="1" noChangeAspect="1" noChangeArrowheads="1" noTextEdit="1"/>
          </p:cNvSpPr>
          <p:nvPr>
            <p:ph type="sldImg"/>
          </p:nvPr>
        </p:nvSpPr>
        <p:spPr>
          <a:ln/>
        </p:spPr>
      </p:sp>
      <p:sp>
        <p:nvSpPr>
          <p:cNvPr id="2088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F41878B-C99D-4934-8F77-2A5F70AFA0F5}" type="slidenum">
              <a:rPr lang="en-US"/>
              <a:pPr/>
              <a:t>18</a:t>
            </a:fld>
            <a:endParaRPr lang="en-US"/>
          </a:p>
        </p:txBody>
      </p:sp>
      <p:sp>
        <p:nvSpPr>
          <p:cNvPr id="238594" name="Rectangle 2"/>
          <p:cNvSpPr>
            <a:spLocks noGrp="1" noRot="1" noChangeAspect="1" noChangeArrowheads="1" noTextEdit="1"/>
          </p:cNvSpPr>
          <p:nvPr>
            <p:ph type="sldImg"/>
          </p:nvPr>
        </p:nvSpPr>
        <p:spPr>
          <a:ln/>
        </p:spPr>
      </p:sp>
      <p:sp>
        <p:nvSpPr>
          <p:cNvPr id="238595"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1937312-7C53-4B0F-979D-9CB51FDED627}" type="slidenum">
              <a:rPr lang="en-US"/>
              <a:pPr/>
              <a:t>19</a:t>
            </a:fld>
            <a:endParaRPr lang="en-US"/>
          </a:p>
        </p:txBody>
      </p:sp>
      <p:sp>
        <p:nvSpPr>
          <p:cNvPr id="223234" name="Rectangle 2"/>
          <p:cNvSpPr>
            <a:spLocks noGrp="1" noRot="1" noChangeAspect="1" noChangeArrowheads="1" noTextEdit="1"/>
          </p:cNvSpPr>
          <p:nvPr>
            <p:ph type="sldImg"/>
          </p:nvPr>
        </p:nvSpPr>
        <p:spPr>
          <a:ln/>
        </p:spPr>
      </p:sp>
      <p:sp>
        <p:nvSpPr>
          <p:cNvPr id="2232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BF4D22B-4E71-4A6C-9BA9-E38C1AF500D5}" type="slidenum">
              <a:rPr lang="en-US"/>
              <a:pPr/>
              <a:t>20</a:t>
            </a:fld>
            <a:endParaRPr lang="en-US"/>
          </a:p>
        </p:txBody>
      </p:sp>
      <p:sp>
        <p:nvSpPr>
          <p:cNvPr id="227330" name="Rectangle 2"/>
          <p:cNvSpPr>
            <a:spLocks noGrp="1" noRot="1" noChangeAspect="1" noChangeArrowheads="1" noTextEdit="1"/>
          </p:cNvSpPr>
          <p:nvPr>
            <p:ph type="sldImg"/>
          </p:nvPr>
        </p:nvSpPr>
        <p:spPr>
          <a:ln/>
        </p:spPr>
      </p:sp>
      <p:sp>
        <p:nvSpPr>
          <p:cNvPr id="2273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0AF2A86-2B35-42E7-9941-35A9351AE740}" type="slidenum">
              <a:rPr lang="en-US"/>
              <a:pPr/>
              <a:t>21</a:t>
            </a:fld>
            <a:endParaRPr lang="en-US"/>
          </a:p>
        </p:txBody>
      </p:sp>
      <p:sp>
        <p:nvSpPr>
          <p:cNvPr id="109570" name="Rectangle 2"/>
          <p:cNvSpPr>
            <a:spLocks noGrp="1" noRot="1" noChangeAspect="1" noChangeArrowheads="1" noTextEdit="1"/>
          </p:cNvSpPr>
          <p:nvPr>
            <p:ph type="sldImg"/>
          </p:nvPr>
        </p:nvSpPr>
        <p:spPr>
          <a:ln/>
        </p:spPr>
      </p:sp>
      <p:sp>
        <p:nvSpPr>
          <p:cNvPr id="1095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9F682D4-CAEF-4855-96D3-E5EBAF09761B}" type="slidenum">
              <a:rPr lang="en-US"/>
              <a:pPr/>
              <a:t>22</a:t>
            </a:fld>
            <a:endParaRPr lang="en-US"/>
          </a:p>
        </p:txBody>
      </p:sp>
      <p:sp>
        <p:nvSpPr>
          <p:cNvPr id="240642" name="Rectangle 2"/>
          <p:cNvSpPr>
            <a:spLocks noGrp="1" noRot="1" noChangeAspect="1" noChangeArrowheads="1" noTextEdit="1"/>
          </p:cNvSpPr>
          <p:nvPr>
            <p:ph type="sldImg"/>
          </p:nvPr>
        </p:nvSpPr>
        <p:spPr>
          <a:ln/>
        </p:spPr>
      </p:sp>
      <p:sp>
        <p:nvSpPr>
          <p:cNvPr id="2406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ln/>
        </p:spPr>
      </p:sp>
      <p:sp>
        <p:nvSpPr>
          <p:cNvPr id="471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charset="0"/>
              </a:rPr>
              <a:t>Cell bodies of the nerves in the ganglions.</a:t>
            </a:r>
          </a:p>
        </p:txBody>
      </p:sp>
      <p:sp>
        <p:nvSpPr>
          <p:cNvPr id="471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fld id="{74F5FA65-8F9E-4DD4-A46A-96C77F4AF23A}" type="slidenum">
              <a:rPr lang="en-US" altLang="en-US" smtClean="0">
                <a:latin typeface="Arial" charset="0"/>
              </a:rPr>
              <a:pPr/>
              <a:t>24</a:t>
            </a:fld>
            <a:endParaRPr lang="en-US" altLang="en-US" smtClean="0">
              <a:latin typeface="Arial"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fld id="{CC6F5F62-0C9E-4BA6-AC23-8F951E1D416B}" type="slidenum">
              <a:rPr lang="en-US" altLang="en-US" smtClean="0">
                <a:latin typeface="Arial" charset="0"/>
              </a:rPr>
              <a:pPr/>
              <a:t>25</a:t>
            </a:fld>
            <a:endParaRPr lang="en-US" altLang="en-US" smtClean="0">
              <a:latin typeface="Arial" charset="0"/>
            </a:endParaRPr>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a:buFontTx/>
              <a:buChar char="-"/>
            </a:pPr>
            <a:r>
              <a:rPr lang="en-US" altLang="en-US" smtClean="0">
                <a:latin typeface="Arial" charset="0"/>
                <a:hlinkClick r:id="rId3" tooltip="Fluorescent"/>
              </a:rPr>
              <a:t>Fura 2 is a fluorescent</a:t>
            </a:r>
            <a:r>
              <a:rPr lang="en-US" altLang="en-US" smtClean="0">
                <a:latin typeface="Arial" charset="0"/>
              </a:rPr>
              <a:t> dye which binds to free intracellular </a:t>
            </a:r>
            <a:r>
              <a:rPr lang="en-US" altLang="en-US" smtClean="0">
                <a:latin typeface="Arial" charset="0"/>
                <a:hlinkClick r:id="rId4" tooltip="Calcium"/>
              </a:rPr>
              <a:t>calcium</a:t>
            </a:r>
            <a:r>
              <a:rPr lang="en-US" altLang="en-US" smtClean="0">
                <a:latin typeface="Arial" charset="0"/>
              </a:rPr>
              <a:t>. </a:t>
            </a:r>
          </a:p>
          <a:p>
            <a:pPr marL="171450" indent="-171450">
              <a:buFontTx/>
              <a:buChar char="-"/>
            </a:pPr>
            <a:r>
              <a:rPr lang="en-US" altLang="en-US" smtClean="0">
                <a:latin typeface="Arial" charset="0"/>
              </a:rPr>
              <a:t>Fura-2 is excited at 340 </a:t>
            </a:r>
            <a:r>
              <a:rPr lang="en-US" altLang="en-US" smtClean="0">
                <a:latin typeface="Arial" charset="0"/>
                <a:hlinkClick r:id="rId5" tooltip="Nanometer"/>
              </a:rPr>
              <a:t>nm</a:t>
            </a:r>
            <a:r>
              <a:rPr lang="en-US" altLang="en-US" smtClean="0">
                <a:latin typeface="Arial" charset="0"/>
              </a:rPr>
              <a:t> and 380 nm of light, and the ratio of the emissions at those wavelengths is directly correlated to the amount of intracellular calcium.</a:t>
            </a:r>
          </a:p>
          <a:p>
            <a:pPr marL="171450" indent="-171450">
              <a:buFontTx/>
              <a:buChar char="-"/>
            </a:pPr>
            <a:endParaRPr lang="en-US" altLang="en-US" smtClean="0">
              <a:latin typeface="Arial" charset="0"/>
            </a:endParaRPr>
          </a:p>
          <a:p>
            <a:pPr marL="171450" indent="-171450">
              <a:buFontTx/>
              <a:buChar char="-"/>
            </a:pPr>
            <a:r>
              <a:rPr lang="en-US" altLang="en-US" smtClean="0">
                <a:latin typeface="Arial" charset="0"/>
              </a:rPr>
              <a:t>Intensity of fluorescence plotted versus excitation wavelength for different calcium concentrations.</a:t>
            </a:r>
          </a:p>
          <a:p>
            <a:pPr marL="171450" indent="-171450">
              <a:buFontTx/>
              <a:buChar char="-"/>
            </a:pPr>
            <a:r>
              <a:rPr lang="en-US" altLang="en-US" smtClean="0">
                <a:latin typeface="Arial" charset="0"/>
              </a:rPr>
              <a:t>Via fura-2 the intracellular calcium concentration can be displayed by using ratio values 340/380.</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fld id="{437E8D67-53D1-42B5-ADBE-28DAE7370C90}" type="slidenum">
              <a:rPr lang="en-US" altLang="en-US" smtClean="0">
                <a:latin typeface="Arial" charset="0"/>
              </a:rPr>
              <a:pPr/>
              <a:t>26</a:t>
            </a:fld>
            <a:endParaRPr lang="en-US" altLang="en-US" smtClean="0">
              <a:latin typeface="Arial" charset="0"/>
            </a:endParaRPr>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dirty="0" smtClean="0">
                <a:latin typeface="Arial" charset="0"/>
              </a:rPr>
              <a:t>Figure 1. </a:t>
            </a:r>
            <a:r>
              <a:rPr lang="en-US" altLang="en-US" dirty="0" err="1" smtClean="0">
                <a:latin typeface="Arial" charset="0"/>
              </a:rPr>
              <a:t>Oleocanthal</a:t>
            </a:r>
            <a:r>
              <a:rPr lang="en-US" altLang="en-US" dirty="0" smtClean="0">
                <a:latin typeface="Arial" charset="0"/>
              </a:rPr>
              <a:t> excites trigeminal neurons through TRPA1 channel activation. </a:t>
            </a:r>
            <a:r>
              <a:rPr lang="en-US" altLang="en-US" b="1" i="1" dirty="0" smtClean="0">
                <a:latin typeface="Arial" charset="0"/>
              </a:rPr>
              <a:t>a</a:t>
            </a:r>
            <a:r>
              <a:rPr lang="en-US" altLang="en-US" dirty="0" smtClean="0">
                <a:latin typeface="Arial" charset="0"/>
              </a:rPr>
              <a:t>, OC (5uM) evokes calcium influx into cultured rat trigeminal neurons as assessed by fura-2 </a:t>
            </a:r>
            <a:r>
              <a:rPr lang="en-US" altLang="en-US" dirty="0" err="1" smtClean="0">
                <a:latin typeface="Arial" charset="0"/>
              </a:rPr>
              <a:t>ratiometric</a:t>
            </a:r>
            <a:r>
              <a:rPr lang="en-US" altLang="en-US" dirty="0" smtClean="0">
                <a:latin typeface="Arial" charset="0"/>
              </a:rPr>
              <a:t> imaging (</a:t>
            </a:r>
            <a:r>
              <a:rPr lang="en-US" altLang="en-US" i="1" dirty="0" smtClean="0">
                <a:latin typeface="Arial" charset="0"/>
              </a:rPr>
              <a:t>F</a:t>
            </a:r>
            <a:r>
              <a:rPr lang="en-US" altLang="en-US" dirty="0" smtClean="0">
                <a:latin typeface="Arial" charset="0"/>
              </a:rPr>
              <a:t>340/</a:t>
            </a:r>
            <a:r>
              <a:rPr lang="en-US" altLang="en-US" i="1" dirty="0" smtClean="0">
                <a:latin typeface="Arial" charset="0"/>
              </a:rPr>
              <a:t>F</a:t>
            </a:r>
            <a:r>
              <a:rPr lang="en-US" altLang="en-US" dirty="0" smtClean="0">
                <a:latin typeface="Arial" charset="0"/>
              </a:rPr>
              <a:t>380). In </a:t>
            </a:r>
            <a:r>
              <a:rPr lang="en-US" altLang="en-US" b="1" i="1" dirty="0" smtClean="0">
                <a:latin typeface="Arial" charset="0"/>
              </a:rPr>
              <a:t>a</a:t>
            </a:r>
            <a:r>
              <a:rPr lang="en-US" altLang="en-US" dirty="0" smtClean="0">
                <a:latin typeface="Arial" charset="0"/>
              </a:rPr>
              <a:t>, the representative trace of one neuron shows that cells sensitive to OC are also activated by AITC (50uM). The horizontal bars indicate the duration of compound application. The 40 </a:t>
            </a:r>
            <a:r>
              <a:rPr lang="en-US" altLang="en-US" dirty="0" err="1" smtClean="0">
                <a:latin typeface="Arial" charset="0"/>
              </a:rPr>
              <a:t>mM</a:t>
            </a:r>
            <a:r>
              <a:rPr lang="en-US" altLang="en-US" dirty="0" smtClean="0">
                <a:latin typeface="Arial" charset="0"/>
              </a:rPr>
              <a:t> </a:t>
            </a:r>
            <a:r>
              <a:rPr lang="en-US" altLang="en-US" dirty="0" err="1" smtClean="0">
                <a:latin typeface="Arial" charset="0"/>
              </a:rPr>
              <a:t>KCl</a:t>
            </a:r>
            <a:r>
              <a:rPr lang="en-US" altLang="en-US" dirty="0" smtClean="0">
                <a:latin typeface="Arial" charset="0"/>
              </a:rPr>
              <a:t> solutions were applied as a control for neuronal activity. </a:t>
            </a:r>
            <a:r>
              <a:rPr lang="en-US" altLang="en-US" b="1" i="1" dirty="0" smtClean="0">
                <a:latin typeface="Arial" charset="0"/>
              </a:rPr>
              <a:t>b</a:t>
            </a:r>
            <a:r>
              <a:rPr lang="en-US" altLang="en-US" dirty="0" smtClean="0">
                <a:latin typeface="Arial" charset="0"/>
              </a:rPr>
              <a:t>, Dose–response curve for OC-evoked responses in rat trigeminal neurons. The curve was generated by averaging the peak amplitude of the responses (fura-2 ratio) of all the OC-sensitive cells (</a:t>
            </a:r>
            <a:r>
              <a:rPr lang="en-US" altLang="en-US" i="1" dirty="0" smtClean="0">
                <a:latin typeface="Arial" charset="0"/>
              </a:rPr>
              <a:t>n </a:t>
            </a:r>
            <a:r>
              <a:rPr lang="en-US" altLang="en-US" dirty="0" smtClean="0">
                <a:latin typeface="Arial" charset="0"/>
              </a:rPr>
              <a:t> 18 /data points). OC chemical structure is indicated on the graph. </a:t>
            </a:r>
            <a:r>
              <a:rPr lang="en-US" altLang="en-US" b="1" i="1" dirty="0" smtClean="0">
                <a:latin typeface="Arial" charset="0"/>
              </a:rPr>
              <a:t>c</a:t>
            </a:r>
            <a:r>
              <a:rPr lang="en-US" altLang="en-US" dirty="0" smtClean="0">
                <a:latin typeface="Arial" charset="0"/>
              </a:rPr>
              <a:t>, Sensitivity to OC (5 </a:t>
            </a:r>
            <a:r>
              <a:rPr lang="en-US" altLang="en-US" dirty="0" err="1" smtClean="0">
                <a:latin typeface="Arial" charset="0"/>
              </a:rPr>
              <a:t>uM</a:t>
            </a:r>
            <a:r>
              <a:rPr lang="en-US" altLang="en-US" dirty="0" smtClean="0">
                <a:latin typeface="Arial" charset="0"/>
              </a:rPr>
              <a:t>) is correlated to sensitivity to AITC (50 </a:t>
            </a:r>
            <a:r>
              <a:rPr lang="en-US" altLang="en-US" dirty="0" err="1" smtClean="0">
                <a:latin typeface="Arial" charset="0"/>
              </a:rPr>
              <a:t>uM</a:t>
            </a:r>
            <a:r>
              <a:rPr lang="en-US" altLang="en-US" dirty="0" smtClean="0">
                <a:latin typeface="Arial" charset="0"/>
              </a:rPr>
              <a:t>) in trigeminal neurons (</a:t>
            </a:r>
            <a:r>
              <a:rPr lang="en-US" altLang="en-US" i="1" dirty="0" smtClean="0">
                <a:latin typeface="Arial" charset="0"/>
              </a:rPr>
              <a:t>n </a:t>
            </a:r>
            <a:r>
              <a:rPr lang="en-US" altLang="en-US" dirty="0" smtClean="0">
                <a:latin typeface="Arial" charset="0"/>
              </a:rPr>
              <a:t> 40 per experiment). </a:t>
            </a:r>
            <a:r>
              <a:rPr lang="en-US" altLang="en-US" b="1" i="1" dirty="0" smtClean="0">
                <a:latin typeface="Arial" charset="0"/>
              </a:rPr>
              <a:t>d</a:t>
            </a:r>
            <a:r>
              <a:rPr lang="en-US" altLang="en-US" dirty="0" smtClean="0">
                <a:latin typeface="Arial" charset="0"/>
              </a:rPr>
              <a:t>, Rodent trigeminal neurons deprived of functioning TRPA1 are unresponsive to OC. HC-030031 (HC) (20uM) inhibited 5 </a:t>
            </a:r>
            <a:r>
              <a:rPr lang="en-US" altLang="en-US" dirty="0" err="1" smtClean="0">
                <a:latin typeface="Arial" charset="0"/>
              </a:rPr>
              <a:t>uM</a:t>
            </a:r>
            <a:r>
              <a:rPr lang="en-US" altLang="en-US" dirty="0" smtClean="0">
                <a:latin typeface="Arial" charset="0"/>
              </a:rPr>
              <a:t> OC-evoked rat trigeminal neuron activation (examined cells, </a:t>
            </a:r>
            <a:r>
              <a:rPr lang="en-US" altLang="en-US" i="1" dirty="0" smtClean="0">
                <a:latin typeface="Arial" charset="0"/>
              </a:rPr>
              <a:t>n</a:t>
            </a:r>
            <a:r>
              <a:rPr lang="en-US" altLang="en-US" dirty="0" smtClean="0">
                <a:latin typeface="Arial" charset="0"/>
              </a:rPr>
              <a:t>191) (left) and neurons from TRPA1/mice (</a:t>
            </a:r>
            <a:r>
              <a:rPr lang="en-US" altLang="en-US" i="1" dirty="0" smtClean="0">
                <a:latin typeface="Arial" charset="0"/>
              </a:rPr>
              <a:t>n</a:t>
            </a:r>
            <a:r>
              <a:rPr lang="en-US" altLang="en-US" dirty="0" smtClean="0">
                <a:latin typeface="Arial" charset="0"/>
              </a:rPr>
              <a:t>187, from 5 mice) are not excited by OC (right). *</a:t>
            </a:r>
            <a:r>
              <a:rPr lang="en-US" altLang="en-US" i="1" dirty="0" smtClean="0">
                <a:latin typeface="Arial" charset="0"/>
              </a:rPr>
              <a:t>p</a:t>
            </a:r>
            <a:r>
              <a:rPr lang="en-US" altLang="en-US" dirty="0" smtClean="0">
                <a:latin typeface="Arial" charset="0"/>
              </a:rPr>
              <a:t>0.05 versus control [vehicle for left panel; wild-type (WT) for right panel], </a:t>
            </a:r>
            <a:r>
              <a:rPr lang="en-US" altLang="en-US" i="1" dirty="0" smtClean="0">
                <a:latin typeface="Arial" charset="0"/>
              </a:rPr>
              <a:t>t </a:t>
            </a:r>
            <a:r>
              <a:rPr lang="en-US" altLang="en-US" dirty="0" smtClean="0">
                <a:latin typeface="Arial" charset="0"/>
              </a:rPr>
              <a:t>test. Error bars indicate SEM.</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fld id="{07453551-12C2-422F-96E6-657E79D355A1}" type="slidenum">
              <a:rPr lang="en-US" altLang="en-US" smtClean="0">
                <a:latin typeface="Arial" charset="0"/>
              </a:rPr>
              <a:pPr/>
              <a:t>27</a:t>
            </a:fld>
            <a:endParaRPr lang="en-US" altLang="en-US" smtClean="0">
              <a:latin typeface="Arial" charset="0"/>
            </a:endParaRPr>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smtClean="0">
                <a:latin typeface="Arial" charset="0"/>
              </a:rPr>
              <a:t>Figure 1. </a:t>
            </a:r>
            <a:r>
              <a:rPr lang="en-US" altLang="en-US" b="1" i="1" smtClean="0">
                <a:latin typeface="Arial" charset="0"/>
              </a:rPr>
              <a:t>d</a:t>
            </a:r>
            <a:r>
              <a:rPr lang="en-US" altLang="en-US" smtClean="0">
                <a:latin typeface="Arial" charset="0"/>
              </a:rPr>
              <a:t>, Rodent trigeminal neurons deprived of functioning TRPA1 are unresponsive to OC. HC-030031 (HC) (20uM) inhibited 5 uM OC-evoked rat trigeminal neuron activation (examined cells, </a:t>
            </a:r>
            <a:r>
              <a:rPr lang="en-US" altLang="en-US" i="1" smtClean="0">
                <a:latin typeface="Arial" charset="0"/>
              </a:rPr>
              <a:t>n</a:t>
            </a:r>
            <a:r>
              <a:rPr lang="en-US" altLang="en-US" smtClean="0">
                <a:latin typeface="Arial" charset="0"/>
              </a:rPr>
              <a:t>191) (left) and neurons from TRPA1/mice (</a:t>
            </a:r>
            <a:r>
              <a:rPr lang="en-US" altLang="en-US" i="1" smtClean="0">
                <a:latin typeface="Arial" charset="0"/>
              </a:rPr>
              <a:t>n</a:t>
            </a:r>
            <a:r>
              <a:rPr lang="en-US" altLang="en-US" smtClean="0">
                <a:latin typeface="Arial" charset="0"/>
              </a:rPr>
              <a:t>187, from 5 mice) are not excited by OC (right). *</a:t>
            </a:r>
            <a:r>
              <a:rPr lang="en-US" altLang="en-US" i="1" smtClean="0">
                <a:latin typeface="Arial" charset="0"/>
              </a:rPr>
              <a:t>p</a:t>
            </a:r>
            <a:r>
              <a:rPr lang="en-US" altLang="en-US" smtClean="0">
                <a:latin typeface="Arial" charset="0"/>
              </a:rPr>
              <a:t>0.05 versus control [vehicle for left panel; wild-type (WT) for right panel], </a:t>
            </a:r>
            <a:r>
              <a:rPr lang="en-US" altLang="en-US" i="1" smtClean="0">
                <a:latin typeface="Arial" charset="0"/>
              </a:rPr>
              <a:t>t </a:t>
            </a:r>
            <a:r>
              <a:rPr lang="en-US" altLang="en-US" smtClean="0">
                <a:latin typeface="Arial" charset="0"/>
              </a:rPr>
              <a:t>test. Error bars indicate SEM.</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213A36F-7DA3-4810-B024-62A97F77059B}" type="slidenum">
              <a:rPr lang="en-US"/>
              <a:pPr/>
              <a:t>3</a:t>
            </a:fld>
            <a:endParaRPr lang="en-US"/>
          </a:p>
        </p:txBody>
      </p:sp>
      <p:sp>
        <p:nvSpPr>
          <p:cNvPr id="297986" name="Rectangle 2"/>
          <p:cNvSpPr>
            <a:spLocks noGrp="1" noRot="1" noChangeAspect="1" noChangeArrowheads="1" noTextEdit="1"/>
          </p:cNvSpPr>
          <p:nvPr>
            <p:ph type="sldImg"/>
          </p:nvPr>
        </p:nvSpPr>
        <p:spPr>
          <a:ln/>
        </p:spPr>
      </p:sp>
      <p:sp>
        <p:nvSpPr>
          <p:cNvPr id="2979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fld id="{FB898532-3518-463D-A29F-5D4719A8BCB1}" type="slidenum">
              <a:rPr lang="en-US" altLang="en-US" smtClean="0">
                <a:latin typeface="Arial" charset="0"/>
              </a:rPr>
              <a:pPr/>
              <a:t>28</a:t>
            </a:fld>
            <a:endParaRPr lang="en-US" altLang="en-US" smtClean="0">
              <a:latin typeface="Arial" charset="0"/>
            </a:endParaRPr>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b="1" smtClean="0">
                <a:latin typeface="Arial" charset="0"/>
              </a:rPr>
              <a:t>Figure 3/4.</a:t>
            </a:r>
            <a:r>
              <a:rPr lang="en-US" altLang="en-US" smtClean="0">
                <a:latin typeface="Arial" charset="0"/>
              </a:rPr>
              <a:t> </a:t>
            </a:r>
            <a:r>
              <a:rPr lang="en-US" altLang="en-US" b="1" smtClean="0">
                <a:latin typeface="Arial" charset="0"/>
              </a:rPr>
              <a:t>(a)</a:t>
            </a:r>
            <a:r>
              <a:rPr lang="en-US" altLang="en-US" smtClean="0">
                <a:latin typeface="Arial" charset="0"/>
              </a:rPr>
              <a:t> IBU (10 mM) evokes calcium influx into cultured rat trigeminal neurons as assessed by Fura-2 ratiometric imaging (F340/F380). In panel </a:t>
            </a:r>
            <a:r>
              <a:rPr lang="en-US" altLang="en-US" b="1" smtClean="0">
                <a:latin typeface="Arial" charset="0"/>
              </a:rPr>
              <a:t>a,</a:t>
            </a:r>
            <a:r>
              <a:rPr lang="en-US" altLang="en-US" smtClean="0">
                <a:latin typeface="Arial" charset="0"/>
              </a:rPr>
              <a:t> the representative trace of one neuron shows that cells sensitive to IBU are also activated by OC (5 mM) and AITC (50 mM). Horizontal bars indicate the duration of compound application. 40 mM KCl solutions were applied as a control for neuronal activity. </a:t>
            </a:r>
            <a:r>
              <a:rPr lang="en-US" altLang="en-US" b="1" smtClean="0">
                <a:latin typeface="Arial" charset="0"/>
              </a:rPr>
              <a:t>Ibuprofen exclusively activates TRPA1 in HEK-293 cells expressing human TRP channels. (a)</a:t>
            </a:r>
            <a:r>
              <a:rPr lang="en-US" altLang="en-US" smtClean="0">
                <a:latin typeface="Arial" charset="0"/>
              </a:rPr>
              <a:t> IBU activates hTRPA1-expressing HEK293 cells. Representative whole-cell current trace activated by IBU (10 mM) and AITC (100 mM) in the presence of extracellular Ca2+.Vh = -60 mV. </a:t>
            </a:r>
            <a:r>
              <a:rPr lang="en-US" altLang="en-US" b="1" smtClean="0">
                <a:latin typeface="Arial" charset="0"/>
              </a:rPr>
              <a:t>(b) </a:t>
            </a:r>
            <a:r>
              <a:rPr lang="en-US" altLang="en-US" smtClean="0">
                <a:latin typeface="Arial" charset="0"/>
              </a:rPr>
              <a:t>HEK293 cells expressing hTRPV1, hTRPV2 and hTRPV4 are not excited by IBU. 10mM IBU does not evoke calcium influx into hTRPV1 (n=95), 2 (n=82) and 4 (n=38) as assessed by Fura-2 ratiometric imaging (F340/F380). The channel specific ligands, capsaicin, lysophosphatidylcholine (LPC) and GSK1016790A were applied as controls for activity in HEK cells expressing TRPV1, TRPV2 and TRPV4 respectively. Curves in panel b were generated using mean values of peak amplitude. </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ln/>
        </p:spPr>
      </p:sp>
      <p:sp>
        <p:nvSpPr>
          <p:cNvPr id="501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kern="1200" dirty="0" smtClean="0">
                <a:solidFill>
                  <a:schemeClr val="tx1"/>
                </a:solidFill>
                <a:effectLst/>
                <a:latin typeface="+mn-lt"/>
                <a:ea typeface="+mn-ea"/>
                <a:cs typeface="+mn-cs"/>
              </a:rPr>
              <a:t>TRP channels are subject to extensive modulation and regulation </a:t>
            </a:r>
            <a:endParaRPr lang="en-US" altLang="en-US" dirty="0" smtClean="0">
              <a:latin typeface="Arial" charset="0"/>
            </a:endParaRPr>
          </a:p>
        </p:txBody>
      </p:sp>
      <p:sp>
        <p:nvSpPr>
          <p:cNvPr id="501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fld id="{966465BD-1BE8-4119-BF88-289FC6EBB340}" type="slidenum">
              <a:rPr lang="en-US" altLang="en-US" smtClean="0">
                <a:latin typeface="Arial" charset="0"/>
              </a:rPr>
              <a:pPr/>
              <a:t>29</a:t>
            </a:fld>
            <a:endParaRPr lang="en-US" altLang="en-US" smtClean="0">
              <a:latin typeface="Arial"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3EDA2CE3-1859-4EB0-B53B-3F5ADD40158E}" type="slidenum">
              <a:rPr lang="en-US" altLang="en-US"/>
              <a:pPr eaLnBrk="1" hangingPunct="1"/>
              <a:t>30</a:t>
            </a:fld>
            <a:endParaRPr lang="en-US" altLang="en-US"/>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latin typeface="+mn-lt"/>
                <a:cs typeface="Times New Roman" pitchFamily="18" charset="0"/>
              </a:rPr>
              <a:t>Many TRP channels are activated by a variety of different stimuli: </a:t>
            </a:r>
            <a:r>
              <a:rPr lang="en-US" sz="1200" dirty="0" smtClean="0">
                <a:latin typeface="+mn-lt"/>
                <a:cs typeface="Times New Roman" pitchFamily="18" charset="0"/>
              </a:rPr>
              <a:t>TRPV1, for example, responds to stimuli ranging from physical heat to botanical compounds, protons and </a:t>
            </a:r>
            <a:r>
              <a:rPr lang="en-US" sz="1200" dirty="0" err="1" smtClean="0">
                <a:latin typeface="+mn-lt"/>
                <a:cs typeface="Times New Roman" pitchFamily="18" charset="0"/>
              </a:rPr>
              <a:t>proinflammatory</a:t>
            </a:r>
            <a:r>
              <a:rPr lang="en-US" sz="1200" dirty="0" smtClean="0">
                <a:latin typeface="+mn-lt"/>
                <a:cs typeface="Times New Roman" pitchFamily="18" charset="0"/>
              </a:rPr>
              <a:t> agents,</a:t>
            </a:r>
            <a:r>
              <a:rPr lang="en-US" sz="1200" baseline="0" dirty="0" smtClean="0">
                <a:latin typeface="+mn-lt"/>
                <a:cs typeface="Times New Roman" pitchFamily="18" charset="0"/>
              </a:rPr>
              <a:t> </a:t>
            </a:r>
            <a:r>
              <a:rPr lang="en-US" altLang="en-US" dirty="0" smtClean="0">
                <a:solidFill>
                  <a:srgbClr val="FFD72B"/>
                </a:solidFill>
                <a:latin typeface="Arial" charset="0"/>
              </a:rPr>
              <a:t>… </a:t>
            </a:r>
            <a:r>
              <a:rPr lang="en-US" altLang="en-US" dirty="0" smtClean="0">
                <a:solidFill>
                  <a:srgbClr val="FF0000"/>
                </a:solidFill>
                <a:latin typeface="Arial" charset="0"/>
              </a:rPr>
              <a:t>involving TRPV1 in many functions such as heat and pain detection or hyperalgesia after injury or inflammation.</a:t>
            </a:r>
            <a:endParaRPr lang="es-ES" altLang="en-US" dirty="0" smtClean="0">
              <a:solidFill>
                <a:srgbClr val="FF0000"/>
              </a:solidFill>
              <a:latin typeface="Arial"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s-ES" sz="1200" dirty="0" smtClean="0">
              <a:latin typeface="+mn-lt"/>
            </a:endParaRPr>
          </a:p>
          <a:p>
            <a:pPr eaLnBrk="1" hangingPunct="1"/>
            <a:endParaRPr lang="en-US" altLang="en-US" dirty="0"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fld id="{E8A600ED-79A1-407A-ADFE-83F4FAAC97D0}" type="slidenum">
              <a:rPr lang="en-US" altLang="en-US">
                <a:latin typeface="Arial" charset="0"/>
              </a:rPr>
              <a:pPr/>
              <a:t>31</a:t>
            </a:fld>
            <a:endParaRPr lang="en-US" altLang="en-US">
              <a:latin typeface="Arial" charset="0"/>
            </a:endParaRPr>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b="1" dirty="0" smtClean="0">
                <a:latin typeface="Arial" charset="0"/>
              </a:rPr>
              <a:t>Figure 6: TRPA1 is expressed in a subset of nerve fibers in pharyngeal epithelium, but not in nerve fibers of taste buds within fungiform papillae.</a:t>
            </a:r>
            <a:r>
              <a:rPr lang="en-US" altLang="en-US" dirty="0" smtClean="0">
                <a:latin typeface="Arial" charset="0"/>
              </a:rPr>
              <a:t> </a:t>
            </a:r>
            <a:r>
              <a:rPr lang="en-US" altLang="en-US" dirty="0" err="1" smtClean="0">
                <a:latin typeface="Arial" charset="0"/>
              </a:rPr>
              <a:t>Histochemistry</a:t>
            </a:r>
            <a:r>
              <a:rPr lang="en-US" altLang="en-US" dirty="0" smtClean="0">
                <a:latin typeface="Arial" charset="0"/>
              </a:rPr>
              <a:t> and immunohistochemistry of </a:t>
            </a:r>
            <a:r>
              <a:rPr lang="en-US" altLang="en-US" b="1" dirty="0" smtClean="0">
                <a:latin typeface="Arial" charset="0"/>
              </a:rPr>
              <a:t>(a-f)</a:t>
            </a:r>
            <a:r>
              <a:rPr lang="en-US" altLang="en-US" dirty="0" smtClean="0">
                <a:latin typeface="Arial" charset="0"/>
              </a:rPr>
              <a:t> human fungiform papilla containing a taste bud and </a:t>
            </a:r>
            <a:r>
              <a:rPr lang="en-US" altLang="en-US" b="1" dirty="0" smtClean="0">
                <a:latin typeface="Arial" charset="0"/>
              </a:rPr>
              <a:t>(g-l)</a:t>
            </a:r>
            <a:r>
              <a:rPr lang="en-US" altLang="en-US" dirty="0" smtClean="0">
                <a:latin typeface="Arial" charset="0"/>
              </a:rPr>
              <a:t> upper pharyngeal epithelium. Panels </a:t>
            </a:r>
            <a:r>
              <a:rPr lang="en-US" altLang="en-US" b="1" dirty="0" smtClean="0">
                <a:latin typeface="Arial" charset="0"/>
              </a:rPr>
              <a:t>a</a:t>
            </a:r>
            <a:r>
              <a:rPr lang="en-US" altLang="en-US" dirty="0" smtClean="0">
                <a:latin typeface="Arial" charset="0"/>
              </a:rPr>
              <a:t> and </a:t>
            </a:r>
            <a:r>
              <a:rPr lang="en-US" altLang="en-US" b="1" dirty="0" smtClean="0">
                <a:latin typeface="Arial" charset="0"/>
              </a:rPr>
              <a:t>g</a:t>
            </a:r>
            <a:r>
              <a:rPr lang="en-US" altLang="en-US" dirty="0" smtClean="0">
                <a:latin typeface="Arial" charset="0"/>
              </a:rPr>
              <a:t> show the bright field view of the tissue samples, panels </a:t>
            </a:r>
            <a:r>
              <a:rPr lang="en-US" altLang="en-US" b="1" dirty="0" smtClean="0">
                <a:latin typeface="Arial" charset="0"/>
              </a:rPr>
              <a:t>b</a:t>
            </a:r>
            <a:r>
              <a:rPr lang="en-US" altLang="en-US" dirty="0" smtClean="0">
                <a:latin typeface="Arial" charset="0"/>
              </a:rPr>
              <a:t> and </a:t>
            </a:r>
            <a:r>
              <a:rPr lang="en-US" altLang="en-US" b="1" dirty="0" smtClean="0">
                <a:latin typeface="Arial" charset="0"/>
              </a:rPr>
              <a:t>h </a:t>
            </a:r>
            <a:r>
              <a:rPr lang="en-US" altLang="en-US" dirty="0" smtClean="0">
                <a:latin typeface="Arial" charset="0"/>
              </a:rPr>
              <a:t>show the DNA stain DAPI (blue) to reveal the nuclei, panels </a:t>
            </a:r>
            <a:r>
              <a:rPr lang="en-US" altLang="en-US" b="1" dirty="0" smtClean="0">
                <a:latin typeface="Arial" charset="0"/>
              </a:rPr>
              <a:t>c</a:t>
            </a:r>
            <a:r>
              <a:rPr lang="en-US" altLang="en-US" dirty="0" smtClean="0">
                <a:latin typeface="Arial" charset="0"/>
              </a:rPr>
              <a:t> and </a:t>
            </a:r>
            <a:r>
              <a:rPr lang="en-US" altLang="en-US" b="1" dirty="0" err="1" smtClean="0">
                <a:latin typeface="Arial" charset="0"/>
              </a:rPr>
              <a:t>i</a:t>
            </a:r>
            <a:r>
              <a:rPr lang="en-US" altLang="en-US" dirty="0" smtClean="0">
                <a:latin typeface="Arial" charset="0"/>
              </a:rPr>
              <a:t> are the overlay of bright field and DAPI to reveal tissue structure, panels </a:t>
            </a:r>
            <a:r>
              <a:rPr lang="en-US" altLang="en-US" b="1" dirty="0" smtClean="0">
                <a:latin typeface="Arial" charset="0"/>
              </a:rPr>
              <a:t>d</a:t>
            </a:r>
            <a:r>
              <a:rPr lang="en-US" altLang="en-US" dirty="0" smtClean="0">
                <a:latin typeface="Arial" charset="0"/>
              </a:rPr>
              <a:t> and </a:t>
            </a:r>
            <a:r>
              <a:rPr lang="en-US" altLang="en-US" b="1" dirty="0" smtClean="0">
                <a:latin typeface="Arial" charset="0"/>
              </a:rPr>
              <a:t>j</a:t>
            </a:r>
            <a:r>
              <a:rPr lang="en-US" altLang="en-US" dirty="0" smtClean="0">
                <a:latin typeface="Arial" charset="0"/>
              </a:rPr>
              <a:t> show the neuronal marker protein PGP9.5 (green), panels </a:t>
            </a:r>
            <a:r>
              <a:rPr lang="en-US" altLang="en-US" b="1" dirty="0" smtClean="0">
                <a:latin typeface="Arial" charset="0"/>
              </a:rPr>
              <a:t>e</a:t>
            </a:r>
            <a:r>
              <a:rPr lang="en-US" altLang="en-US" dirty="0" smtClean="0">
                <a:latin typeface="Arial" charset="0"/>
              </a:rPr>
              <a:t> and </a:t>
            </a:r>
            <a:r>
              <a:rPr lang="en-US" altLang="en-US" b="1" dirty="0" smtClean="0">
                <a:latin typeface="Arial" charset="0"/>
              </a:rPr>
              <a:t>k </a:t>
            </a:r>
            <a:r>
              <a:rPr lang="en-US" altLang="en-US" dirty="0" smtClean="0">
                <a:latin typeface="Arial" charset="0"/>
              </a:rPr>
              <a:t>show the TRPA1 receptor (red), and panels </a:t>
            </a:r>
            <a:r>
              <a:rPr lang="en-US" altLang="en-US" b="1" dirty="0" smtClean="0">
                <a:latin typeface="Arial" charset="0"/>
              </a:rPr>
              <a:t>f</a:t>
            </a:r>
            <a:r>
              <a:rPr lang="en-US" altLang="en-US" dirty="0" smtClean="0">
                <a:latin typeface="Arial" charset="0"/>
              </a:rPr>
              <a:t> and </a:t>
            </a:r>
            <a:r>
              <a:rPr lang="en-US" altLang="en-US" b="1" dirty="0" smtClean="0">
                <a:latin typeface="Arial" charset="0"/>
              </a:rPr>
              <a:t>l</a:t>
            </a:r>
            <a:r>
              <a:rPr lang="en-US" altLang="en-US" dirty="0" smtClean="0">
                <a:latin typeface="Arial" charset="0"/>
              </a:rPr>
              <a:t> show the overlay of PGP9.5 and TRPA1; yellow depicts the superposition of TRPA1 reactivity (red) and neuronal PGP9.5 reactivity (green). 8 to 10 slides were examined for the pharyngeal tissue (from 1 subject) and the fungiform papilla tissue (from 4 subjects). Scale bars: 20 </a:t>
            </a:r>
            <a:r>
              <a:rPr lang="en-US" altLang="en-US" dirty="0" err="1" smtClean="0">
                <a:latin typeface="Arial" charset="0"/>
              </a:rPr>
              <a:t>mM</a:t>
            </a:r>
            <a:r>
              <a:rPr lang="en-US" altLang="en-US" dirty="0" smtClean="0">
                <a:latin typeface="Arial" charset="0"/>
              </a:rPr>
              <a:t> (</a:t>
            </a:r>
            <a:r>
              <a:rPr lang="en-US" altLang="en-US" b="1" dirty="0" smtClean="0">
                <a:latin typeface="Arial" charset="0"/>
              </a:rPr>
              <a:t>a-f</a:t>
            </a:r>
            <a:r>
              <a:rPr lang="en-US" altLang="en-US" dirty="0" smtClean="0">
                <a:latin typeface="Arial" charset="0"/>
              </a:rPr>
              <a:t>) and 40 </a:t>
            </a:r>
            <a:r>
              <a:rPr lang="en-US" altLang="en-US" dirty="0" err="1" smtClean="0">
                <a:latin typeface="Arial" charset="0"/>
              </a:rPr>
              <a:t>mM</a:t>
            </a:r>
            <a:r>
              <a:rPr lang="en-US" altLang="en-US" dirty="0" smtClean="0">
                <a:latin typeface="Arial" charset="0"/>
              </a:rPr>
              <a:t> (</a:t>
            </a:r>
            <a:r>
              <a:rPr lang="en-US" altLang="en-US" b="1" dirty="0" smtClean="0">
                <a:latin typeface="Arial" charset="0"/>
              </a:rPr>
              <a:t>g-l</a:t>
            </a:r>
            <a:r>
              <a:rPr lang="en-US" altLang="en-US" dirty="0" smtClean="0">
                <a:latin typeface="Arial" charset="0"/>
              </a:rPr>
              <a:t>).</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fld id="{F94D41BB-A055-456D-A231-4B133D8F85F8}" type="slidenum">
              <a:rPr lang="en-US" altLang="en-US">
                <a:latin typeface="Arial" charset="0"/>
              </a:rPr>
              <a:pPr/>
              <a:t>32</a:t>
            </a:fld>
            <a:endParaRPr lang="en-US" altLang="en-US">
              <a:latin typeface="Arial" charset="0"/>
            </a:endParaRPr>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fld id="{049652D0-BC9F-4933-95A3-BDD508E543B1}" type="slidenum">
              <a:rPr lang="en-US" altLang="en-US">
                <a:latin typeface="Arial" charset="0"/>
              </a:rPr>
              <a:pPr/>
              <a:t>33</a:t>
            </a:fld>
            <a:endParaRPr lang="en-US" altLang="en-US">
              <a:latin typeface="Arial" charset="0"/>
            </a:endParaRPr>
          </a:p>
        </p:txBody>
      </p:sp>
      <p:sp>
        <p:nvSpPr>
          <p:cNvPr id="29699"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r" eaLnBrk="1" hangingPunct="1"/>
            <a:fld id="{2C305A3B-B6C2-4AE1-B9DB-5C964A1C480C}" type="slidenum">
              <a:rPr lang="en-US" altLang="en-US" sz="1200">
                <a:latin typeface="Arial" charset="0"/>
              </a:rPr>
              <a:pPr algn="r" eaLnBrk="1" hangingPunct="1"/>
              <a:t>33</a:t>
            </a:fld>
            <a:endParaRPr lang="en-US" altLang="en-US" sz="1200">
              <a:latin typeface="Arial" charset="0"/>
            </a:endParaRPr>
          </a:p>
        </p:txBody>
      </p:sp>
      <p:sp>
        <p:nvSpPr>
          <p:cNvPr id="29700" name="Rectangle 2"/>
          <p:cNvSpPr>
            <a:spLocks noGrp="1" noRot="1" noChangeAspect="1" noChangeArrowheads="1" noTextEdit="1"/>
          </p:cNvSpPr>
          <p:nvPr>
            <p:ph type="sldImg"/>
          </p:nvPr>
        </p:nvSpPr>
        <p:spPr>
          <a:ln/>
        </p:spPr>
      </p:sp>
      <p:sp>
        <p:nvSpPr>
          <p:cNvPr id="2970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smtClean="0">
                <a:latin typeface="Arial" charset="0"/>
              </a:rPr>
              <a:t>And would not be activated by OC</a:t>
            </a:r>
          </a:p>
          <a:p>
            <a:pPr eaLnBrk="1" hangingPunct="1"/>
            <a:r>
              <a:rPr lang="en-US" altLang="en-US" dirty="0" smtClean="0">
                <a:latin typeface="Arial" charset="0"/>
              </a:rPr>
              <a:t>Existence of TRPA1/TRPV1 </a:t>
            </a:r>
            <a:r>
              <a:rPr lang="en-US" altLang="en-US" dirty="0" err="1" smtClean="0">
                <a:latin typeface="Arial" charset="0"/>
              </a:rPr>
              <a:t>heteromers</a:t>
            </a:r>
            <a:r>
              <a:rPr lang="en-US" altLang="en-US" dirty="0" smtClean="0">
                <a:latin typeface="Arial" charset="0"/>
              </a:rPr>
              <a:t>.</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TRP channels are cellular sensors involved in nociception (</a:t>
            </a:r>
            <a:r>
              <a:rPr lang="en-US" dirty="0" err="1" smtClean="0"/>
              <a:t>Patapoutian</a:t>
            </a:r>
            <a:r>
              <a:rPr lang="en-US" dirty="0" smtClean="0"/>
              <a:t> et al., 2009), taste perception (</a:t>
            </a:r>
            <a:r>
              <a:rPr lang="en-US" dirty="0" err="1" smtClean="0"/>
              <a:t>Nilius</a:t>
            </a:r>
            <a:r>
              <a:rPr lang="en-US" dirty="0" smtClean="0"/>
              <a:t> and </a:t>
            </a:r>
            <a:r>
              <a:rPr lang="en-US" dirty="0" err="1" smtClean="0"/>
              <a:t>Appendino</a:t>
            </a:r>
            <a:r>
              <a:rPr lang="en-US" dirty="0" smtClean="0"/>
              <a:t>, 2013), </a:t>
            </a:r>
            <a:r>
              <a:rPr lang="en-US" dirty="0" err="1" smtClean="0"/>
              <a:t>thermosensation</a:t>
            </a:r>
            <a:r>
              <a:rPr lang="en-US" dirty="0" smtClean="0"/>
              <a:t> (</a:t>
            </a:r>
            <a:r>
              <a:rPr lang="en-US" dirty="0" err="1" smtClean="0"/>
              <a:t>Tominaga</a:t>
            </a:r>
            <a:r>
              <a:rPr lang="en-US" dirty="0" smtClean="0"/>
              <a:t>, 2007), </a:t>
            </a:r>
            <a:r>
              <a:rPr lang="en-US" dirty="0" err="1" smtClean="0"/>
              <a:t>mechano</a:t>
            </a:r>
            <a:r>
              <a:rPr lang="en-US" dirty="0" smtClean="0"/>
              <a:t>- and </a:t>
            </a:r>
            <a:r>
              <a:rPr lang="en-US" dirty="0" err="1" smtClean="0"/>
              <a:t>osmolarity</a:t>
            </a:r>
            <a:r>
              <a:rPr lang="en-US" dirty="0" smtClean="0"/>
              <a:t> sensing (Pedersen and </a:t>
            </a:r>
            <a:r>
              <a:rPr lang="en-US" dirty="0" err="1" smtClean="0"/>
              <a:t>Nilius</a:t>
            </a:r>
            <a:r>
              <a:rPr lang="en-US" dirty="0" smtClean="0"/>
              <a:t>, 2007; </a:t>
            </a:r>
            <a:r>
              <a:rPr lang="en-US" dirty="0" err="1" smtClean="0"/>
              <a:t>Guilak</a:t>
            </a:r>
            <a:r>
              <a:rPr lang="en-US" dirty="0" smtClean="0"/>
              <a:t> et al., 2010). TRP channels also play a crucial role in normal physiological processes such as signal transmission (</a:t>
            </a:r>
            <a:r>
              <a:rPr lang="en-US" dirty="0" err="1" smtClean="0"/>
              <a:t>Minke</a:t>
            </a:r>
            <a:r>
              <a:rPr lang="en-US" dirty="0" smtClean="0"/>
              <a:t>, 2010; Wu et al., 2010). Dysfunction of TRP channels has been implicated in various disease states (summarized in Figure 2) ranging from chronic pain and overactive bladder (TRPV1) through obesity (TRPV4 and TRPM5), diabetes (TRPV1, TRPM4), chronic cough (TRPA1, TRPV1), and chronic obstructive pulmonary disease (COPD; TRPV4) to cardiac hypertrophy (TRPC6), familial Alzheimer’s disease (TRPM7), dermatological disorders (TRPV3 in Olmsted syndrome) and cancer (TRPC6, TRPV2 and</a:t>
            </a:r>
            <a:endParaRPr lang="en-US" dirty="0"/>
          </a:p>
        </p:txBody>
      </p:sp>
      <p:sp>
        <p:nvSpPr>
          <p:cNvPr id="4" name="Slide Number Placeholder 3"/>
          <p:cNvSpPr>
            <a:spLocks noGrp="1"/>
          </p:cNvSpPr>
          <p:nvPr>
            <p:ph type="sldNum" sz="quarter" idx="10"/>
          </p:nvPr>
        </p:nvSpPr>
        <p:spPr/>
        <p:txBody>
          <a:bodyPr/>
          <a:lstStyle/>
          <a:p>
            <a:fld id="{E68ECCA4-12DF-4F8F-945A-7FFA1347970A}" type="slidenum">
              <a:rPr lang="en-US" smtClean="0"/>
              <a:pPr/>
              <a:t>35</a:t>
            </a:fld>
            <a:endParaRPr lang="en-US"/>
          </a:p>
        </p:txBody>
      </p:sp>
    </p:spTree>
    <p:extLst>
      <p:ext uri="{BB962C8B-B14F-4D97-AF65-F5344CB8AC3E}">
        <p14:creationId xmlns:p14="http://schemas.microsoft.com/office/powerpoint/2010/main" val="140104651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TRP channels are cellular sensors involved in nociception (</a:t>
            </a:r>
            <a:r>
              <a:rPr lang="en-US" dirty="0" err="1" smtClean="0"/>
              <a:t>Patapoutian</a:t>
            </a:r>
            <a:r>
              <a:rPr lang="en-US" dirty="0" smtClean="0"/>
              <a:t> et al., 2009), taste perception (</a:t>
            </a:r>
            <a:r>
              <a:rPr lang="en-US" dirty="0" err="1" smtClean="0"/>
              <a:t>Nilius</a:t>
            </a:r>
            <a:r>
              <a:rPr lang="en-US" dirty="0" smtClean="0"/>
              <a:t> and </a:t>
            </a:r>
            <a:r>
              <a:rPr lang="en-US" dirty="0" err="1" smtClean="0"/>
              <a:t>Appendino</a:t>
            </a:r>
            <a:r>
              <a:rPr lang="en-US" dirty="0" smtClean="0"/>
              <a:t>, 2013), </a:t>
            </a:r>
            <a:r>
              <a:rPr lang="en-US" dirty="0" err="1" smtClean="0"/>
              <a:t>thermosensation</a:t>
            </a:r>
            <a:r>
              <a:rPr lang="en-US" dirty="0" smtClean="0"/>
              <a:t> (</a:t>
            </a:r>
            <a:r>
              <a:rPr lang="en-US" dirty="0" err="1" smtClean="0"/>
              <a:t>Tominaga</a:t>
            </a:r>
            <a:r>
              <a:rPr lang="en-US" dirty="0" smtClean="0"/>
              <a:t>, 2007), </a:t>
            </a:r>
            <a:r>
              <a:rPr lang="en-US" dirty="0" err="1" smtClean="0"/>
              <a:t>mechano</a:t>
            </a:r>
            <a:r>
              <a:rPr lang="en-US" dirty="0" smtClean="0"/>
              <a:t>- and </a:t>
            </a:r>
            <a:r>
              <a:rPr lang="en-US" dirty="0" err="1" smtClean="0"/>
              <a:t>osmolarity</a:t>
            </a:r>
            <a:r>
              <a:rPr lang="en-US" dirty="0" smtClean="0"/>
              <a:t> sensing (Pedersen and </a:t>
            </a:r>
            <a:r>
              <a:rPr lang="en-US" dirty="0" err="1" smtClean="0"/>
              <a:t>Nilius</a:t>
            </a:r>
            <a:r>
              <a:rPr lang="en-US" dirty="0" smtClean="0"/>
              <a:t>, 2007; </a:t>
            </a:r>
            <a:r>
              <a:rPr lang="en-US" dirty="0" err="1" smtClean="0"/>
              <a:t>Guilak</a:t>
            </a:r>
            <a:r>
              <a:rPr lang="en-US" dirty="0" smtClean="0"/>
              <a:t> et al., 2010). TRP channels also play a crucial role in normal physiological processes such as signal transmission (</a:t>
            </a:r>
            <a:r>
              <a:rPr lang="en-US" dirty="0" err="1" smtClean="0"/>
              <a:t>Minke</a:t>
            </a:r>
            <a:r>
              <a:rPr lang="en-US" dirty="0" smtClean="0"/>
              <a:t>, 2010; Wu et al., 2010). Dysfunction of TRP channels has been implicated in various disease states (summarized in Figure 2) ranging from chronic pain and overactive bladder (TRPV1) through obesity (TRPV4 and TRPM5), diabetes (TRPV1, TRPM4), chronic cough (TRPA1, TRPV1), and chronic obstructive pulmonary disease (COPD; TRPV4) to cardiac hypertrophy (TRPC6), familial Alzheimer’s disease (TRPM7), dermatological disorders (TRPV3 in Olmsted syndrome) and cancer (TRPC6, TRPV2 and</a:t>
            </a:r>
            <a:endParaRPr lang="en-US" dirty="0"/>
          </a:p>
        </p:txBody>
      </p:sp>
      <p:sp>
        <p:nvSpPr>
          <p:cNvPr id="4" name="Slide Number Placeholder 3"/>
          <p:cNvSpPr>
            <a:spLocks noGrp="1"/>
          </p:cNvSpPr>
          <p:nvPr>
            <p:ph type="sldNum" sz="quarter" idx="10"/>
          </p:nvPr>
        </p:nvSpPr>
        <p:spPr/>
        <p:txBody>
          <a:bodyPr/>
          <a:lstStyle/>
          <a:p>
            <a:fld id="{E68ECCA4-12DF-4F8F-945A-7FFA1347970A}" type="slidenum">
              <a:rPr lang="en-US" smtClean="0"/>
              <a:pPr/>
              <a:t>36</a:t>
            </a:fld>
            <a:endParaRPr lang="en-US"/>
          </a:p>
        </p:txBody>
      </p:sp>
    </p:spTree>
    <p:extLst>
      <p:ext uri="{BB962C8B-B14F-4D97-AF65-F5344CB8AC3E}">
        <p14:creationId xmlns:p14="http://schemas.microsoft.com/office/powerpoint/2010/main" val="311127417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p>
            <a:fld id="{5F077037-AE01-487F-80C8-F5F362E6679F}" type="slidenum">
              <a:rPr lang="en-US" smtClean="0"/>
              <a:pPr/>
              <a:t>40</a:t>
            </a:fld>
            <a:endParaRPr lang="en-US" smtClean="0"/>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p:spPr>
        <p:txBody>
          <a:bodyPr/>
          <a:lstStyle/>
          <a:p>
            <a:fld id="{A837000A-58E6-47FB-BC52-2F10AE2C05E1}" type="slidenum">
              <a:rPr lang="en-US" smtClean="0"/>
              <a:pPr/>
              <a:t>41</a:t>
            </a:fld>
            <a:endParaRPr lang="en-US" smtClean="0"/>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432C0F5-47D6-46AD-B3C5-2A46CC0AA723}" type="slidenum">
              <a:rPr lang="en-US"/>
              <a:pPr/>
              <a:t>4</a:t>
            </a:fld>
            <a:endParaRPr lang="en-US"/>
          </a:p>
        </p:txBody>
      </p:sp>
      <p:sp>
        <p:nvSpPr>
          <p:cNvPr id="300034" name="Rectangle 2"/>
          <p:cNvSpPr>
            <a:spLocks noGrp="1" noRot="1" noChangeAspect="1" noChangeArrowheads="1" noTextEdit="1"/>
          </p:cNvSpPr>
          <p:nvPr>
            <p:ph type="sldImg"/>
          </p:nvPr>
        </p:nvSpPr>
        <p:spPr>
          <a:ln/>
        </p:spPr>
      </p:sp>
      <p:sp>
        <p:nvSpPr>
          <p:cNvPr id="3000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68ECCA4-12DF-4F8F-945A-7FFA1347970A}" type="slidenum">
              <a:rPr lang="en-US" smtClean="0"/>
              <a:pPr/>
              <a:t>43</a:t>
            </a:fld>
            <a:endParaRPr lang="en-US"/>
          </a:p>
        </p:txBody>
      </p:sp>
    </p:spTree>
    <p:extLst>
      <p:ext uri="{BB962C8B-B14F-4D97-AF65-F5344CB8AC3E}">
        <p14:creationId xmlns:p14="http://schemas.microsoft.com/office/powerpoint/2010/main" val="415971999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399904D-E147-41F7-85BF-DC6C3D2F4585}" type="slidenum">
              <a:rPr lang="en-US"/>
              <a:pPr/>
              <a:t>44</a:t>
            </a:fld>
            <a:endParaRPr lang="en-US"/>
          </a:p>
        </p:txBody>
      </p:sp>
      <p:sp>
        <p:nvSpPr>
          <p:cNvPr id="271362" name="Rectangle 2"/>
          <p:cNvSpPr>
            <a:spLocks noGrp="1" noRot="1" noChangeAspect="1" noChangeArrowheads="1" noTextEdit="1"/>
          </p:cNvSpPr>
          <p:nvPr>
            <p:ph type="sldImg"/>
          </p:nvPr>
        </p:nvSpPr>
        <p:spPr>
          <a:ln/>
        </p:spPr>
      </p:sp>
      <p:sp>
        <p:nvSpPr>
          <p:cNvPr id="271363"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337C09B-1F4C-4A8C-A883-29C905516FAF}" type="slidenum">
              <a:rPr lang="en-US"/>
              <a:pPr/>
              <a:t>45</a:t>
            </a:fld>
            <a:endParaRPr lang="en-US"/>
          </a:p>
        </p:txBody>
      </p:sp>
      <p:sp>
        <p:nvSpPr>
          <p:cNvPr id="245762" name="Rectangle 2"/>
          <p:cNvSpPr>
            <a:spLocks noGrp="1" noRot="1" noChangeAspect="1" noChangeArrowheads="1" noTextEdit="1"/>
          </p:cNvSpPr>
          <p:nvPr>
            <p:ph type="sldImg"/>
          </p:nvPr>
        </p:nvSpPr>
        <p:spPr>
          <a:ln/>
        </p:spPr>
      </p:sp>
      <p:sp>
        <p:nvSpPr>
          <p:cNvPr id="2457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Galen was the leading physician of the Roman empire during the last half of the second century. Unlike some of his predecessors, Galen concluded that the brain controlled cognition and willed action. The initial evidence for this doctrine was that the brain was the site of termination of all of the five senses: touch, taste, smell, sight, and hearing. Galen presumed that the information from these five senses was organized by a part of the brain that generated a concept of an object common to all senses; this part of the brain he considered to be the area of common sense.</a:t>
            </a:r>
            <a:endParaRPr lang="en-US" dirty="0"/>
          </a:p>
        </p:txBody>
      </p:sp>
      <p:sp>
        <p:nvSpPr>
          <p:cNvPr id="4" name="Slide Number Placeholder 3"/>
          <p:cNvSpPr>
            <a:spLocks noGrp="1"/>
          </p:cNvSpPr>
          <p:nvPr>
            <p:ph type="sldNum" sz="quarter" idx="10"/>
          </p:nvPr>
        </p:nvSpPr>
        <p:spPr/>
        <p:txBody>
          <a:bodyPr/>
          <a:lstStyle/>
          <a:p>
            <a:fld id="{E68ECCA4-12DF-4F8F-945A-7FFA1347970A}" type="slidenum">
              <a:rPr lang="en-US" smtClean="0"/>
              <a:pPr/>
              <a:t>6</a:t>
            </a:fld>
            <a:endParaRPr lang="en-US"/>
          </a:p>
        </p:txBody>
      </p:sp>
    </p:spTree>
    <p:extLst>
      <p:ext uri="{BB962C8B-B14F-4D97-AF65-F5344CB8AC3E}">
        <p14:creationId xmlns:p14="http://schemas.microsoft.com/office/powerpoint/2010/main" val="35927603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err="1" smtClean="0">
                <a:solidFill>
                  <a:schemeClr val="tx1"/>
                </a:solidFill>
                <a:effectLst/>
                <a:latin typeface="+mn-lt"/>
                <a:ea typeface="+mn-ea"/>
                <a:cs typeface="+mn-cs"/>
              </a:rPr>
              <a:t>Ayurvedic</a:t>
            </a:r>
            <a:r>
              <a:rPr lang="en-US" sz="1200" b="0" i="0" kern="1200" dirty="0" smtClean="0">
                <a:solidFill>
                  <a:schemeClr val="tx1"/>
                </a:solidFill>
                <a:effectLst/>
                <a:latin typeface="+mn-lt"/>
                <a:ea typeface="+mn-ea"/>
                <a:cs typeface="+mn-cs"/>
              </a:rPr>
              <a:t> medicine -- also known as </a:t>
            </a:r>
            <a:r>
              <a:rPr lang="en-US" sz="1200" b="1" i="0" kern="1200" dirty="0" smtClean="0">
                <a:solidFill>
                  <a:schemeClr val="tx1"/>
                </a:solidFill>
                <a:effectLst/>
                <a:latin typeface="+mn-lt"/>
                <a:ea typeface="+mn-ea"/>
                <a:cs typeface="+mn-cs"/>
              </a:rPr>
              <a:t>Ayurveda</a:t>
            </a:r>
            <a:r>
              <a:rPr lang="en-US" sz="1200" b="0" i="0" kern="1200" dirty="0" smtClean="0">
                <a:solidFill>
                  <a:schemeClr val="tx1"/>
                </a:solidFill>
                <a:effectLst/>
                <a:latin typeface="+mn-lt"/>
                <a:ea typeface="+mn-ea"/>
                <a:cs typeface="+mn-cs"/>
              </a:rPr>
              <a:t> -- is one of the world's oldest holistic (whole-body) healing systems. It was developed thousands of years ago in India</a:t>
            </a:r>
            <a:endParaRPr lang="en-US" dirty="0"/>
          </a:p>
        </p:txBody>
      </p:sp>
      <p:sp>
        <p:nvSpPr>
          <p:cNvPr id="4" name="Slide Number Placeholder 3"/>
          <p:cNvSpPr>
            <a:spLocks noGrp="1"/>
          </p:cNvSpPr>
          <p:nvPr>
            <p:ph type="sldNum" sz="quarter" idx="10"/>
          </p:nvPr>
        </p:nvSpPr>
        <p:spPr/>
        <p:txBody>
          <a:bodyPr/>
          <a:lstStyle/>
          <a:p>
            <a:fld id="{E68ECCA4-12DF-4F8F-945A-7FFA1347970A}" type="slidenum">
              <a:rPr lang="en-US" smtClean="0"/>
              <a:pPr/>
              <a:t>9</a:t>
            </a:fld>
            <a:endParaRPr lang="en-US"/>
          </a:p>
        </p:txBody>
      </p:sp>
    </p:spTree>
    <p:extLst>
      <p:ext uri="{BB962C8B-B14F-4D97-AF65-F5344CB8AC3E}">
        <p14:creationId xmlns:p14="http://schemas.microsoft.com/office/powerpoint/2010/main" val="25685888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 across Indonesia</a:t>
            </a:r>
            <a:endParaRPr lang="en-US" dirty="0"/>
          </a:p>
        </p:txBody>
      </p:sp>
      <p:sp>
        <p:nvSpPr>
          <p:cNvPr id="4" name="Slide Number Placeholder 3"/>
          <p:cNvSpPr>
            <a:spLocks noGrp="1"/>
          </p:cNvSpPr>
          <p:nvPr>
            <p:ph type="sldNum" sz="quarter" idx="10"/>
          </p:nvPr>
        </p:nvSpPr>
        <p:spPr/>
        <p:txBody>
          <a:bodyPr/>
          <a:lstStyle/>
          <a:p>
            <a:fld id="{E68ECCA4-12DF-4F8F-945A-7FFA1347970A}" type="slidenum">
              <a:rPr lang="en-US" smtClean="0"/>
              <a:pPr/>
              <a:t>10</a:t>
            </a:fld>
            <a:endParaRPr lang="en-US"/>
          </a:p>
        </p:txBody>
      </p:sp>
    </p:spTree>
    <p:extLst>
      <p:ext uri="{BB962C8B-B14F-4D97-AF65-F5344CB8AC3E}">
        <p14:creationId xmlns:p14="http://schemas.microsoft.com/office/powerpoint/2010/main" val="20251167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3327D9E-49B8-4DB5-9D19-42A5C4EDE94E}" type="slidenum">
              <a:rPr lang="en-US"/>
              <a:pPr/>
              <a:t>14</a:t>
            </a:fld>
            <a:endParaRPr lang="en-US"/>
          </a:p>
        </p:txBody>
      </p:sp>
      <p:sp>
        <p:nvSpPr>
          <p:cNvPr id="199682" name="Rectangle 2"/>
          <p:cNvSpPr>
            <a:spLocks noGrp="1" noRot="1" noChangeAspect="1" noChangeArrowheads="1" noTextEdit="1"/>
          </p:cNvSpPr>
          <p:nvPr>
            <p:ph type="sldImg"/>
          </p:nvPr>
        </p:nvSpPr>
        <p:spPr>
          <a:ln/>
        </p:spPr>
      </p:sp>
      <p:sp>
        <p:nvSpPr>
          <p:cNvPr id="1996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9190F67-92C2-4477-A236-70F312454744}" type="slidenum">
              <a:rPr lang="en-US"/>
              <a:pPr/>
              <a:t>15</a:t>
            </a:fld>
            <a:endParaRPr lang="en-US"/>
          </a:p>
        </p:txBody>
      </p:sp>
      <p:sp>
        <p:nvSpPr>
          <p:cNvPr id="201730" name="Rectangle 2"/>
          <p:cNvSpPr>
            <a:spLocks noGrp="1" noRot="1" noChangeAspect="1" noChangeArrowheads="1" noTextEdit="1"/>
          </p:cNvSpPr>
          <p:nvPr>
            <p:ph type="sldImg"/>
          </p:nvPr>
        </p:nvSpPr>
        <p:spPr>
          <a:ln/>
        </p:spPr>
      </p:sp>
      <p:sp>
        <p:nvSpPr>
          <p:cNvPr id="2017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A627B4A-15DD-47B4-9DF5-56659F757E62}" type="slidenum">
              <a:rPr lang="en-US"/>
              <a:pPr/>
              <a:t>16</a:t>
            </a:fld>
            <a:endParaRPr lang="en-US"/>
          </a:p>
        </p:txBody>
      </p:sp>
      <p:sp>
        <p:nvSpPr>
          <p:cNvPr id="40962" name="Rectangle 2"/>
          <p:cNvSpPr>
            <a:spLocks noGrp="1" noRot="1" noChangeAspect="1" noChangeArrowheads="1" noTextEdit="1"/>
          </p:cNvSpPr>
          <p:nvPr>
            <p:ph type="sldImg"/>
          </p:nvPr>
        </p:nvSpPr>
        <p:spPr>
          <a:xfrm>
            <a:off x="1146175" y="687388"/>
            <a:ext cx="4567238" cy="3425825"/>
          </a:xfrm>
          <a:ln w="12700" cap="flat"/>
        </p:spPr>
      </p:sp>
      <p:sp>
        <p:nvSpPr>
          <p:cNvPr id="40963" name="Rectangle 3"/>
          <p:cNvSpPr>
            <a:spLocks noGrp="1" noChangeArrowheads="1"/>
          </p:cNvSpPr>
          <p:nvPr>
            <p:ph type="body" idx="1"/>
          </p:nvPr>
        </p:nvSpPr>
        <p:spPr>
          <a:xfrm>
            <a:off x="914400" y="4343400"/>
            <a:ext cx="5029200" cy="4114800"/>
          </a:xfrm>
          <a:ln/>
        </p:spPr>
        <p:txBody>
          <a:bodyPr lIns="92065" tIns="46033" rIns="92065" bIns="46033"/>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96DC32CA-710C-4E86-B7B2-552AF153AADC}"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78434A5-DB31-49F4-8785-1F947CFD88EB}"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41763"/>
            <a:ext cx="40386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32779A2D-5A30-4C73-9022-EACC6B5423A6}" type="slidenum">
              <a:rPr lang="en-US"/>
              <a:pPr>
                <a:defRPr/>
              </a:pPr>
              <a:t>‹#›</a:t>
            </a:fld>
            <a:endParaRPr lang="en-US"/>
          </a:p>
        </p:txBody>
      </p:sp>
    </p:spTree>
    <p:extLst>
      <p:ext uri="{BB962C8B-B14F-4D97-AF65-F5344CB8AC3E}">
        <p14:creationId xmlns:p14="http://schemas.microsoft.com/office/powerpoint/2010/main" val="29743038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2BC289B-B140-4C96-A64F-C08B9BD0978A}" type="datetimeFigureOut">
              <a:rPr lang="en-US" smtClean="0"/>
              <a:t>7/4/2016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943015-7A02-429C-8598-4E7CCE0E8AD2}" type="slidenum">
              <a:rPr lang="en-US" smtClean="0"/>
              <a:t>‹#›</a:t>
            </a:fld>
            <a:endParaRPr lang="en-US"/>
          </a:p>
        </p:txBody>
      </p:sp>
    </p:spTree>
    <p:extLst>
      <p:ext uri="{BB962C8B-B14F-4D97-AF65-F5344CB8AC3E}">
        <p14:creationId xmlns:p14="http://schemas.microsoft.com/office/powerpoint/2010/main" val="24256117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lgn="ctr" eaLnBrk="0" hangingPunct="0">
              <a:defRPr b="1"/>
            </a:lvl1pPr>
          </a:lstStyle>
          <a:p>
            <a:pPr>
              <a:defRPr/>
            </a:pPr>
            <a:endParaRPr lang="en-US"/>
          </a:p>
        </p:txBody>
      </p:sp>
      <p:sp>
        <p:nvSpPr>
          <p:cNvPr id="3" name="Rectangle 5"/>
          <p:cNvSpPr>
            <a:spLocks noGrp="1" noChangeArrowheads="1"/>
          </p:cNvSpPr>
          <p:nvPr>
            <p:ph type="ftr" sz="quarter" idx="11"/>
          </p:nvPr>
        </p:nvSpPr>
        <p:spPr/>
        <p:txBody>
          <a:bodyPr/>
          <a:lstStyle>
            <a:lvl1pPr eaLnBrk="0" hangingPunct="0">
              <a:defRPr b="1"/>
            </a:lvl1pPr>
          </a:lstStyle>
          <a:p>
            <a:pPr>
              <a:defRPr/>
            </a:pPr>
            <a:endParaRPr lang="en-US"/>
          </a:p>
        </p:txBody>
      </p:sp>
      <p:sp>
        <p:nvSpPr>
          <p:cNvPr id="4" name="Rectangle 6"/>
          <p:cNvSpPr>
            <a:spLocks noGrp="1" noChangeArrowheads="1"/>
          </p:cNvSpPr>
          <p:nvPr>
            <p:ph type="sldNum" sz="quarter" idx="12"/>
          </p:nvPr>
        </p:nvSpPr>
        <p:spPr/>
        <p:txBody>
          <a:bodyPr/>
          <a:lstStyle>
            <a:lvl1pPr eaLnBrk="0" hangingPunct="0">
              <a:defRPr b="1"/>
            </a:lvl1pPr>
          </a:lstStyle>
          <a:p>
            <a:pPr>
              <a:defRPr/>
            </a:pPr>
            <a:fld id="{72D31DCC-512B-4CC4-AAB2-1FF333057119}"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104C872B-F73E-49B3-B07B-A9694A12AD51}" type="slidenum">
              <a:rPr lang="en-US" altLang="en-US"/>
              <a:pPr>
                <a:defRPr/>
              </a:pPr>
              <a:t>‹#›</a:t>
            </a:fld>
            <a:endParaRPr lang="en-US"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7813"/>
            <a:ext cx="8229600" cy="58531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AAC36A14-D4C5-487B-AAE2-BE67CC3C3E97}" type="slidenum">
              <a:rPr lang="en-US"/>
              <a:pPr>
                <a:defRPr/>
              </a:pPr>
              <a:t>‹#›</a:t>
            </a:fld>
            <a:endParaRPr lang="en-US"/>
          </a:p>
        </p:txBody>
      </p:sp>
    </p:spTree>
    <p:extLst>
      <p:ext uri="{BB962C8B-B14F-4D97-AF65-F5344CB8AC3E}">
        <p14:creationId xmlns:p14="http://schemas.microsoft.com/office/powerpoint/2010/main" val="92709854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slideLayout" Target="../slideLayouts/slideLayout6.xml"/><Relationship Id="rId1" Type="http://schemas.openxmlformats.org/officeDocument/2006/relationships/slideLayout" Target="../slideLayouts/slideLayout5.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9219"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defRPr/>
            </a:pPr>
            <a:fld id="{71407043-2F52-4D0E-B08A-FF2A1415C04A}" type="slidenum">
              <a:rPr lang="en-US">
                <a:solidFill>
                  <a:srgbClr val="000000"/>
                </a:solidFill>
              </a:rPr>
              <a:pPr fontAlgn="base">
                <a:spcBef>
                  <a:spcPct val="0"/>
                </a:spcBef>
                <a:spcAft>
                  <a:spcPct val="0"/>
                </a:spcAft>
                <a:defRPr/>
              </a:pPr>
              <a:t>‹#›</a:t>
            </a:fld>
            <a:endParaRPr lang="en-US">
              <a:solidFill>
                <a:srgbClr val="000000"/>
              </a:solidFill>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72" r:id="rId3"/>
    <p:sldLayoutId id="2147483674" r:id="rId4"/>
  </p:sldLayoutIdLst>
  <p:txStyles>
    <p:titleStyle>
      <a:lvl1pPr algn="ctr" rtl="0" eaLnBrk="0" fontAlgn="base" hangingPunct="0">
        <a:spcBef>
          <a:spcPct val="0"/>
        </a:spcBef>
        <a:spcAft>
          <a:spcPct val="0"/>
        </a:spcAft>
        <a:defRPr sz="3200">
          <a:solidFill>
            <a:srgbClr val="0033CC"/>
          </a:solidFill>
          <a:latin typeface="+mj-lt"/>
          <a:ea typeface="+mj-ea"/>
          <a:cs typeface="+mj-cs"/>
        </a:defRPr>
      </a:lvl1pPr>
      <a:lvl2pPr algn="ctr" rtl="0" eaLnBrk="0" fontAlgn="base" hangingPunct="0">
        <a:spcBef>
          <a:spcPct val="0"/>
        </a:spcBef>
        <a:spcAft>
          <a:spcPct val="0"/>
        </a:spcAft>
        <a:defRPr sz="3200">
          <a:solidFill>
            <a:srgbClr val="0033CC"/>
          </a:solidFill>
          <a:latin typeface="Arial" charset="0"/>
        </a:defRPr>
      </a:lvl2pPr>
      <a:lvl3pPr algn="ctr" rtl="0" eaLnBrk="0" fontAlgn="base" hangingPunct="0">
        <a:spcBef>
          <a:spcPct val="0"/>
        </a:spcBef>
        <a:spcAft>
          <a:spcPct val="0"/>
        </a:spcAft>
        <a:defRPr sz="3200">
          <a:solidFill>
            <a:srgbClr val="0033CC"/>
          </a:solidFill>
          <a:latin typeface="Arial" charset="0"/>
        </a:defRPr>
      </a:lvl3pPr>
      <a:lvl4pPr algn="ctr" rtl="0" eaLnBrk="0" fontAlgn="base" hangingPunct="0">
        <a:spcBef>
          <a:spcPct val="0"/>
        </a:spcBef>
        <a:spcAft>
          <a:spcPct val="0"/>
        </a:spcAft>
        <a:defRPr sz="3200">
          <a:solidFill>
            <a:srgbClr val="0033CC"/>
          </a:solidFill>
          <a:latin typeface="Arial" charset="0"/>
        </a:defRPr>
      </a:lvl4pPr>
      <a:lvl5pPr algn="ctr" rtl="0" eaLnBrk="0" fontAlgn="base" hangingPunct="0">
        <a:spcBef>
          <a:spcPct val="0"/>
        </a:spcBef>
        <a:spcAft>
          <a:spcPct val="0"/>
        </a:spcAft>
        <a:defRPr sz="3200">
          <a:solidFill>
            <a:srgbClr val="0033CC"/>
          </a:solidFill>
          <a:latin typeface="Arial" charset="0"/>
        </a:defRPr>
      </a:lvl5pPr>
      <a:lvl6pPr marL="457200" algn="ctr" rtl="0" fontAlgn="base">
        <a:spcBef>
          <a:spcPct val="0"/>
        </a:spcBef>
        <a:spcAft>
          <a:spcPct val="0"/>
        </a:spcAft>
        <a:defRPr sz="3200">
          <a:solidFill>
            <a:srgbClr val="0033CC"/>
          </a:solidFill>
          <a:latin typeface="Arial" charset="0"/>
        </a:defRPr>
      </a:lvl6pPr>
      <a:lvl7pPr marL="914400" algn="ctr" rtl="0" fontAlgn="base">
        <a:spcBef>
          <a:spcPct val="0"/>
        </a:spcBef>
        <a:spcAft>
          <a:spcPct val="0"/>
        </a:spcAft>
        <a:defRPr sz="3200">
          <a:solidFill>
            <a:srgbClr val="0033CC"/>
          </a:solidFill>
          <a:latin typeface="Arial" charset="0"/>
        </a:defRPr>
      </a:lvl7pPr>
      <a:lvl8pPr marL="1371600" algn="ctr" rtl="0" fontAlgn="base">
        <a:spcBef>
          <a:spcPct val="0"/>
        </a:spcBef>
        <a:spcAft>
          <a:spcPct val="0"/>
        </a:spcAft>
        <a:defRPr sz="3200">
          <a:solidFill>
            <a:srgbClr val="0033CC"/>
          </a:solidFill>
          <a:latin typeface="Arial" charset="0"/>
        </a:defRPr>
      </a:lvl8pPr>
      <a:lvl9pPr marL="1828800" algn="ctr" rtl="0" fontAlgn="base">
        <a:spcBef>
          <a:spcPct val="0"/>
        </a:spcBef>
        <a:spcAft>
          <a:spcPct val="0"/>
        </a:spcAft>
        <a:defRPr sz="3200">
          <a:solidFill>
            <a:srgbClr val="0033CC"/>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8435"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076"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400" b="0">
                <a:solidFill>
                  <a:srgbClr val="000000"/>
                </a:solidFill>
                <a:latin typeface="+mn-lt"/>
              </a:defRPr>
            </a:lvl1pPr>
          </a:lstStyle>
          <a:p>
            <a:pPr fontAlgn="base">
              <a:spcBef>
                <a:spcPct val="0"/>
              </a:spcBef>
              <a:spcAft>
                <a:spcPct val="0"/>
              </a:spcAft>
              <a:defRPr/>
            </a:pPr>
            <a:endParaRPr lang="en-US"/>
          </a:p>
        </p:txBody>
      </p:sp>
      <p:sp>
        <p:nvSpPr>
          <p:cNvPr id="3077"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b="0">
                <a:solidFill>
                  <a:srgbClr val="000000"/>
                </a:solidFill>
                <a:latin typeface="+mn-lt"/>
              </a:defRPr>
            </a:lvl1pPr>
          </a:lstStyle>
          <a:p>
            <a:pPr fontAlgn="base">
              <a:spcBef>
                <a:spcPct val="0"/>
              </a:spcBef>
              <a:spcAft>
                <a:spcPct val="0"/>
              </a:spcAft>
              <a:defRPr/>
            </a:pPr>
            <a:endParaRPr lang="en-US"/>
          </a:p>
        </p:txBody>
      </p:sp>
      <p:sp>
        <p:nvSpPr>
          <p:cNvPr id="3078"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b="0">
                <a:solidFill>
                  <a:srgbClr val="000000"/>
                </a:solidFill>
                <a:latin typeface="+mn-lt"/>
              </a:defRPr>
            </a:lvl1pPr>
          </a:lstStyle>
          <a:p>
            <a:pPr fontAlgn="base">
              <a:spcBef>
                <a:spcPct val="0"/>
              </a:spcBef>
              <a:spcAft>
                <a:spcPct val="0"/>
              </a:spcAft>
              <a:defRPr/>
            </a:pPr>
            <a:fld id="{70A500B1-8CF4-4723-A53B-2A047F923870}" type="slidenum">
              <a:rPr lang="en-US"/>
              <a:pPr fontAlgn="base">
                <a:spcBef>
                  <a:spcPct val="0"/>
                </a:spcBef>
                <a:spcAft>
                  <a:spcPct val="0"/>
                </a:spcAft>
                <a:defRPr/>
              </a:pPr>
              <a:t>‹#›</a:t>
            </a:fld>
            <a:endParaRPr lang="en-US"/>
          </a:p>
        </p:txBody>
      </p:sp>
    </p:spTree>
  </p:cSld>
  <p:clrMap bg1="lt1" tx1="dk1" bg2="lt2" tx2="dk2" accent1="accent1" accent2="accent2" accent3="accent3" accent4="accent4" accent5="accent5" accent6="accent6" hlink="hlink" folHlink="folHlink"/>
  <p:sldLayoutIdLst>
    <p:sldLayoutId id="2147483669" r:id="rId1"/>
    <p:sldLayoutId id="2147483671" r:id="rId2"/>
    <p:sldLayoutId id="2147483677" r:id="rId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xml"/><Relationship Id="rId1" Type="http://schemas.openxmlformats.org/officeDocument/2006/relationships/vmlDrawing" Target="../drawings/vmlDrawing1.vml"/><Relationship Id="rId5" Type="http://schemas.openxmlformats.org/officeDocument/2006/relationships/image" Target="../media/image7.wmf"/><Relationship Id="rId4" Type="http://schemas.openxmlformats.org/officeDocument/2006/relationships/oleObject" Target="../embeddings/oleObject1.bin"/></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xml"/><Relationship Id="rId1" Type="http://schemas.openxmlformats.org/officeDocument/2006/relationships/vmlDrawing" Target="../drawings/vmlDrawing2.vml"/><Relationship Id="rId5" Type="http://schemas.openxmlformats.org/officeDocument/2006/relationships/image" Target="../media/image8.wmf"/><Relationship Id="rId4" Type="http://schemas.openxmlformats.org/officeDocument/2006/relationships/oleObject" Target="../embeddings/Microsoft_Word_97_-_2003_Document1.doc"/></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8" Type="http://schemas.openxmlformats.org/officeDocument/2006/relationships/oleObject" Target="../embeddings/oleObject4.bin"/><Relationship Id="rId3" Type="http://schemas.openxmlformats.org/officeDocument/2006/relationships/notesSlide" Target="../notesSlides/notesSlide17.xml"/><Relationship Id="rId7" Type="http://schemas.openxmlformats.org/officeDocument/2006/relationships/image" Target="../media/image11.png"/><Relationship Id="rId2" Type="http://schemas.openxmlformats.org/officeDocument/2006/relationships/slideLayout" Target="../slideLayouts/slideLayout3.xml"/><Relationship Id="rId1" Type="http://schemas.openxmlformats.org/officeDocument/2006/relationships/vmlDrawing" Target="../drawings/vmlDrawing3.vml"/><Relationship Id="rId6" Type="http://schemas.openxmlformats.org/officeDocument/2006/relationships/oleObject" Target="../embeddings/oleObject3.bin"/><Relationship Id="rId5" Type="http://schemas.openxmlformats.org/officeDocument/2006/relationships/image" Target="../media/image10.png"/><Relationship Id="rId4" Type="http://schemas.openxmlformats.org/officeDocument/2006/relationships/oleObject" Target="../embeddings/oleObject2.bin"/><Relationship Id="rId9" Type="http://schemas.openxmlformats.org/officeDocument/2006/relationships/image" Target="../media/image12.wmf"/></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18.xml"/><Relationship Id="rId7" Type="http://schemas.openxmlformats.org/officeDocument/2006/relationships/image" Target="../media/image14.wmf"/><Relationship Id="rId2" Type="http://schemas.openxmlformats.org/officeDocument/2006/relationships/slideLayout" Target="../slideLayouts/slideLayout3.xml"/><Relationship Id="rId1" Type="http://schemas.openxmlformats.org/officeDocument/2006/relationships/vmlDrawing" Target="../drawings/vmlDrawing4.vml"/><Relationship Id="rId6" Type="http://schemas.openxmlformats.org/officeDocument/2006/relationships/oleObject" Target="../embeddings/oleObject6.bin"/><Relationship Id="rId5" Type="http://schemas.openxmlformats.org/officeDocument/2006/relationships/image" Target="../media/image13.wmf"/><Relationship Id="rId4" Type="http://schemas.openxmlformats.org/officeDocument/2006/relationships/oleObject" Target="../embeddings/oleObject5.bin"/></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3.xml"/><Relationship Id="rId1" Type="http://schemas.openxmlformats.org/officeDocument/2006/relationships/vmlDrawing" Target="../drawings/vmlDrawing5.vml"/><Relationship Id="rId6" Type="http://schemas.openxmlformats.org/officeDocument/2006/relationships/image" Target="../media/image15.wmf"/><Relationship Id="rId5" Type="http://schemas.openxmlformats.org/officeDocument/2006/relationships/oleObject" Target="../embeddings/oleObject7.bin"/><Relationship Id="rId4" Type="http://schemas.openxmlformats.org/officeDocument/2006/relationships/image" Target="../media/image16.pn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0.xml"/><Relationship Id="rId7" Type="http://schemas.openxmlformats.org/officeDocument/2006/relationships/image" Target="../media/image18.wmf"/><Relationship Id="rId2" Type="http://schemas.openxmlformats.org/officeDocument/2006/relationships/slideLayout" Target="../slideLayouts/slideLayout3.xml"/><Relationship Id="rId1" Type="http://schemas.openxmlformats.org/officeDocument/2006/relationships/vmlDrawing" Target="../drawings/vmlDrawing6.vml"/><Relationship Id="rId6" Type="http://schemas.openxmlformats.org/officeDocument/2006/relationships/oleObject" Target="../embeddings/oleObject9.bin"/><Relationship Id="rId5" Type="http://schemas.openxmlformats.org/officeDocument/2006/relationships/image" Target="../media/image17.wmf"/><Relationship Id="rId4" Type="http://schemas.openxmlformats.org/officeDocument/2006/relationships/oleObject" Target="../embeddings/oleObject8.bin"/></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1.xml"/><Relationship Id="rId1" Type="http://schemas.openxmlformats.org/officeDocument/2006/relationships/vmlDrawing" Target="../drawings/vmlDrawing7.vml"/><Relationship Id="rId5" Type="http://schemas.openxmlformats.org/officeDocument/2006/relationships/image" Target="../media/image24.wmf"/><Relationship Id="rId4" Type="http://schemas.openxmlformats.org/officeDocument/2006/relationships/oleObject" Target="../embeddings/oleObject10.bin"/></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1.xml"/><Relationship Id="rId1" Type="http://schemas.openxmlformats.org/officeDocument/2006/relationships/vmlDrawing" Target="../drawings/vmlDrawing8.vml"/><Relationship Id="rId5" Type="http://schemas.openxmlformats.org/officeDocument/2006/relationships/image" Target="../media/image25.wmf"/><Relationship Id="rId4" Type="http://schemas.openxmlformats.org/officeDocument/2006/relationships/oleObject" Target="../embeddings/oleObject11.bin"/></Relationships>
</file>

<file path=ppt/slides/_rels/slide42.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6.xml"/><Relationship Id="rId1" Type="http://schemas.openxmlformats.org/officeDocument/2006/relationships/vmlDrawing" Target="../drawings/vmlDrawing9.vml"/><Relationship Id="rId4" Type="http://schemas.openxmlformats.org/officeDocument/2006/relationships/image" Target="../media/image26.wmf"/></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6.xml"/><Relationship Id="rId1" Type="http://schemas.openxmlformats.org/officeDocument/2006/relationships/vmlDrawing" Target="../drawings/vmlDrawing10.vml"/><Relationship Id="rId5" Type="http://schemas.openxmlformats.org/officeDocument/2006/relationships/image" Target="../media/image26.wmf"/><Relationship Id="rId4" Type="http://schemas.openxmlformats.org/officeDocument/2006/relationships/oleObject" Target="../embeddings/oleObject13.bin"/></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png"/><Relationship Id="rId1" Type="http://schemas.openxmlformats.org/officeDocument/2006/relationships/slideLayout" Target="../slideLayouts/slideLayout4.xml"/><Relationship Id="rId6" Type="http://schemas.openxmlformats.org/officeDocument/2006/relationships/image" Target="../media/image31.png"/><Relationship Id="rId5" Type="http://schemas.openxmlformats.org/officeDocument/2006/relationships/image" Target="../media/image30.jpeg"/><Relationship Id="rId4" Type="http://schemas.openxmlformats.org/officeDocument/2006/relationships/image" Target="../media/image29.jpeg"/></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1447800"/>
            <a:ext cx="8001000" cy="3847207"/>
          </a:xfrm>
          <a:prstGeom prst="rect">
            <a:avLst/>
          </a:prstGeom>
        </p:spPr>
        <p:txBody>
          <a:bodyPr wrap="square">
            <a:spAutoFit/>
          </a:bodyPr>
          <a:lstStyle/>
          <a:p>
            <a:pPr algn="ctr"/>
            <a:r>
              <a:rPr lang="en-US" sz="3600" dirty="0" err="1" smtClean="0"/>
              <a:t>Oleocanthal</a:t>
            </a:r>
            <a:r>
              <a:rPr lang="en-US" sz="3600" dirty="0" smtClean="0"/>
              <a:t>: Discovery and Potential</a:t>
            </a:r>
          </a:p>
          <a:p>
            <a:pPr algn="ctr"/>
            <a:endParaRPr lang="en-US" sz="3600" dirty="0" smtClean="0"/>
          </a:p>
          <a:p>
            <a:endParaRPr lang="en-US" sz="3200" dirty="0" smtClean="0"/>
          </a:p>
          <a:p>
            <a:pPr algn="ctr"/>
            <a:r>
              <a:rPr lang="en-US" sz="2800" dirty="0" smtClean="0"/>
              <a:t>Catherine </a:t>
            </a:r>
            <a:r>
              <a:rPr lang="en-US" sz="2800" dirty="0" err="1" smtClean="0"/>
              <a:t>Peyrot</a:t>
            </a:r>
            <a:r>
              <a:rPr lang="en-US" sz="2800" dirty="0" smtClean="0"/>
              <a:t> des </a:t>
            </a:r>
            <a:r>
              <a:rPr lang="en-US" sz="2800" dirty="0" err="1" smtClean="0"/>
              <a:t>Gachons</a:t>
            </a:r>
            <a:r>
              <a:rPr lang="en-US" sz="2800" dirty="0" smtClean="0"/>
              <a:t> and </a:t>
            </a:r>
          </a:p>
          <a:p>
            <a:pPr algn="ctr"/>
            <a:r>
              <a:rPr lang="en-US" sz="2800" dirty="0" smtClean="0"/>
              <a:t>Gary K. Beauchamp </a:t>
            </a:r>
          </a:p>
          <a:p>
            <a:pPr algn="ctr"/>
            <a:endParaRPr lang="en-US" sz="2800" dirty="0" smtClean="0"/>
          </a:p>
          <a:p>
            <a:pPr algn="ctr"/>
            <a:r>
              <a:rPr lang="en-US" sz="2800" dirty="0" err="1" smtClean="0"/>
              <a:t>Monell</a:t>
            </a:r>
            <a:r>
              <a:rPr lang="en-US" sz="2800" dirty="0" smtClean="0"/>
              <a:t> Chemical Senses Center</a:t>
            </a:r>
          </a:p>
          <a:p>
            <a:pPr algn="ctr"/>
            <a:r>
              <a:rPr lang="en-US" sz="2800" dirty="0" smtClean="0"/>
              <a:t> July 4, 2016</a:t>
            </a:r>
            <a:endParaRPr lang="en-US" sz="28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199" y="152400"/>
            <a:ext cx="8472241" cy="6740307"/>
          </a:xfrm>
          <a:prstGeom prst="rect">
            <a:avLst/>
          </a:prstGeom>
          <a:noFill/>
        </p:spPr>
        <p:txBody>
          <a:bodyPr wrap="square" rtlCol="0">
            <a:spAutoFit/>
          </a:bodyPr>
          <a:lstStyle/>
          <a:p>
            <a:pPr algn="ctr"/>
            <a:r>
              <a:rPr lang="en-US" sz="3200" b="1" dirty="0" smtClean="0"/>
              <a:t>Borneo</a:t>
            </a:r>
            <a:r>
              <a:rPr lang="en-US" sz="3200" dirty="0" smtClean="0"/>
              <a:t>: Sensory attributes of medicinal plants among the </a:t>
            </a:r>
            <a:r>
              <a:rPr lang="en-US" sz="3200" dirty="0" err="1" smtClean="0"/>
              <a:t>Kenyah</a:t>
            </a:r>
            <a:r>
              <a:rPr lang="en-US" sz="3200" dirty="0" smtClean="0"/>
              <a:t> </a:t>
            </a:r>
            <a:r>
              <a:rPr lang="en-US" sz="3200" dirty="0" err="1" smtClean="0"/>
              <a:t>Leppo</a:t>
            </a:r>
            <a:r>
              <a:rPr lang="en-US" sz="3200" dirty="0" smtClean="0"/>
              <a:t> </a:t>
            </a:r>
            <a:r>
              <a:rPr lang="en-US" sz="3200" dirty="0" err="1" smtClean="0"/>
              <a:t>Ke</a:t>
            </a:r>
            <a:endParaRPr lang="en-US" sz="3200" dirty="0" smtClean="0"/>
          </a:p>
          <a:p>
            <a:endParaRPr lang="en-US" sz="3200" dirty="0" smtClean="0"/>
          </a:p>
          <a:p>
            <a:r>
              <a:rPr lang="en-US" sz="2800" dirty="0" smtClean="0"/>
              <a:t>Describing “taste” properties of medicinal plants:</a:t>
            </a:r>
          </a:p>
          <a:p>
            <a:r>
              <a:rPr lang="en-US" sz="2800" dirty="0" smtClean="0"/>
              <a:t>	</a:t>
            </a:r>
            <a:r>
              <a:rPr lang="en-US" sz="2400" dirty="0" smtClean="0"/>
              <a:t>Bitter</a:t>
            </a:r>
          </a:p>
          <a:p>
            <a:r>
              <a:rPr lang="en-US" sz="2400" dirty="0" smtClean="0"/>
              <a:t>	</a:t>
            </a:r>
            <a:r>
              <a:rPr lang="en-US" sz="2400" dirty="0" smtClean="0">
                <a:solidFill>
                  <a:srgbClr val="FF0000"/>
                </a:solidFill>
              </a:rPr>
              <a:t>Astringent</a:t>
            </a:r>
          </a:p>
          <a:p>
            <a:r>
              <a:rPr lang="en-US" sz="2400" dirty="0" smtClean="0">
                <a:solidFill>
                  <a:srgbClr val="FF0000"/>
                </a:solidFill>
              </a:rPr>
              <a:t>	“</a:t>
            </a:r>
            <a:r>
              <a:rPr lang="en-US" sz="2400" dirty="0" err="1" smtClean="0">
                <a:solidFill>
                  <a:srgbClr val="FF0000"/>
                </a:solidFill>
              </a:rPr>
              <a:t>Sanit</a:t>
            </a:r>
            <a:r>
              <a:rPr lang="en-US" sz="2400" dirty="0" smtClean="0">
                <a:solidFill>
                  <a:srgbClr val="FF0000"/>
                </a:solidFill>
              </a:rPr>
              <a:t>,” piquant, spicy, burning or stinging</a:t>
            </a:r>
          </a:p>
          <a:p>
            <a:r>
              <a:rPr lang="en-US" sz="2400" dirty="0" smtClean="0"/>
              <a:t>	Sour, tart</a:t>
            </a:r>
          </a:p>
          <a:p>
            <a:r>
              <a:rPr lang="en-US" sz="2400" dirty="0" smtClean="0"/>
              <a:t>	Sweet</a:t>
            </a:r>
          </a:p>
          <a:p>
            <a:r>
              <a:rPr lang="en-US" sz="2400" dirty="0" smtClean="0"/>
              <a:t>	Salty or potent, strong</a:t>
            </a:r>
          </a:p>
          <a:p>
            <a:r>
              <a:rPr lang="en-US" sz="2400" dirty="0" smtClean="0"/>
              <a:t>	</a:t>
            </a:r>
            <a:r>
              <a:rPr lang="en-US" sz="2400" dirty="0" smtClean="0">
                <a:solidFill>
                  <a:srgbClr val="FF0000"/>
                </a:solidFill>
              </a:rPr>
              <a:t>Irritating, burning, itchy</a:t>
            </a:r>
          </a:p>
          <a:p>
            <a:r>
              <a:rPr lang="en-US" sz="2400" dirty="0" smtClean="0"/>
              <a:t>	“</a:t>
            </a:r>
            <a:r>
              <a:rPr lang="en-US" sz="2400" dirty="0" err="1" smtClean="0"/>
              <a:t>Jeleme</a:t>
            </a:r>
            <a:r>
              <a:rPr lang="en-US" sz="2400" dirty="0" smtClean="0"/>
              <a:t>,” </a:t>
            </a:r>
            <a:r>
              <a:rPr lang="en-US" sz="2400" dirty="0" err="1" smtClean="0"/>
              <a:t>umami</a:t>
            </a:r>
            <a:r>
              <a:rPr lang="en-US" sz="2400" dirty="0" smtClean="0"/>
              <a:t>, </a:t>
            </a:r>
            <a:r>
              <a:rPr lang="en-US" sz="2400" dirty="0" err="1" smtClean="0"/>
              <a:t>msg</a:t>
            </a:r>
            <a:endParaRPr lang="en-US" sz="2400" dirty="0" smtClean="0"/>
          </a:p>
          <a:p>
            <a:endParaRPr lang="en-US" sz="2800" dirty="0" smtClean="0"/>
          </a:p>
          <a:p>
            <a:r>
              <a:rPr lang="en-US" sz="2800" dirty="0" smtClean="0"/>
              <a:t>“Many native systems utilize </a:t>
            </a:r>
            <a:r>
              <a:rPr lang="en-US" sz="2800" dirty="0" err="1" smtClean="0"/>
              <a:t>organoleptic</a:t>
            </a:r>
            <a:r>
              <a:rPr lang="en-US" sz="2800" dirty="0" smtClean="0"/>
              <a:t> indicators for assembling their pharmacopoeia, favoring certain sensory cues”</a:t>
            </a:r>
            <a:endParaRPr lang="en-US" sz="2800" dirty="0"/>
          </a:p>
        </p:txBody>
      </p:sp>
      <p:sp>
        <p:nvSpPr>
          <p:cNvPr id="3" name="Rectangle 2"/>
          <p:cNvSpPr/>
          <p:nvPr/>
        </p:nvSpPr>
        <p:spPr>
          <a:xfrm>
            <a:off x="6400800" y="6519446"/>
            <a:ext cx="2528641" cy="338554"/>
          </a:xfrm>
          <a:prstGeom prst="rect">
            <a:avLst/>
          </a:prstGeom>
        </p:spPr>
        <p:txBody>
          <a:bodyPr wrap="none">
            <a:spAutoFit/>
          </a:bodyPr>
          <a:lstStyle/>
          <a:p>
            <a:pPr lvl="0"/>
            <a:r>
              <a:rPr lang="en-US" sz="1600" dirty="0" err="1" smtClean="0">
                <a:solidFill>
                  <a:prstClr val="black"/>
                </a:solidFill>
              </a:rPr>
              <a:t>Gollin</a:t>
            </a:r>
            <a:r>
              <a:rPr lang="en-US" sz="1600" dirty="0" smtClean="0">
                <a:solidFill>
                  <a:prstClr val="black"/>
                </a:solidFill>
              </a:rPr>
              <a:t>, J. </a:t>
            </a:r>
            <a:r>
              <a:rPr lang="en-US" sz="1600" dirty="0" err="1" smtClean="0">
                <a:solidFill>
                  <a:prstClr val="black"/>
                </a:solidFill>
              </a:rPr>
              <a:t>Ethnobiology</a:t>
            </a:r>
            <a:r>
              <a:rPr lang="en-US" sz="1600" dirty="0" smtClean="0">
                <a:solidFill>
                  <a:prstClr val="black"/>
                </a:solidFill>
              </a:rPr>
              <a:t>, 2004</a:t>
            </a:r>
            <a:endParaRPr lang="en-US" sz="1600" dirty="0">
              <a:solidFill>
                <a:prstClr val="black"/>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381000"/>
            <a:ext cx="8001000" cy="3939540"/>
          </a:xfrm>
          <a:prstGeom prst="rect">
            <a:avLst/>
          </a:prstGeom>
          <a:noFill/>
        </p:spPr>
        <p:txBody>
          <a:bodyPr wrap="square" rtlCol="0">
            <a:spAutoFit/>
          </a:bodyPr>
          <a:lstStyle/>
          <a:p>
            <a:pPr algn="ctr"/>
            <a:r>
              <a:rPr lang="en-US" sz="3600" dirty="0" smtClean="0"/>
              <a:t>Summary</a:t>
            </a:r>
          </a:p>
          <a:p>
            <a:endParaRPr lang="en-US" dirty="0" smtClean="0"/>
          </a:p>
          <a:p>
            <a:r>
              <a:rPr lang="en-US" sz="2400" dirty="0" smtClean="0"/>
              <a:t>	</a:t>
            </a:r>
          </a:p>
          <a:p>
            <a:r>
              <a:rPr lang="en-US" sz="2800" dirty="0" smtClean="0"/>
              <a:t>The “taste” of a plant assists in identifying medicinal use in many cultures.</a:t>
            </a:r>
          </a:p>
          <a:p>
            <a:endParaRPr lang="en-US" sz="2800" dirty="0" smtClean="0"/>
          </a:p>
          <a:p>
            <a:r>
              <a:rPr lang="en-US" sz="2800" dirty="0" smtClean="0"/>
              <a:t>By taste most cultures include taste (in the strict sense) and irritation (</a:t>
            </a:r>
            <a:r>
              <a:rPr lang="en-US" sz="2800" dirty="0" err="1" smtClean="0"/>
              <a:t>chemesthesis</a:t>
            </a:r>
            <a:r>
              <a:rPr lang="en-US" sz="2800" dirty="0" smtClean="0"/>
              <a:t>) in its definition</a:t>
            </a:r>
            <a:endParaRPr lang="en-US" sz="28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srcRect/>
          <a:stretch>
            <a:fillRect/>
          </a:stretch>
        </p:blipFill>
        <p:spPr bwMode="auto">
          <a:xfrm>
            <a:off x="1752600" y="430162"/>
            <a:ext cx="5867400" cy="5786284"/>
          </a:xfrm>
          <a:prstGeom prst="rect">
            <a:avLst/>
          </a:prstGeom>
          <a:noFill/>
          <a:ln w="9525">
            <a:noFill/>
            <a:miter lim="800000"/>
            <a:headEnd/>
            <a:tailEnd/>
          </a:ln>
        </p:spPr>
      </p:pic>
      <p:sp>
        <p:nvSpPr>
          <p:cNvPr id="4" name="Rectangle 3"/>
          <p:cNvSpPr/>
          <p:nvPr/>
        </p:nvSpPr>
        <p:spPr>
          <a:xfrm>
            <a:off x="1524000" y="304800"/>
            <a:ext cx="2286000" cy="1600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7162800" y="533400"/>
            <a:ext cx="914400" cy="914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2819400" y="3429000"/>
            <a:ext cx="5410200" cy="461665"/>
          </a:xfrm>
          <a:prstGeom prst="rect">
            <a:avLst/>
          </a:prstGeom>
          <a:noFill/>
        </p:spPr>
        <p:txBody>
          <a:bodyPr wrap="square" rtlCol="0">
            <a:spAutoFit/>
          </a:bodyPr>
          <a:lstStyle/>
          <a:p>
            <a:r>
              <a:rPr lang="en-US" sz="2400" dirty="0" smtClean="0"/>
              <a:t>“Gustatory Pharmacology”</a:t>
            </a:r>
            <a:endParaRPr lang="en-US" sz="24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990600" y="1295400"/>
            <a:ext cx="7238999" cy="3897923"/>
          </a:xfrm>
          <a:prstGeom prst="rect">
            <a:avLst/>
          </a:prstGeom>
          <a:noFill/>
          <a:ln w="9525">
            <a:noFill/>
            <a:miter lim="800000"/>
            <a:headEnd/>
            <a:tailEnd/>
          </a:ln>
        </p:spPr>
      </p:pic>
      <p:cxnSp>
        <p:nvCxnSpPr>
          <p:cNvPr id="4" name="Straight Connector 3"/>
          <p:cNvCxnSpPr/>
          <p:nvPr/>
        </p:nvCxnSpPr>
        <p:spPr>
          <a:xfrm>
            <a:off x="3810000" y="3657600"/>
            <a:ext cx="42672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1143000" y="3962400"/>
            <a:ext cx="69342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6629400" y="6488668"/>
            <a:ext cx="2282356" cy="369332"/>
          </a:xfrm>
          <a:prstGeom prst="rect">
            <a:avLst/>
          </a:prstGeom>
          <a:noFill/>
        </p:spPr>
        <p:txBody>
          <a:bodyPr wrap="none" rtlCol="0">
            <a:spAutoFit/>
          </a:bodyPr>
          <a:lstStyle/>
          <a:p>
            <a:r>
              <a:rPr lang="en-US" dirty="0" smtClean="0"/>
              <a:t>Fischer &amp; Griffin, 1964</a:t>
            </a: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8658" name="Picture 2" descr="lemsip"/>
          <p:cNvPicPr>
            <a:picLocks noChangeAspect="1" noChangeArrowheads="1"/>
          </p:cNvPicPr>
          <p:nvPr/>
        </p:nvPicPr>
        <p:blipFill>
          <a:blip r:embed="rId3" cstate="print"/>
          <a:srcRect/>
          <a:stretch>
            <a:fillRect/>
          </a:stretch>
        </p:blipFill>
        <p:spPr bwMode="auto">
          <a:xfrm>
            <a:off x="2209800" y="228600"/>
            <a:ext cx="4724400" cy="6385922"/>
          </a:xfrm>
          <a:prstGeom prst="rect">
            <a:avLst/>
          </a:prstGeom>
          <a:noFill/>
        </p:spPr>
      </p:pic>
      <p:sp>
        <p:nvSpPr>
          <p:cNvPr id="198659" name="Text Box 3"/>
          <p:cNvSpPr txBox="1">
            <a:spLocks noChangeArrowheads="1"/>
          </p:cNvSpPr>
          <p:nvPr/>
        </p:nvSpPr>
        <p:spPr bwMode="auto">
          <a:xfrm>
            <a:off x="212725" y="4510088"/>
            <a:ext cx="184150" cy="396875"/>
          </a:xfrm>
          <a:prstGeom prst="rect">
            <a:avLst/>
          </a:prstGeom>
          <a:noFill/>
          <a:ln w="9525">
            <a:noFill/>
            <a:miter lim="800000"/>
            <a:headEnd/>
            <a:tailEnd/>
          </a:ln>
          <a:effectLst/>
        </p:spPr>
        <p:txBody>
          <a:bodyPr wrap="none">
            <a:spAutoFit/>
          </a:bodyPr>
          <a:lstStyle/>
          <a:p>
            <a:endParaRPr lang="en-US" sz="2000" b="1" i="1"/>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Rectangle 2"/>
          <p:cNvSpPr>
            <a:spLocks noGrp="1" noChangeArrowheads="1"/>
          </p:cNvSpPr>
          <p:nvPr>
            <p:ph type="title"/>
          </p:nvPr>
        </p:nvSpPr>
        <p:spPr>
          <a:xfrm>
            <a:off x="1371600" y="381000"/>
            <a:ext cx="6851650" cy="596900"/>
          </a:xfrm>
        </p:spPr>
        <p:txBody>
          <a:bodyPr/>
          <a:lstStyle/>
          <a:p>
            <a:r>
              <a:rPr lang="en-US" sz="3600" dirty="0">
                <a:solidFill>
                  <a:schemeClr val="tx1"/>
                </a:solidFill>
              </a:rPr>
              <a:t>Ibuprofen</a:t>
            </a:r>
          </a:p>
        </p:txBody>
      </p:sp>
      <p:sp>
        <p:nvSpPr>
          <p:cNvPr id="200707" name="Rectangle 3"/>
          <p:cNvSpPr>
            <a:spLocks noGrp="1" noChangeArrowheads="1"/>
          </p:cNvSpPr>
          <p:nvPr>
            <p:ph type="body" idx="1"/>
          </p:nvPr>
        </p:nvSpPr>
        <p:spPr>
          <a:xfrm>
            <a:off x="1219200" y="1524000"/>
            <a:ext cx="7165975" cy="3687763"/>
          </a:xfrm>
        </p:spPr>
        <p:txBody>
          <a:bodyPr/>
          <a:lstStyle/>
          <a:p>
            <a:pPr>
              <a:lnSpc>
                <a:spcPct val="90000"/>
              </a:lnSpc>
              <a:buFontTx/>
              <a:buNone/>
            </a:pPr>
            <a:r>
              <a:rPr lang="en-US" sz="2800" dirty="0"/>
              <a:t>A widely used anti-inflammatory </a:t>
            </a:r>
            <a:r>
              <a:rPr lang="en-US" sz="2800" dirty="0" smtClean="0"/>
              <a:t>drug – blocks COX-1 and COX-2</a:t>
            </a:r>
            <a:endParaRPr lang="en-US" sz="2800" dirty="0"/>
          </a:p>
          <a:p>
            <a:pPr>
              <a:lnSpc>
                <a:spcPct val="90000"/>
              </a:lnSpc>
              <a:buFontTx/>
              <a:buNone/>
            </a:pPr>
            <a:r>
              <a:rPr lang="en-US" sz="2800" dirty="0"/>
              <a:t>Relieves pain</a:t>
            </a:r>
          </a:p>
          <a:p>
            <a:pPr>
              <a:lnSpc>
                <a:spcPct val="90000"/>
              </a:lnSpc>
              <a:buFontTx/>
              <a:buNone/>
            </a:pPr>
            <a:r>
              <a:rPr lang="en-US" sz="2800" dirty="0"/>
              <a:t>In some ways mimics aspirin without </a:t>
            </a:r>
            <a:r>
              <a:rPr lang="en-US" sz="2800" dirty="0" smtClean="0"/>
              <a:t>many </a:t>
            </a:r>
            <a:r>
              <a:rPr lang="en-US" sz="2800" dirty="0"/>
              <a:t>of the side effects</a:t>
            </a:r>
          </a:p>
          <a:p>
            <a:pPr>
              <a:lnSpc>
                <a:spcPct val="90000"/>
              </a:lnSpc>
              <a:buFontTx/>
              <a:buNone/>
            </a:pPr>
            <a:r>
              <a:rPr lang="en-US" sz="2800" u="sng" dirty="0"/>
              <a:t>Long-term consumption has been reported to reduce the risk of heart disease and some forms of cancer and to delay the onset of Alzheimer’s disease</a:t>
            </a:r>
          </a:p>
          <a:p>
            <a:pPr>
              <a:lnSpc>
                <a:spcPct val="90000"/>
              </a:lnSpc>
              <a:buFontTx/>
              <a:buNone/>
            </a:pPr>
            <a:r>
              <a:rPr lang="en-US" sz="2800" dirty="0"/>
              <a:t>“Tastes bad” </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722405" y="329117"/>
            <a:ext cx="6904005" cy="6345651"/>
            <a:chOff x="0" y="0"/>
            <a:chExt cx="7740906" cy="6886876"/>
          </a:xfrm>
        </p:grpSpPr>
        <p:sp>
          <p:nvSpPr>
            <p:cNvPr id="39938" name="Freeform 2"/>
            <p:cNvSpPr>
              <a:spLocks/>
            </p:cNvSpPr>
            <p:nvPr/>
          </p:nvSpPr>
          <p:spPr bwMode="auto">
            <a:xfrm>
              <a:off x="2133600" y="0"/>
              <a:ext cx="5105400" cy="6856413"/>
            </a:xfrm>
            <a:custGeom>
              <a:avLst/>
              <a:gdLst/>
              <a:ahLst/>
              <a:cxnLst>
                <a:cxn ang="0">
                  <a:pos x="0" y="0"/>
                </a:cxn>
                <a:cxn ang="0">
                  <a:pos x="0" y="4318"/>
                </a:cxn>
                <a:cxn ang="0">
                  <a:pos x="2367" y="4318"/>
                </a:cxn>
                <a:cxn ang="0">
                  <a:pos x="2367" y="0"/>
                </a:cxn>
                <a:cxn ang="0">
                  <a:pos x="0" y="0"/>
                </a:cxn>
              </a:cxnLst>
              <a:rect l="0" t="0" r="r" b="b"/>
              <a:pathLst>
                <a:path w="2368" h="4319">
                  <a:moveTo>
                    <a:pt x="0" y="0"/>
                  </a:moveTo>
                  <a:lnTo>
                    <a:pt x="0" y="4318"/>
                  </a:lnTo>
                  <a:lnTo>
                    <a:pt x="2367" y="4318"/>
                  </a:lnTo>
                  <a:lnTo>
                    <a:pt x="2367" y="0"/>
                  </a:lnTo>
                  <a:lnTo>
                    <a:pt x="0" y="0"/>
                  </a:lnTo>
                </a:path>
              </a:pathLst>
            </a:custGeom>
            <a:solidFill>
              <a:srgbClr val="0000FF"/>
            </a:solidFill>
            <a:ln w="9525" cap="rnd">
              <a:noFill/>
              <a:round/>
              <a:headEnd type="none" w="sm" len="sm"/>
              <a:tailEnd type="none" w="sm" len="sm"/>
            </a:ln>
            <a:effectLst/>
          </p:spPr>
          <p:txBody>
            <a:bodyPr/>
            <a:lstStyle/>
            <a:p>
              <a:endParaRPr lang="en-US"/>
            </a:p>
          </p:txBody>
        </p:sp>
        <p:sp>
          <p:nvSpPr>
            <p:cNvPr id="39939" name="Line 3"/>
            <p:cNvSpPr>
              <a:spLocks noChangeShapeType="1"/>
            </p:cNvSpPr>
            <p:nvPr/>
          </p:nvSpPr>
          <p:spPr bwMode="auto">
            <a:xfrm flipH="1">
              <a:off x="5419725" y="1308100"/>
              <a:ext cx="92075" cy="0"/>
            </a:xfrm>
            <a:prstGeom prst="line">
              <a:avLst/>
            </a:prstGeom>
            <a:noFill/>
            <a:ln w="12700">
              <a:solidFill>
                <a:srgbClr val="FFFFFF"/>
              </a:solidFill>
              <a:round/>
              <a:headEnd type="none" w="sm" len="sm"/>
              <a:tailEnd type="none" w="sm" len="sm"/>
            </a:ln>
            <a:effectLst/>
          </p:spPr>
          <p:txBody>
            <a:bodyPr wrap="none" anchor="ctr"/>
            <a:lstStyle/>
            <a:p>
              <a:endParaRPr lang="en-US"/>
            </a:p>
          </p:txBody>
        </p:sp>
        <p:sp>
          <p:nvSpPr>
            <p:cNvPr id="39940" name="Line 4"/>
            <p:cNvSpPr>
              <a:spLocks noChangeShapeType="1"/>
            </p:cNvSpPr>
            <p:nvPr/>
          </p:nvSpPr>
          <p:spPr bwMode="auto">
            <a:xfrm flipH="1">
              <a:off x="5416550" y="2041525"/>
              <a:ext cx="92075" cy="0"/>
            </a:xfrm>
            <a:prstGeom prst="line">
              <a:avLst/>
            </a:prstGeom>
            <a:noFill/>
            <a:ln w="12700">
              <a:solidFill>
                <a:srgbClr val="FFFFFF"/>
              </a:solidFill>
              <a:round/>
              <a:headEnd type="none" w="sm" len="sm"/>
              <a:tailEnd type="none" w="sm" len="sm"/>
            </a:ln>
            <a:effectLst/>
          </p:spPr>
          <p:txBody>
            <a:bodyPr wrap="none" anchor="ctr"/>
            <a:lstStyle/>
            <a:p>
              <a:endParaRPr lang="en-US"/>
            </a:p>
          </p:txBody>
        </p:sp>
        <p:sp>
          <p:nvSpPr>
            <p:cNvPr id="39941" name="Line 5"/>
            <p:cNvSpPr>
              <a:spLocks noChangeShapeType="1"/>
            </p:cNvSpPr>
            <p:nvPr/>
          </p:nvSpPr>
          <p:spPr bwMode="auto">
            <a:xfrm flipH="1">
              <a:off x="5419725" y="4737100"/>
              <a:ext cx="92075" cy="0"/>
            </a:xfrm>
            <a:prstGeom prst="line">
              <a:avLst/>
            </a:prstGeom>
            <a:noFill/>
            <a:ln w="12700">
              <a:solidFill>
                <a:srgbClr val="FFFFFF"/>
              </a:solidFill>
              <a:round/>
              <a:headEnd type="none" w="sm" len="sm"/>
              <a:tailEnd type="none" w="sm" len="sm"/>
            </a:ln>
            <a:effectLst/>
          </p:spPr>
          <p:txBody>
            <a:bodyPr wrap="none" anchor="ctr"/>
            <a:lstStyle/>
            <a:p>
              <a:endParaRPr lang="en-US"/>
            </a:p>
          </p:txBody>
        </p:sp>
        <p:sp>
          <p:nvSpPr>
            <p:cNvPr id="39942" name="Line 6"/>
            <p:cNvSpPr>
              <a:spLocks noChangeShapeType="1"/>
            </p:cNvSpPr>
            <p:nvPr/>
          </p:nvSpPr>
          <p:spPr bwMode="auto">
            <a:xfrm flipH="1">
              <a:off x="5416550" y="5473700"/>
              <a:ext cx="92075" cy="0"/>
            </a:xfrm>
            <a:prstGeom prst="line">
              <a:avLst/>
            </a:prstGeom>
            <a:noFill/>
            <a:ln w="12700">
              <a:solidFill>
                <a:srgbClr val="FFFFFF"/>
              </a:solidFill>
              <a:round/>
              <a:headEnd type="none" w="sm" len="sm"/>
              <a:tailEnd type="none" w="sm" len="sm"/>
            </a:ln>
            <a:effectLst/>
          </p:spPr>
          <p:txBody>
            <a:bodyPr wrap="none" anchor="ctr"/>
            <a:lstStyle/>
            <a:p>
              <a:endParaRPr lang="en-US"/>
            </a:p>
          </p:txBody>
        </p:sp>
        <p:sp>
          <p:nvSpPr>
            <p:cNvPr id="39943" name="Line 7"/>
            <p:cNvSpPr>
              <a:spLocks noChangeShapeType="1"/>
            </p:cNvSpPr>
            <p:nvPr/>
          </p:nvSpPr>
          <p:spPr bwMode="auto">
            <a:xfrm flipH="1">
              <a:off x="5419725" y="5827713"/>
              <a:ext cx="92075" cy="0"/>
            </a:xfrm>
            <a:prstGeom prst="line">
              <a:avLst/>
            </a:prstGeom>
            <a:noFill/>
            <a:ln w="12700">
              <a:solidFill>
                <a:srgbClr val="FFFFFF"/>
              </a:solidFill>
              <a:round/>
              <a:headEnd type="none" w="sm" len="sm"/>
              <a:tailEnd type="none" w="sm" len="sm"/>
            </a:ln>
            <a:effectLst/>
          </p:spPr>
          <p:txBody>
            <a:bodyPr wrap="none" anchor="ctr"/>
            <a:lstStyle/>
            <a:p>
              <a:endParaRPr lang="en-US"/>
            </a:p>
          </p:txBody>
        </p:sp>
        <p:sp>
          <p:nvSpPr>
            <p:cNvPr id="39944" name="Line 8"/>
            <p:cNvSpPr>
              <a:spLocks noChangeShapeType="1"/>
            </p:cNvSpPr>
            <p:nvPr/>
          </p:nvSpPr>
          <p:spPr bwMode="auto">
            <a:xfrm flipH="1">
              <a:off x="5419725" y="2413000"/>
              <a:ext cx="92075" cy="0"/>
            </a:xfrm>
            <a:prstGeom prst="line">
              <a:avLst/>
            </a:prstGeom>
            <a:noFill/>
            <a:ln w="12700">
              <a:solidFill>
                <a:srgbClr val="FFFFFF"/>
              </a:solidFill>
              <a:round/>
              <a:headEnd type="none" w="sm" len="sm"/>
              <a:tailEnd type="none" w="sm" len="sm"/>
            </a:ln>
            <a:effectLst/>
          </p:spPr>
          <p:txBody>
            <a:bodyPr wrap="none" anchor="ctr"/>
            <a:lstStyle/>
            <a:p>
              <a:endParaRPr lang="en-US"/>
            </a:p>
          </p:txBody>
        </p:sp>
        <p:sp>
          <p:nvSpPr>
            <p:cNvPr id="39945" name="Line 9"/>
            <p:cNvSpPr>
              <a:spLocks noChangeShapeType="1"/>
            </p:cNvSpPr>
            <p:nvPr/>
          </p:nvSpPr>
          <p:spPr bwMode="auto">
            <a:xfrm flipH="1">
              <a:off x="5416550" y="4124325"/>
              <a:ext cx="92075" cy="0"/>
            </a:xfrm>
            <a:prstGeom prst="line">
              <a:avLst/>
            </a:prstGeom>
            <a:noFill/>
            <a:ln w="12700">
              <a:solidFill>
                <a:srgbClr val="FFFFFF"/>
              </a:solidFill>
              <a:round/>
              <a:headEnd type="none" w="sm" len="sm"/>
              <a:tailEnd type="none" w="sm" len="sm"/>
            </a:ln>
            <a:effectLst/>
          </p:spPr>
          <p:txBody>
            <a:bodyPr wrap="none" anchor="ctr"/>
            <a:lstStyle/>
            <a:p>
              <a:endParaRPr lang="en-US"/>
            </a:p>
          </p:txBody>
        </p:sp>
        <p:sp>
          <p:nvSpPr>
            <p:cNvPr id="39946" name="Line 10"/>
            <p:cNvSpPr>
              <a:spLocks noChangeShapeType="1"/>
            </p:cNvSpPr>
            <p:nvPr/>
          </p:nvSpPr>
          <p:spPr bwMode="auto">
            <a:xfrm flipH="1">
              <a:off x="5416550" y="3759200"/>
              <a:ext cx="92075" cy="0"/>
            </a:xfrm>
            <a:prstGeom prst="line">
              <a:avLst/>
            </a:prstGeom>
            <a:noFill/>
            <a:ln w="12700">
              <a:solidFill>
                <a:srgbClr val="FFFFFF"/>
              </a:solidFill>
              <a:round/>
              <a:headEnd type="none" w="sm" len="sm"/>
              <a:tailEnd type="none" w="sm" len="sm"/>
            </a:ln>
            <a:effectLst/>
          </p:spPr>
          <p:txBody>
            <a:bodyPr wrap="none" anchor="ctr"/>
            <a:lstStyle/>
            <a:p>
              <a:endParaRPr lang="en-US"/>
            </a:p>
          </p:txBody>
        </p:sp>
        <p:sp>
          <p:nvSpPr>
            <p:cNvPr id="39947" name="Line 11"/>
            <p:cNvSpPr>
              <a:spLocks noChangeShapeType="1"/>
            </p:cNvSpPr>
            <p:nvPr/>
          </p:nvSpPr>
          <p:spPr bwMode="auto">
            <a:xfrm flipH="1">
              <a:off x="5416550" y="3008313"/>
              <a:ext cx="92075" cy="0"/>
            </a:xfrm>
            <a:prstGeom prst="line">
              <a:avLst/>
            </a:prstGeom>
            <a:noFill/>
            <a:ln w="12700">
              <a:solidFill>
                <a:srgbClr val="FFFFFF"/>
              </a:solidFill>
              <a:round/>
              <a:headEnd type="none" w="sm" len="sm"/>
              <a:tailEnd type="none" w="sm" len="sm"/>
            </a:ln>
            <a:effectLst/>
          </p:spPr>
          <p:txBody>
            <a:bodyPr wrap="none" anchor="ctr"/>
            <a:lstStyle/>
            <a:p>
              <a:endParaRPr lang="en-US"/>
            </a:p>
          </p:txBody>
        </p:sp>
        <p:sp>
          <p:nvSpPr>
            <p:cNvPr id="39948" name="Line 12"/>
            <p:cNvSpPr>
              <a:spLocks noChangeShapeType="1"/>
            </p:cNvSpPr>
            <p:nvPr/>
          </p:nvSpPr>
          <p:spPr bwMode="auto">
            <a:xfrm flipH="1">
              <a:off x="5416550" y="3759200"/>
              <a:ext cx="92075" cy="0"/>
            </a:xfrm>
            <a:prstGeom prst="line">
              <a:avLst/>
            </a:prstGeom>
            <a:noFill/>
            <a:ln w="12700">
              <a:solidFill>
                <a:srgbClr val="FFFFFF"/>
              </a:solidFill>
              <a:round/>
              <a:headEnd type="none" w="sm" len="sm"/>
              <a:tailEnd type="none" w="sm" len="sm"/>
            </a:ln>
            <a:effectLst/>
          </p:spPr>
          <p:txBody>
            <a:bodyPr wrap="none" anchor="ctr"/>
            <a:lstStyle/>
            <a:p>
              <a:endParaRPr lang="en-US"/>
            </a:p>
          </p:txBody>
        </p:sp>
        <p:sp>
          <p:nvSpPr>
            <p:cNvPr id="39949" name="Line 13"/>
            <p:cNvSpPr>
              <a:spLocks noChangeShapeType="1"/>
            </p:cNvSpPr>
            <p:nvPr/>
          </p:nvSpPr>
          <p:spPr bwMode="auto">
            <a:xfrm flipH="1">
              <a:off x="5416550" y="4124325"/>
              <a:ext cx="92075" cy="0"/>
            </a:xfrm>
            <a:prstGeom prst="line">
              <a:avLst/>
            </a:prstGeom>
            <a:noFill/>
            <a:ln w="12700">
              <a:solidFill>
                <a:srgbClr val="FFFFFF"/>
              </a:solidFill>
              <a:round/>
              <a:headEnd type="none" w="sm" len="sm"/>
              <a:tailEnd type="none" w="sm" len="sm"/>
            </a:ln>
            <a:effectLst/>
          </p:spPr>
          <p:txBody>
            <a:bodyPr wrap="none" anchor="ctr"/>
            <a:lstStyle/>
            <a:p>
              <a:endParaRPr lang="en-US"/>
            </a:p>
          </p:txBody>
        </p:sp>
        <p:sp>
          <p:nvSpPr>
            <p:cNvPr id="39950" name="Line 14"/>
            <p:cNvSpPr>
              <a:spLocks noChangeShapeType="1"/>
            </p:cNvSpPr>
            <p:nvPr/>
          </p:nvSpPr>
          <p:spPr bwMode="auto">
            <a:xfrm flipH="1">
              <a:off x="5416550" y="3008313"/>
              <a:ext cx="92075" cy="0"/>
            </a:xfrm>
            <a:prstGeom prst="line">
              <a:avLst/>
            </a:prstGeom>
            <a:noFill/>
            <a:ln w="12700">
              <a:solidFill>
                <a:srgbClr val="FFFFFF"/>
              </a:solidFill>
              <a:round/>
              <a:headEnd type="none" w="sm" len="sm"/>
              <a:tailEnd type="none" w="sm" len="sm"/>
            </a:ln>
            <a:effectLst/>
          </p:spPr>
          <p:txBody>
            <a:bodyPr wrap="none" anchor="ctr"/>
            <a:lstStyle/>
            <a:p>
              <a:endParaRPr lang="en-US"/>
            </a:p>
          </p:txBody>
        </p:sp>
        <p:sp>
          <p:nvSpPr>
            <p:cNvPr id="39951" name="Line 15"/>
            <p:cNvSpPr>
              <a:spLocks noChangeShapeType="1"/>
            </p:cNvSpPr>
            <p:nvPr/>
          </p:nvSpPr>
          <p:spPr bwMode="auto">
            <a:xfrm flipH="1">
              <a:off x="5416550" y="3759200"/>
              <a:ext cx="92075" cy="0"/>
            </a:xfrm>
            <a:prstGeom prst="line">
              <a:avLst/>
            </a:prstGeom>
            <a:noFill/>
            <a:ln w="12700">
              <a:solidFill>
                <a:srgbClr val="FFFFFF"/>
              </a:solidFill>
              <a:round/>
              <a:headEnd type="none" w="sm" len="sm"/>
              <a:tailEnd type="none" w="sm" len="sm"/>
            </a:ln>
            <a:effectLst/>
          </p:spPr>
          <p:txBody>
            <a:bodyPr wrap="none" anchor="ctr"/>
            <a:lstStyle/>
            <a:p>
              <a:endParaRPr lang="en-US"/>
            </a:p>
          </p:txBody>
        </p:sp>
        <p:sp>
          <p:nvSpPr>
            <p:cNvPr id="39952" name="Line 16"/>
            <p:cNvSpPr>
              <a:spLocks noChangeShapeType="1"/>
            </p:cNvSpPr>
            <p:nvPr/>
          </p:nvSpPr>
          <p:spPr bwMode="auto">
            <a:xfrm flipH="1">
              <a:off x="5416550" y="4124325"/>
              <a:ext cx="92075" cy="0"/>
            </a:xfrm>
            <a:prstGeom prst="line">
              <a:avLst/>
            </a:prstGeom>
            <a:noFill/>
            <a:ln w="12700">
              <a:solidFill>
                <a:srgbClr val="FFFFFF"/>
              </a:solidFill>
              <a:round/>
              <a:headEnd type="none" w="sm" len="sm"/>
              <a:tailEnd type="none" w="sm" len="sm"/>
            </a:ln>
            <a:effectLst/>
          </p:spPr>
          <p:txBody>
            <a:bodyPr wrap="none" anchor="ctr"/>
            <a:lstStyle/>
            <a:p>
              <a:endParaRPr lang="en-US"/>
            </a:p>
          </p:txBody>
        </p:sp>
        <p:sp>
          <p:nvSpPr>
            <p:cNvPr id="39953" name="Line 17"/>
            <p:cNvSpPr>
              <a:spLocks noChangeShapeType="1"/>
            </p:cNvSpPr>
            <p:nvPr/>
          </p:nvSpPr>
          <p:spPr bwMode="auto">
            <a:xfrm flipH="1">
              <a:off x="5416550" y="4124325"/>
              <a:ext cx="92075" cy="0"/>
            </a:xfrm>
            <a:prstGeom prst="line">
              <a:avLst/>
            </a:prstGeom>
            <a:noFill/>
            <a:ln w="12700">
              <a:solidFill>
                <a:srgbClr val="FFFFFF"/>
              </a:solidFill>
              <a:round/>
              <a:headEnd type="none" w="sm" len="sm"/>
              <a:tailEnd type="none" w="sm" len="sm"/>
            </a:ln>
            <a:effectLst/>
          </p:spPr>
          <p:txBody>
            <a:bodyPr wrap="none" anchor="ctr"/>
            <a:lstStyle/>
            <a:p>
              <a:endParaRPr lang="en-US"/>
            </a:p>
          </p:txBody>
        </p:sp>
        <p:sp>
          <p:nvSpPr>
            <p:cNvPr id="39954" name="Line 18"/>
            <p:cNvSpPr>
              <a:spLocks noChangeShapeType="1"/>
            </p:cNvSpPr>
            <p:nvPr/>
          </p:nvSpPr>
          <p:spPr bwMode="auto">
            <a:xfrm flipH="1">
              <a:off x="5416550" y="3759200"/>
              <a:ext cx="92075" cy="0"/>
            </a:xfrm>
            <a:prstGeom prst="line">
              <a:avLst/>
            </a:prstGeom>
            <a:noFill/>
            <a:ln w="12700">
              <a:solidFill>
                <a:srgbClr val="FFFFFF"/>
              </a:solidFill>
              <a:round/>
              <a:headEnd type="none" w="sm" len="sm"/>
              <a:tailEnd type="none" w="sm" len="sm"/>
            </a:ln>
            <a:effectLst/>
          </p:spPr>
          <p:txBody>
            <a:bodyPr wrap="none" anchor="ctr"/>
            <a:lstStyle/>
            <a:p>
              <a:endParaRPr lang="en-US"/>
            </a:p>
          </p:txBody>
        </p:sp>
        <p:sp>
          <p:nvSpPr>
            <p:cNvPr id="39955" name="Line 19"/>
            <p:cNvSpPr>
              <a:spLocks noChangeShapeType="1"/>
            </p:cNvSpPr>
            <p:nvPr/>
          </p:nvSpPr>
          <p:spPr bwMode="auto">
            <a:xfrm flipH="1">
              <a:off x="5416550" y="3008313"/>
              <a:ext cx="92075" cy="0"/>
            </a:xfrm>
            <a:prstGeom prst="line">
              <a:avLst/>
            </a:prstGeom>
            <a:noFill/>
            <a:ln w="12700">
              <a:solidFill>
                <a:srgbClr val="FFFFFF"/>
              </a:solidFill>
              <a:round/>
              <a:headEnd type="none" w="sm" len="sm"/>
              <a:tailEnd type="none" w="sm" len="sm"/>
            </a:ln>
            <a:effectLst/>
          </p:spPr>
          <p:txBody>
            <a:bodyPr wrap="none" anchor="ctr"/>
            <a:lstStyle/>
            <a:p>
              <a:endParaRPr lang="en-US"/>
            </a:p>
          </p:txBody>
        </p:sp>
        <p:sp>
          <p:nvSpPr>
            <p:cNvPr id="39956" name="Line 20"/>
            <p:cNvSpPr>
              <a:spLocks noChangeShapeType="1"/>
            </p:cNvSpPr>
            <p:nvPr/>
          </p:nvSpPr>
          <p:spPr bwMode="auto">
            <a:xfrm flipH="1">
              <a:off x="5416550" y="4124325"/>
              <a:ext cx="92075" cy="0"/>
            </a:xfrm>
            <a:prstGeom prst="line">
              <a:avLst/>
            </a:prstGeom>
            <a:noFill/>
            <a:ln w="12700">
              <a:solidFill>
                <a:srgbClr val="FFFFFF"/>
              </a:solidFill>
              <a:round/>
              <a:headEnd type="none" w="sm" len="sm"/>
              <a:tailEnd type="none" w="sm" len="sm"/>
            </a:ln>
            <a:effectLst/>
          </p:spPr>
          <p:txBody>
            <a:bodyPr wrap="none" anchor="ctr"/>
            <a:lstStyle/>
            <a:p>
              <a:endParaRPr lang="en-US"/>
            </a:p>
          </p:txBody>
        </p:sp>
        <p:sp>
          <p:nvSpPr>
            <p:cNvPr id="39957" name="Line 21"/>
            <p:cNvSpPr>
              <a:spLocks noChangeShapeType="1"/>
            </p:cNvSpPr>
            <p:nvPr/>
          </p:nvSpPr>
          <p:spPr bwMode="auto">
            <a:xfrm flipH="1">
              <a:off x="5416550" y="3759200"/>
              <a:ext cx="92075" cy="0"/>
            </a:xfrm>
            <a:prstGeom prst="line">
              <a:avLst/>
            </a:prstGeom>
            <a:noFill/>
            <a:ln w="12700">
              <a:solidFill>
                <a:srgbClr val="FFFFFF"/>
              </a:solidFill>
              <a:round/>
              <a:headEnd type="none" w="sm" len="sm"/>
              <a:tailEnd type="none" w="sm" len="sm"/>
            </a:ln>
            <a:effectLst/>
          </p:spPr>
          <p:txBody>
            <a:bodyPr wrap="none" anchor="ctr"/>
            <a:lstStyle/>
            <a:p>
              <a:endParaRPr lang="en-US"/>
            </a:p>
          </p:txBody>
        </p:sp>
        <p:sp>
          <p:nvSpPr>
            <p:cNvPr id="39958" name="Line 22"/>
            <p:cNvSpPr>
              <a:spLocks noChangeShapeType="1"/>
            </p:cNvSpPr>
            <p:nvPr/>
          </p:nvSpPr>
          <p:spPr bwMode="auto">
            <a:xfrm flipH="1">
              <a:off x="5416550" y="3008313"/>
              <a:ext cx="92075" cy="0"/>
            </a:xfrm>
            <a:prstGeom prst="line">
              <a:avLst/>
            </a:prstGeom>
            <a:noFill/>
            <a:ln w="12700">
              <a:solidFill>
                <a:srgbClr val="FFFFFF"/>
              </a:solidFill>
              <a:round/>
              <a:headEnd type="none" w="sm" len="sm"/>
              <a:tailEnd type="none" w="sm" len="sm"/>
            </a:ln>
            <a:effectLst/>
          </p:spPr>
          <p:txBody>
            <a:bodyPr wrap="none" anchor="ctr"/>
            <a:lstStyle/>
            <a:p>
              <a:endParaRPr lang="en-US"/>
            </a:p>
          </p:txBody>
        </p:sp>
        <p:sp>
          <p:nvSpPr>
            <p:cNvPr id="39959" name="Line 23"/>
            <p:cNvSpPr>
              <a:spLocks noChangeShapeType="1"/>
            </p:cNvSpPr>
            <p:nvPr/>
          </p:nvSpPr>
          <p:spPr bwMode="auto">
            <a:xfrm flipH="1">
              <a:off x="5416550" y="3008313"/>
              <a:ext cx="92075" cy="0"/>
            </a:xfrm>
            <a:prstGeom prst="line">
              <a:avLst/>
            </a:prstGeom>
            <a:noFill/>
            <a:ln w="12700">
              <a:solidFill>
                <a:srgbClr val="FFFFFF"/>
              </a:solidFill>
              <a:round/>
              <a:headEnd type="none" w="sm" len="sm"/>
              <a:tailEnd type="none" w="sm" len="sm"/>
            </a:ln>
            <a:effectLst/>
          </p:spPr>
          <p:txBody>
            <a:bodyPr wrap="none" anchor="ctr"/>
            <a:lstStyle/>
            <a:p>
              <a:endParaRPr lang="en-US"/>
            </a:p>
          </p:txBody>
        </p:sp>
        <p:sp>
          <p:nvSpPr>
            <p:cNvPr id="39960" name="Line 24"/>
            <p:cNvSpPr>
              <a:spLocks noChangeShapeType="1"/>
            </p:cNvSpPr>
            <p:nvPr/>
          </p:nvSpPr>
          <p:spPr bwMode="auto">
            <a:xfrm flipH="1">
              <a:off x="5416550" y="3759200"/>
              <a:ext cx="92075" cy="0"/>
            </a:xfrm>
            <a:prstGeom prst="line">
              <a:avLst/>
            </a:prstGeom>
            <a:noFill/>
            <a:ln w="12700">
              <a:solidFill>
                <a:srgbClr val="FFFFFF"/>
              </a:solidFill>
              <a:round/>
              <a:headEnd type="none" w="sm" len="sm"/>
              <a:tailEnd type="none" w="sm" len="sm"/>
            </a:ln>
            <a:effectLst/>
          </p:spPr>
          <p:txBody>
            <a:bodyPr wrap="none" anchor="ctr"/>
            <a:lstStyle/>
            <a:p>
              <a:endParaRPr lang="en-US"/>
            </a:p>
          </p:txBody>
        </p:sp>
        <p:sp>
          <p:nvSpPr>
            <p:cNvPr id="39961" name="Line 25"/>
            <p:cNvSpPr>
              <a:spLocks noChangeShapeType="1"/>
            </p:cNvSpPr>
            <p:nvPr/>
          </p:nvSpPr>
          <p:spPr bwMode="auto">
            <a:xfrm flipH="1">
              <a:off x="5416550" y="4124325"/>
              <a:ext cx="92075" cy="0"/>
            </a:xfrm>
            <a:prstGeom prst="line">
              <a:avLst/>
            </a:prstGeom>
            <a:noFill/>
            <a:ln w="12700">
              <a:solidFill>
                <a:srgbClr val="FFFFFF"/>
              </a:solidFill>
              <a:round/>
              <a:headEnd type="none" w="sm" len="sm"/>
              <a:tailEnd type="none" w="sm" len="sm"/>
            </a:ln>
            <a:effectLst/>
          </p:spPr>
          <p:txBody>
            <a:bodyPr wrap="none" anchor="ctr"/>
            <a:lstStyle/>
            <a:p>
              <a:endParaRPr lang="en-US"/>
            </a:p>
          </p:txBody>
        </p:sp>
        <p:sp>
          <p:nvSpPr>
            <p:cNvPr id="39962" name="Line 26"/>
            <p:cNvSpPr>
              <a:spLocks noChangeShapeType="1"/>
            </p:cNvSpPr>
            <p:nvPr/>
          </p:nvSpPr>
          <p:spPr bwMode="auto">
            <a:xfrm flipH="1">
              <a:off x="5416550" y="4124325"/>
              <a:ext cx="92075" cy="0"/>
            </a:xfrm>
            <a:prstGeom prst="line">
              <a:avLst/>
            </a:prstGeom>
            <a:noFill/>
            <a:ln w="12700">
              <a:solidFill>
                <a:srgbClr val="FFFFFF"/>
              </a:solidFill>
              <a:round/>
              <a:headEnd type="none" w="sm" len="sm"/>
              <a:tailEnd type="none" w="sm" len="sm"/>
            </a:ln>
            <a:effectLst/>
          </p:spPr>
          <p:txBody>
            <a:bodyPr wrap="none" anchor="ctr"/>
            <a:lstStyle/>
            <a:p>
              <a:endParaRPr lang="en-US"/>
            </a:p>
          </p:txBody>
        </p:sp>
        <p:sp>
          <p:nvSpPr>
            <p:cNvPr id="39963" name="Line 27"/>
            <p:cNvSpPr>
              <a:spLocks noChangeShapeType="1"/>
            </p:cNvSpPr>
            <p:nvPr/>
          </p:nvSpPr>
          <p:spPr bwMode="auto">
            <a:xfrm flipH="1">
              <a:off x="5416550" y="3759200"/>
              <a:ext cx="92075" cy="0"/>
            </a:xfrm>
            <a:prstGeom prst="line">
              <a:avLst/>
            </a:prstGeom>
            <a:noFill/>
            <a:ln w="12700">
              <a:solidFill>
                <a:srgbClr val="FFFFFF"/>
              </a:solidFill>
              <a:round/>
              <a:headEnd type="none" w="sm" len="sm"/>
              <a:tailEnd type="none" w="sm" len="sm"/>
            </a:ln>
            <a:effectLst/>
          </p:spPr>
          <p:txBody>
            <a:bodyPr wrap="none" anchor="ctr"/>
            <a:lstStyle/>
            <a:p>
              <a:endParaRPr lang="en-US"/>
            </a:p>
          </p:txBody>
        </p:sp>
        <p:sp>
          <p:nvSpPr>
            <p:cNvPr id="39964" name="Line 28"/>
            <p:cNvSpPr>
              <a:spLocks noChangeShapeType="1"/>
            </p:cNvSpPr>
            <p:nvPr/>
          </p:nvSpPr>
          <p:spPr bwMode="auto">
            <a:xfrm flipH="1">
              <a:off x="5416550" y="3008313"/>
              <a:ext cx="92075" cy="0"/>
            </a:xfrm>
            <a:prstGeom prst="line">
              <a:avLst/>
            </a:prstGeom>
            <a:noFill/>
            <a:ln w="12700">
              <a:solidFill>
                <a:srgbClr val="FFFFFF"/>
              </a:solidFill>
              <a:round/>
              <a:headEnd type="none" w="sm" len="sm"/>
              <a:tailEnd type="none" w="sm" len="sm"/>
            </a:ln>
            <a:effectLst/>
          </p:spPr>
          <p:txBody>
            <a:bodyPr wrap="none" anchor="ctr"/>
            <a:lstStyle/>
            <a:p>
              <a:endParaRPr lang="en-US"/>
            </a:p>
          </p:txBody>
        </p:sp>
        <p:sp>
          <p:nvSpPr>
            <p:cNvPr id="39965" name="Line 29"/>
            <p:cNvSpPr>
              <a:spLocks noChangeShapeType="1"/>
            </p:cNvSpPr>
            <p:nvPr/>
          </p:nvSpPr>
          <p:spPr bwMode="auto">
            <a:xfrm flipH="1">
              <a:off x="5416550" y="4124325"/>
              <a:ext cx="92075" cy="0"/>
            </a:xfrm>
            <a:prstGeom prst="line">
              <a:avLst/>
            </a:prstGeom>
            <a:noFill/>
            <a:ln w="12700">
              <a:solidFill>
                <a:srgbClr val="FFFFFF"/>
              </a:solidFill>
              <a:round/>
              <a:headEnd type="none" w="sm" len="sm"/>
              <a:tailEnd type="none" w="sm" len="sm"/>
            </a:ln>
            <a:effectLst/>
          </p:spPr>
          <p:txBody>
            <a:bodyPr wrap="none" anchor="ctr"/>
            <a:lstStyle/>
            <a:p>
              <a:endParaRPr lang="en-US"/>
            </a:p>
          </p:txBody>
        </p:sp>
        <p:sp>
          <p:nvSpPr>
            <p:cNvPr id="39966" name="Line 30"/>
            <p:cNvSpPr>
              <a:spLocks noChangeShapeType="1"/>
            </p:cNvSpPr>
            <p:nvPr/>
          </p:nvSpPr>
          <p:spPr bwMode="auto">
            <a:xfrm flipH="1">
              <a:off x="5416550" y="3759200"/>
              <a:ext cx="92075" cy="0"/>
            </a:xfrm>
            <a:prstGeom prst="line">
              <a:avLst/>
            </a:prstGeom>
            <a:noFill/>
            <a:ln w="12700">
              <a:solidFill>
                <a:srgbClr val="FFFFFF"/>
              </a:solidFill>
              <a:round/>
              <a:headEnd type="none" w="sm" len="sm"/>
              <a:tailEnd type="none" w="sm" len="sm"/>
            </a:ln>
            <a:effectLst/>
          </p:spPr>
          <p:txBody>
            <a:bodyPr wrap="none" anchor="ctr"/>
            <a:lstStyle/>
            <a:p>
              <a:endParaRPr lang="en-US"/>
            </a:p>
          </p:txBody>
        </p:sp>
        <p:sp>
          <p:nvSpPr>
            <p:cNvPr id="39967" name="Line 31"/>
            <p:cNvSpPr>
              <a:spLocks noChangeShapeType="1"/>
            </p:cNvSpPr>
            <p:nvPr/>
          </p:nvSpPr>
          <p:spPr bwMode="auto">
            <a:xfrm flipH="1">
              <a:off x="5416550" y="3008313"/>
              <a:ext cx="92075" cy="0"/>
            </a:xfrm>
            <a:prstGeom prst="line">
              <a:avLst/>
            </a:prstGeom>
            <a:noFill/>
            <a:ln w="12700">
              <a:solidFill>
                <a:srgbClr val="FFFFFF"/>
              </a:solidFill>
              <a:round/>
              <a:headEnd type="none" w="sm" len="sm"/>
              <a:tailEnd type="none" w="sm" len="sm"/>
            </a:ln>
            <a:effectLst/>
          </p:spPr>
          <p:txBody>
            <a:bodyPr wrap="none" anchor="ctr"/>
            <a:lstStyle/>
            <a:p>
              <a:endParaRPr lang="en-US"/>
            </a:p>
          </p:txBody>
        </p:sp>
        <p:sp>
          <p:nvSpPr>
            <p:cNvPr id="39968" name="Line 32"/>
            <p:cNvSpPr>
              <a:spLocks noChangeShapeType="1"/>
            </p:cNvSpPr>
            <p:nvPr/>
          </p:nvSpPr>
          <p:spPr bwMode="auto">
            <a:xfrm flipH="1">
              <a:off x="5416550" y="3008313"/>
              <a:ext cx="92075" cy="0"/>
            </a:xfrm>
            <a:prstGeom prst="line">
              <a:avLst/>
            </a:prstGeom>
            <a:noFill/>
            <a:ln w="12700">
              <a:solidFill>
                <a:srgbClr val="FFFFFF"/>
              </a:solidFill>
              <a:round/>
              <a:headEnd type="none" w="sm" len="sm"/>
              <a:tailEnd type="none" w="sm" len="sm"/>
            </a:ln>
            <a:effectLst/>
          </p:spPr>
          <p:txBody>
            <a:bodyPr wrap="none" anchor="ctr"/>
            <a:lstStyle/>
            <a:p>
              <a:endParaRPr lang="en-US"/>
            </a:p>
          </p:txBody>
        </p:sp>
        <p:sp>
          <p:nvSpPr>
            <p:cNvPr id="39969" name="Line 33"/>
            <p:cNvSpPr>
              <a:spLocks noChangeShapeType="1"/>
            </p:cNvSpPr>
            <p:nvPr/>
          </p:nvSpPr>
          <p:spPr bwMode="auto">
            <a:xfrm flipH="1">
              <a:off x="5416550" y="3759200"/>
              <a:ext cx="92075" cy="0"/>
            </a:xfrm>
            <a:prstGeom prst="line">
              <a:avLst/>
            </a:prstGeom>
            <a:noFill/>
            <a:ln w="12700">
              <a:solidFill>
                <a:srgbClr val="FFFFFF"/>
              </a:solidFill>
              <a:round/>
              <a:headEnd type="none" w="sm" len="sm"/>
              <a:tailEnd type="none" w="sm" len="sm"/>
            </a:ln>
            <a:effectLst/>
          </p:spPr>
          <p:txBody>
            <a:bodyPr wrap="none" anchor="ctr"/>
            <a:lstStyle/>
            <a:p>
              <a:endParaRPr lang="en-US"/>
            </a:p>
          </p:txBody>
        </p:sp>
        <p:sp>
          <p:nvSpPr>
            <p:cNvPr id="39970" name="Line 34"/>
            <p:cNvSpPr>
              <a:spLocks noChangeShapeType="1"/>
            </p:cNvSpPr>
            <p:nvPr/>
          </p:nvSpPr>
          <p:spPr bwMode="auto">
            <a:xfrm flipH="1">
              <a:off x="5416550" y="4124325"/>
              <a:ext cx="92075" cy="0"/>
            </a:xfrm>
            <a:prstGeom prst="line">
              <a:avLst/>
            </a:prstGeom>
            <a:noFill/>
            <a:ln w="12700">
              <a:solidFill>
                <a:srgbClr val="FFFFFF"/>
              </a:solidFill>
              <a:round/>
              <a:headEnd type="none" w="sm" len="sm"/>
              <a:tailEnd type="none" w="sm" len="sm"/>
            </a:ln>
            <a:effectLst/>
          </p:spPr>
          <p:txBody>
            <a:bodyPr wrap="none" anchor="ctr"/>
            <a:lstStyle/>
            <a:p>
              <a:endParaRPr lang="en-US"/>
            </a:p>
          </p:txBody>
        </p:sp>
        <p:sp>
          <p:nvSpPr>
            <p:cNvPr id="39971" name="Line 35"/>
            <p:cNvSpPr>
              <a:spLocks noChangeShapeType="1"/>
            </p:cNvSpPr>
            <p:nvPr/>
          </p:nvSpPr>
          <p:spPr bwMode="auto">
            <a:xfrm flipH="1">
              <a:off x="5416550" y="4124325"/>
              <a:ext cx="92075" cy="0"/>
            </a:xfrm>
            <a:prstGeom prst="line">
              <a:avLst/>
            </a:prstGeom>
            <a:noFill/>
            <a:ln w="12700">
              <a:solidFill>
                <a:srgbClr val="FFFFFF"/>
              </a:solidFill>
              <a:round/>
              <a:headEnd type="none" w="sm" len="sm"/>
              <a:tailEnd type="none" w="sm" len="sm"/>
            </a:ln>
            <a:effectLst/>
          </p:spPr>
          <p:txBody>
            <a:bodyPr wrap="none" anchor="ctr"/>
            <a:lstStyle/>
            <a:p>
              <a:endParaRPr lang="en-US"/>
            </a:p>
          </p:txBody>
        </p:sp>
        <p:sp>
          <p:nvSpPr>
            <p:cNvPr id="39972" name="Line 36"/>
            <p:cNvSpPr>
              <a:spLocks noChangeShapeType="1"/>
            </p:cNvSpPr>
            <p:nvPr/>
          </p:nvSpPr>
          <p:spPr bwMode="auto">
            <a:xfrm flipH="1">
              <a:off x="5416550" y="3759200"/>
              <a:ext cx="92075" cy="0"/>
            </a:xfrm>
            <a:prstGeom prst="line">
              <a:avLst/>
            </a:prstGeom>
            <a:noFill/>
            <a:ln w="12700">
              <a:solidFill>
                <a:srgbClr val="FFFFFF"/>
              </a:solidFill>
              <a:round/>
              <a:headEnd type="none" w="sm" len="sm"/>
              <a:tailEnd type="none" w="sm" len="sm"/>
            </a:ln>
            <a:effectLst/>
          </p:spPr>
          <p:txBody>
            <a:bodyPr wrap="none" anchor="ctr"/>
            <a:lstStyle/>
            <a:p>
              <a:endParaRPr lang="en-US"/>
            </a:p>
          </p:txBody>
        </p:sp>
        <p:sp>
          <p:nvSpPr>
            <p:cNvPr id="39973" name="Line 37"/>
            <p:cNvSpPr>
              <a:spLocks noChangeShapeType="1"/>
            </p:cNvSpPr>
            <p:nvPr/>
          </p:nvSpPr>
          <p:spPr bwMode="auto">
            <a:xfrm flipH="1">
              <a:off x="5416550" y="3008313"/>
              <a:ext cx="92075" cy="0"/>
            </a:xfrm>
            <a:prstGeom prst="line">
              <a:avLst/>
            </a:prstGeom>
            <a:noFill/>
            <a:ln w="12700">
              <a:solidFill>
                <a:srgbClr val="FFFFFF"/>
              </a:solidFill>
              <a:round/>
              <a:headEnd type="none" w="sm" len="sm"/>
              <a:tailEnd type="none" w="sm" len="sm"/>
            </a:ln>
            <a:effectLst/>
          </p:spPr>
          <p:txBody>
            <a:bodyPr wrap="none" anchor="ctr"/>
            <a:lstStyle/>
            <a:p>
              <a:endParaRPr lang="en-US"/>
            </a:p>
          </p:txBody>
        </p:sp>
        <p:sp>
          <p:nvSpPr>
            <p:cNvPr id="39974" name="Line 38"/>
            <p:cNvSpPr>
              <a:spLocks noChangeShapeType="1"/>
            </p:cNvSpPr>
            <p:nvPr/>
          </p:nvSpPr>
          <p:spPr bwMode="auto">
            <a:xfrm flipH="1">
              <a:off x="5416550" y="3008313"/>
              <a:ext cx="92075" cy="0"/>
            </a:xfrm>
            <a:prstGeom prst="line">
              <a:avLst/>
            </a:prstGeom>
            <a:noFill/>
            <a:ln w="12700">
              <a:solidFill>
                <a:srgbClr val="FFFFFF"/>
              </a:solidFill>
              <a:round/>
              <a:headEnd type="none" w="sm" len="sm"/>
              <a:tailEnd type="none" w="sm" len="sm"/>
            </a:ln>
            <a:effectLst/>
          </p:spPr>
          <p:txBody>
            <a:bodyPr wrap="none" anchor="ctr"/>
            <a:lstStyle/>
            <a:p>
              <a:endParaRPr lang="en-US"/>
            </a:p>
          </p:txBody>
        </p:sp>
        <p:sp>
          <p:nvSpPr>
            <p:cNvPr id="39975" name="Line 39"/>
            <p:cNvSpPr>
              <a:spLocks noChangeShapeType="1"/>
            </p:cNvSpPr>
            <p:nvPr/>
          </p:nvSpPr>
          <p:spPr bwMode="auto">
            <a:xfrm flipH="1">
              <a:off x="5416550" y="3759200"/>
              <a:ext cx="92075" cy="0"/>
            </a:xfrm>
            <a:prstGeom prst="line">
              <a:avLst/>
            </a:prstGeom>
            <a:noFill/>
            <a:ln w="12700">
              <a:solidFill>
                <a:srgbClr val="FFFFFF"/>
              </a:solidFill>
              <a:round/>
              <a:headEnd type="none" w="sm" len="sm"/>
              <a:tailEnd type="none" w="sm" len="sm"/>
            </a:ln>
            <a:effectLst/>
          </p:spPr>
          <p:txBody>
            <a:bodyPr wrap="none" anchor="ctr"/>
            <a:lstStyle/>
            <a:p>
              <a:endParaRPr lang="en-US"/>
            </a:p>
          </p:txBody>
        </p:sp>
        <p:sp>
          <p:nvSpPr>
            <p:cNvPr id="39976" name="Line 40"/>
            <p:cNvSpPr>
              <a:spLocks noChangeShapeType="1"/>
            </p:cNvSpPr>
            <p:nvPr/>
          </p:nvSpPr>
          <p:spPr bwMode="auto">
            <a:xfrm flipH="1">
              <a:off x="5416550" y="4124325"/>
              <a:ext cx="92075" cy="0"/>
            </a:xfrm>
            <a:prstGeom prst="line">
              <a:avLst/>
            </a:prstGeom>
            <a:noFill/>
            <a:ln w="12700">
              <a:solidFill>
                <a:srgbClr val="FFFFFF"/>
              </a:solidFill>
              <a:round/>
              <a:headEnd type="none" w="sm" len="sm"/>
              <a:tailEnd type="none" w="sm" len="sm"/>
            </a:ln>
            <a:effectLst/>
          </p:spPr>
          <p:txBody>
            <a:bodyPr wrap="none" anchor="ctr"/>
            <a:lstStyle/>
            <a:p>
              <a:endParaRPr lang="en-US"/>
            </a:p>
          </p:txBody>
        </p:sp>
        <p:sp>
          <p:nvSpPr>
            <p:cNvPr id="39977" name="Line 41"/>
            <p:cNvSpPr>
              <a:spLocks noChangeShapeType="1"/>
            </p:cNvSpPr>
            <p:nvPr/>
          </p:nvSpPr>
          <p:spPr bwMode="auto">
            <a:xfrm flipH="1">
              <a:off x="5416550" y="3008313"/>
              <a:ext cx="92075" cy="0"/>
            </a:xfrm>
            <a:prstGeom prst="line">
              <a:avLst/>
            </a:prstGeom>
            <a:noFill/>
            <a:ln w="12700">
              <a:solidFill>
                <a:srgbClr val="FFFFFF"/>
              </a:solidFill>
              <a:round/>
              <a:headEnd type="none" w="sm" len="sm"/>
              <a:tailEnd type="none" w="sm" len="sm"/>
            </a:ln>
            <a:effectLst/>
          </p:spPr>
          <p:txBody>
            <a:bodyPr wrap="none" anchor="ctr"/>
            <a:lstStyle/>
            <a:p>
              <a:endParaRPr lang="en-US"/>
            </a:p>
          </p:txBody>
        </p:sp>
        <p:sp>
          <p:nvSpPr>
            <p:cNvPr id="39978" name="Line 42"/>
            <p:cNvSpPr>
              <a:spLocks noChangeShapeType="1"/>
            </p:cNvSpPr>
            <p:nvPr/>
          </p:nvSpPr>
          <p:spPr bwMode="auto">
            <a:xfrm flipH="1">
              <a:off x="5416550" y="3759200"/>
              <a:ext cx="92075" cy="0"/>
            </a:xfrm>
            <a:prstGeom prst="line">
              <a:avLst/>
            </a:prstGeom>
            <a:noFill/>
            <a:ln w="12700">
              <a:solidFill>
                <a:srgbClr val="FFFFFF"/>
              </a:solidFill>
              <a:round/>
              <a:headEnd type="none" w="sm" len="sm"/>
              <a:tailEnd type="none" w="sm" len="sm"/>
            </a:ln>
            <a:effectLst/>
          </p:spPr>
          <p:txBody>
            <a:bodyPr wrap="none" anchor="ctr"/>
            <a:lstStyle/>
            <a:p>
              <a:endParaRPr lang="en-US"/>
            </a:p>
          </p:txBody>
        </p:sp>
        <p:sp>
          <p:nvSpPr>
            <p:cNvPr id="39979" name="Line 43"/>
            <p:cNvSpPr>
              <a:spLocks noChangeShapeType="1"/>
            </p:cNvSpPr>
            <p:nvPr/>
          </p:nvSpPr>
          <p:spPr bwMode="auto">
            <a:xfrm flipH="1">
              <a:off x="5416550" y="4124325"/>
              <a:ext cx="92075" cy="0"/>
            </a:xfrm>
            <a:prstGeom prst="line">
              <a:avLst/>
            </a:prstGeom>
            <a:noFill/>
            <a:ln w="12700">
              <a:solidFill>
                <a:srgbClr val="FFFFFF"/>
              </a:solidFill>
              <a:round/>
              <a:headEnd type="none" w="sm" len="sm"/>
              <a:tailEnd type="none" w="sm" len="sm"/>
            </a:ln>
            <a:effectLst/>
          </p:spPr>
          <p:txBody>
            <a:bodyPr wrap="none" anchor="ctr"/>
            <a:lstStyle/>
            <a:p>
              <a:endParaRPr lang="en-US"/>
            </a:p>
          </p:txBody>
        </p:sp>
        <p:sp>
          <p:nvSpPr>
            <p:cNvPr id="39980" name="Line 44"/>
            <p:cNvSpPr>
              <a:spLocks noChangeShapeType="1"/>
            </p:cNvSpPr>
            <p:nvPr/>
          </p:nvSpPr>
          <p:spPr bwMode="auto">
            <a:xfrm flipH="1">
              <a:off x="5416550" y="4124325"/>
              <a:ext cx="92075" cy="0"/>
            </a:xfrm>
            <a:prstGeom prst="line">
              <a:avLst/>
            </a:prstGeom>
            <a:noFill/>
            <a:ln w="12700">
              <a:solidFill>
                <a:srgbClr val="FFFFFF"/>
              </a:solidFill>
              <a:round/>
              <a:headEnd type="none" w="sm" len="sm"/>
              <a:tailEnd type="none" w="sm" len="sm"/>
            </a:ln>
            <a:effectLst/>
          </p:spPr>
          <p:txBody>
            <a:bodyPr wrap="none" anchor="ctr"/>
            <a:lstStyle/>
            <a:p>
              <a:endParaRPr lang="en-US"/>
            </a:p>
          </p:txBody>
        </p:sp>
        <p:sp>
          <p:nvSpPr>
            <p:cNvPr id="39981" name="Line 45"/>
            <p:cNvSpPr>
              <a:spLocks noChangeShapeType="1"/>
            </p:cNvSpPr>
            <p:nvPr/>
          </p:nvSpPr>
          <p:spPr bwMode="auto">
            <a:xfrm flipH="1">
              <a:off x="5416550" y="3759200"/>
              <a:ext cx="92075" cy="0"/>
            </a:xfrm>
            <a:prstGeom prst="line">
              <a:avLst/>
            </a:prstGeom>
            <a:noFill/>
            <a:ln w="12700">
              <a:solidFill>
                <a:srgbClr val="FFFFFF"/>
              </a:solidFill>
              <a:round/>
              <a:headEnd type="none" w="sm" len="sm"/>
              <a:tailEnd type="none" w="sm" len="sm"/>
            </a:ln>
            <a:effectLst/>
          </p:spPr>
          <p:txBody>
            <a:bodyPr wrap="none" anchor="ctr"/>
            <a:lstStyle/>
            <a:p>
              <a:endParaRPr lang="en-US"/>
            </a:p>
          </p:txBody>
        </p:sp>
        <p:sp>
          <p:nvSpPr>
            <p:cNvPr id="39982" name="Line 46"/>
            <p:cNvSpPr>
              <a:spLocks noChangeShapeType="1"/>
            </p:cNvSpPr>
            <p:nvPr/>
          </p:nvSpPr>
          <p:spPr bwMode="auto">
            <a:xfrm flipH="1">
              <a:off x="5416550" y="3008313"/>
              <a:ext cx="92075" cy="0"/>
            </a:xfrm>
            <a:prstGeom prst="line">
              <a:avLst/>
            </a:prstGeom>
            <a:noFill/>
            <a:ln w="12700">
              <a:solidFill>
                <a:srgbClr val="FFFFFF"/>
              </a:solidFill>
              <a:round/>
              <a:headEnd type="none" w="sm" len="sm"/>
              <a:tailEnd type="none" w="sm" len="sm"/>
            </a:ln>
            <a:effectLst/>
          </p:spPr>
          <p:txBody>
            <a:bodyPr wrap="none" anchor="ctr"/>
            <a:lstStyle/>
            <a:p>
              <a:endParaRPr lang="en-US"/>
            </a:p>
          </p:txBody>
        </p:sp>
        <p:sp>
          <p:nvSpPr>
            <p:cNvPr id="39983" name="Line 47"/>
            <p:cNvSpPr>
              <a:spLocks noChangeShapeType="1"/>
            </p:cNvSpPr>
            <p:nvPr/>
          </p:nvSpPr>
          <p:spPr bwMode="auto">
            <a:xfrm flipH="1">
              <a:off x="5416550" y="3008313"/>
              <a:ext cx="92075" cy="0"/>
            </a:xfrm>
            <a:prstGeom prst="line">
              <a:avLst/>
            </a:prstGeom>
            <a:noFill/>
            <a:ln w="12700">
              <a:solidFill>
                <a:srgbClr val="FFFFFF"/>
              </a:solidFill>
              <a:round/>
              <a:headEnd type="none" w="sm" len="sm"/>
              <a:tailEnd type="none" w="sm" len="sm"/>
            </a:ln>
            <a:effectLst/>
          </p:spPr>
          <p:txBody>
            <a:bodyPr wrap="none" anchor="ctr"/>
            <a:lstStyle/>
            <a:p>
              <a:endParaRPr lang="en-US"/>
            </a:p>
          </p:txBody>
        </p:sp>
        <p:sp>
          <p:nvSpPr>
            <p:cNvPr id="39984" name="Line 48"/>
            <p:cNvSpPr>
              <a:spLocks noChangeShapeType="1"/>
            </p:cNvSpPr>
            <p:nvPr/>
          </p:nvSpPr>
          <p:spPr bwMode="auto">
            <a:xfrm flipH="1">
              <a:off x="5416550" y="3759200"/>
              <a:ext cx="92075" cy="0"/>
            </a:xfrm>
            <a:prstGeom prst="line">
              <a:avLst/>
            </a:prstGeom>
            <a:noFill/>
            <a:ln w="12700">
              <a:solidFill>
                <a:srgbClr val="FFFFFF"/>
              </a:solidFill>
              <a:round/>
              <a:headEnd type="none" w="sm" len="sm"/>
              <a:tailEnd type="none" w="sm" len="sm"/>
            </a:ln>
            <a:effectLst/>
          </p:spPr>
          <p:txBody>
            <a:bodyPr wrap="none" anchor="ctr"/>
            <a:lstStyle/>
            <a:p>
              <a:endParaRPr lang="en-US"/>
            </a:p>
          </p:txBody>
        </p:sp>
        <p:sp>
          <p:nvSpPr>
            <p:cNvPr id="39985" name="Line 49"/>
            <p:cNvSpPr>
              <a:spLocks noChangeShapeType="1"/>
            </p:cNvSpPr>
            <p:nvPr/>
          </p:nvSpPr>
          <p:spPr bwMode="auto">
            <a:xfrm flipH="1">
              <a:off x="5416550" y="4124325"/>
              <a:ext cx="92075" cy="0"/>
            </a:xfrm>
            <a:prstGeom prst="line">
              <a:avLst/>
            </a:prstGeom>
            <a:noFill/>
            <a:ln w="12700">
              <a:solidFill>
                <a:srgbClr val="FFFFFF"/>
              </a:solidFill>
              <a:round/>
              <a:headEnd type="none" w="sm" len="sm"/>
              <a:tailEnd type="none" w="sm" len="sm"/>
            </a:ln>
            <a:effectLst/>
          </p:spPr>
          <p:txBody>
            <a:bodyPr wrap="none" anchor="ctr"/>
            <a:lstStyle/>
            <a:p>
              <a:endParaRPr lang="en-US"/>
            </a:p>
          </p:txBody>
        </p:sp>
        <p:sp>
          <p:nvSpPr>
            <p:cNvPr id="39986" name="Line 50"/>
            <p:cNvSpPr>
              <a:spLocks noChangeShapeType="1"/>
            </p:cNvSpPr>
            <p:nvPr/>
          </p:nvSpPr>
          <p:spPr bwMode="auto">
            <a:xfrm flipH="1">
              <a:off x="5416550" y="3008313"/>
              <a:ext cx="92075" cy="0"/>
            </a:xfrm>
            <a:prstGeom prst="line">
              <a:avLst/>
            </a:prstGeom>
            <a:noFill/>
            <a:ln w="12700">
              <a:solidFill>
                <a:srgbClr val="FFFFFF"/>
              </a:solidFill>
              <a:round/>
              <a:headEnd type="none" w="sm" len="sm"/>
              <a:tailEnd type="none" w="sm" len="sm"/>
            </a:ln>
            <a:effectLst/>
          </p:spPr>
          <p:txBody>
            <a:bodyPr wrap="none" anchor="ctr"/>
            <a:lstStyle/>
            <a:p>
              <a:endParaRPr lang="en-US"/>
            </a:p>
          </p:txBody>
        </p:sp>
        <p:sp>
          <p:nvSpPr>
            <p:cNvPr id="39987" name="Line 51"/>
            <p:cNvSpPr>
              <a:spLocks noChangeShapeType="1"/>
            </p:cNvSpPr>
            <p:nvPr/>
          </p:nvSpPr>
          <p:spPr bwMode="auto">
            <a:xfrm flipH="1">
              <a:off x="5416550" y="3759200"/>
              <a:ext cx="92075" cy="0"/>
            </a:xfrm>
            <a:prstGeom prst="line">
              <a:avLst/>
            </a:prstGeom>
            <a:noFill/>
            <a:ln w="12700">
              <a:solidFill>
                <a:srgbClr val="FFFFFF"/>
              </a:solidFill>
              <a:round/>
              <a:headEnd type="none" w="sm" len="sm"/>
              <a:tailEnd type="none" w="sm" len="sm"/>
            </a:ln>
            <a:effectLst/>
          </p:spPr>
          <p:txBody>
            <a:bodyPr wrap="none" anchor="ctr"/>
            <a:lstStyle/>
            <a:p>
              <a:endParaRPr lang="en-US"/>
            </a:p>
          </p:txBody>
        </p:sp>
        <p:sp>
          <p:nvSpPr>
            <p:cNvPr id="39988" name="Line 52"/>
            <p:cNvSpPr>
              <a:spLocks noChangeShapeType="1"/>
            </p:cNvSpPr>
            <p:nvPr/>
          </p:nvSpPr>
          <p:spPr bwMode="auto">
            <a:xfrm flipH="1">
              <a:off x="5416550" y="4124325"/>
              <a:ext cx="92075" cy="0"/>
            </a:xfrm>
            <a:prstGeom prst="line">
              <a:avLst/>
            </a:prstGeom>
            <a:noFill/>
            <a:ln w="12700">
              <a:solidFill>
                <a:srgbClr val="FFFFFF"/>
              </a:solidFill>
              <a:round/>
              <a:headEnd type="none" w="sm" len="sm"/>
              <a:tailEnd type="none" w="sm" len="sm"/>
            </a:ln>
            <a:effectLst/>
          </p:spPr>
          <p:txBody>
            <a:bodyPr wrap="none" anchor="ctr"/>
            <a:lstStyle/>
            <a:p>
              <a:endParaRPr lang="en-US"/>
            </a:p>
          </p:txBody>
        </p:sp>
        <p:sp>
          <p:nvSpPr>
            <p:cNvPr id="39989" name="Line 53"/>
            <p:cNvSpPr>
              <a:spLocks noChangeShapeType="1"/>
            </p:cNvSpPr>
            <p:nvPr/>
          </p:nvSpPr>
          <p:spPr bwMode="auto">
            <a:xfrm flipH="1">
              <a:off x="5416550" y="4124325"/>
              <a:ext cx="92075" cy="0"/>
            </a:xfrm>
            <a:prstGeom prst="line">
              <a:avLst/>
            </a:prstGeom>
            <a:noFill/>
            <a:ln w="12700">
              <a:solidFill>
                <a:srgbClr val="FFFFFF"/>
              </a:solidFill>
              <a:round/>
              <a:headEnd type="none" w="sm" len="sm"/>
              <a:tailEnd type="none" w="sm" len="sm"/>
            </a:ln>
            <a:effectLst/>
          </p:spPr>
          <p:txBody>
            <a:bodyPr wrap="none" anchor="ctr"/>
            <a:lstStyle/>
            <a:p>
              <a:endParaRPr lang="en-US"/>
            </a:p>
          </p:txBody>
        </p:sp>
        <p:sp>
          <p:nvSpPr>
            <p:cNvPr id="39990" name="Rectangle 54"/>
            <p:cNvSpPr>
              <a:spLocks noChangeArrowheads="1"/>
            </p:cNvSpPr>
            <p:nvPr/>
          </p:nvSpPr>
          <p:spPr bwMode="auto">
            <a:xfrm>
              <a:off x="5445125" y="2246313"/>
              <a:ext cx="1239838" cy="290512"/>
            </a:xfrm>
            <a:prstGeom prst="rect">
              <a:avLst/>
            </a:prstGeom>
            <a:noFill/>
            <a:ln w="9525">
              <a:noFill/>
              <a:miter lim="800000"/>
              <a:headEnd/>
              <a:tailEnd/>
            </a:ln>
            <a:effectLst/>
          </p:spPr>
          <p:txBody>
            <a:bodyPr wrap="none" lIns="92075" tIns="46038" rIns="92075" bIns="46038">
              <a:spAutoFit/>
            </a:bodyPr>
            <a:lstStyle/>
            <a:p>
              <a:r>
                <a:rPr lang="en-US" sz="1300" b="1" i="0">
                  <a:solidFill>
                    <a:srgbClr val="FFFFFF"/>
                  </a:solidFill>
                  <a:latin typeface="Arial" charset="0"/>
                </a:rPr>
                <a:t>Barely Detect</a:t>
              </a:r>
            </a:p>
          </p:txBody>
        </p:sp>
        <p:sp>
          <p:nvSpPr>
            <p:cNvPr id="39991" name="Rectangle 55"/>
            <p:cNvSpPr>
              <a:spLocks noChangeArrowheads="1"/>
            </p:cNvSpPr>
            <p:nvPr/>
          </p:nvSpPr>
          <p:spPr bwMode="auto">
            <a:xfrm>
              <a:off x="5426075" y="1873250"/>
              <a:ext cx="615950" cy="290513"/>
            </a:xfrm>
            <a:prstGeom prst="rect">
              <a:avLst/>
            </a:prstGeom>
            <a:noFill/>
            <a:ln w="9525">
              <a:noFill/>
              <a:miter lim="800000"/>
              <a:headEnd/>
              <a:tailEnd/>
            </a:ln>
            <a:effectLst/>
          </p:spPr>
          <p:txBody>
            <a:bodyPr wrap="none" lIns="92075" tIns="46038" rIns="92075" bIns="46038">
              <a:spAutoFit/>
            </a:bodyPr>
            <a:lstStyle/>
            <a:p>
              <a:r>
                <a:rPr lang="en-US" sz="1300" b="1" i="0">
                  <a:solidFill>
                    <a:srgbClr val="FFFFFF"/>
                  </a:solidFill>
                  <a:latin typeface="Arial" charset="0"/>
                </a:rPr>
                <a:t>Weak</a:t>
              </a:r>
            </a:p>
          </p:txBody>
        </p:sp>
        <p:sp>
          <p:nvSpPr>
            <p:cNvPr id="39992" name="Rectangle 56"/>
            <p:cNvSpPr>
              <a:spLocks noChangeArrowheads="1"/>
            </p:cNvSpPr>
            <p:nvPr/>
          </p:nvSpPr>
          <p:spPr bwMode="auto">
            <a:xfrm>
              <a:off x="5434013" y="1131888"/>
              <a:ext cx="523875" cy="290512"/>
            </a:xfrm>
            <a:prstGeom prst="rect">
              <a:avLst/>
            </a:prstGeom>
            <a:noFill/>
            <a:ln w="9525">
              <a:noFill/>
              <a:miter lim="800000"/>
              <a:headEnd/>
              <a:tailEnd/>
            </a:ln>
            <a:effectLst/>
          </p:spPr>
          <p:txBody>
            <a:bodyPr wrap="none" lIns="92075" tIns="46038" rIns="92075" bIns="46038">
              <a:spAutoFit/>
            </a:bodyPr>
            <a:lstStyle/>
            <a:p>
              <a:r>
                <a:rPr lang="en-US" sz="1300" b="1" i="0">
                  <a:solidFill>
                    <a:srgbClr val="FFFFFF"/>
                  </a:solidFill>
                  <a:latin typeface="Arial" charset="0"/>
                </a:rPr>
                <a:t>Mod</a:t>
              </a:r>
            </a:p>
          </p:txBody>
        </p:sp>
        <p:sp>
          <p:nvSpPr>
            <p:cNvPr id="39993" name="Line 57"/>
            <p:cNvSpPr>
              <a:spLocks noChangeShapeType="1"/>
            </p:cNvSpPr>
            <p:nvPr/>
          </p:nvSpPr>
          <p:spPr bwMode="auto">
            <a:xfrm flipH="1">
              <a:off x="5416550" y="3759200"/>
              <a:ext cx="92075" cy="0"/>
            </a:xfrm>
            <a:prstGeom prst="line">
              <a:avLst/>
            </a:prstGeom>
            <a:noFill/>
            <a:ln w="12700">
              <a:solidFill>
                <a:srgbClr val="FFFFFF"/>
              </a:solidFill>
              <a:round/>
              <a:headEnd type="none" w="sm" len="sm"/>
              <a:tailEnd type="none" w="sm" len="sm"/>
            </a:ln>
            <a:effectLst/>
          </p:spPr>
          <p:txBody>
            <a:bodyPr wrap="none" anchor="ctr"/>
            <a:lstStyle/>
            <a:p>
              <a:endParaRPr lang="en-US"/>
            </a:p>
          </p:txBody>
        </p:sp>
        <p:sp>
          <p:nvSpPr>
            <p:cNvPr id="39994" name="Line 58"/>
            <p:cNvSpPr>
              <a:spLocks noChangeShapeType="1"/>
            </p:cNvSpPr>
            <p:nvPr/>
          </p:nvSpPr>
          <p:spPr bwMode="auto">
            <a:xfrm flipH="1">
              <a:off x="5416550" y="3008313"/>
              <a:ext cx="92075" cy="0"/>
            </a:xfrm>
            <a:prstGeom prst="line">
              <a:avLst/>
            </a:prstGeom>
            <a:noFill/>
            <a:ln w="12700">
              <a:solidFill>
                <a:srgbClr val="FFFFFF"/>
              </a:solidFill>
              <a:round/>
              <a:headEnd type="none" w="sm" len="sm"/>
              <a:tailEnd type="none" w="sm" len="sm"/>
            </a:ln>
            <a:effectLst/>
          </p:spPr>
          <p:txBody>
            <a:bodyPr wrap="none" anchor="ctr"/>
            <a:lstStyle/>
            <a:p>
              <a:endParaRPr lang="en-US"/>
            </a:p>
          </p:txBody>
        </p:sp>
        <p:sp>
          <p:nvSpPr>
            <p:cNvPr id="39995" name="Line 59"/>
            <p:cNvSpPr>
              <a:spLocks noChangeShapeType="1"/>
            </p:cNvSpPr>
            <p:nvPr/>
          </p:nvSpPr>
          <p:spPr bwMode="auto">
            <a:xfrm flipH="1">
              <a:off x="5416550" y="4124325"/>
              <a:ext cx="92075" cy="0"/>
            </a:xfrm>
            <a:prstGeom prst="line">
              <a:avLst/>
            </a:prstGeom>
            <a:noFill/>
            <a:ln w="12700">
              <a:solidFill>
                <a:srgbClr val="FFFFFF"/>
              </a:solidFill>
              <a:round/>
              <a:headEnd type="none" w="sm" len="sm"/>
              <a:tailEnd type="none" w="sm" len="sm"/>
            </a:ln>
            <a:effectLst/>
          </p:spPr>
          <p:txBody>
            <a:bodyPr wrap="none" anchor="ctr"/>
            <a:lstStyle/>
            <a:p>
              <a:endParaRPr lang="en-US"/>
            </a:p>
          </p:txBody>
        </p:sp>
        <p:sp>
          <p:nvSpPr>
            <p:cNvPr id="39996" name="Rectangle 60"/>
            <p:cNvSpPr>
              <a:spLocks noChangeArrowheads="1"/>
            </p:cNvSpPr>
            <p:nvPr/>
          </p:nvSpPr>
          <p:spPr bwMode="auto">
            <a:xfrm>
              <a:off x="5430838" y="3956050"/>
              <a:ext cx="1239837" cy="290513"/>
            </a:xfrm>
            <a:prstGeom prst="rect">
              <a:avLst/>
            </a:prstGeom>
            <a:noFill/>
            <a:ln w="9525">
              <a:noFill/>
              <a:miter lim="800000"/>
              <a:headEnd/>
              <a:tailEnd/>
            </a:ln>
            <a:effectLst/>
          </p:spPr>
          <p:txBody>
            <a:bodyPr wrap="none" lIns="92075" tIns="46038" rIns="92075" bIns="46038">
              <a:spAutoFit/>
            </a:bodyPr>
            <a:lstStyle/>
            <a:p>
              <a:r>
                <a:rPr lang="en-US" sz="1300" b="1" i="0">
                  <a:solidFill>
                    <a:srgbClr val="FFFFFF"/>
                  </a:solidFill>
                  <a:latin typeface="Arial" charset="0"/>
                </a:rPr>
                <a:t>Barely Detect</a:t>
              </a:r>
            </a:p>
          </p:txBody>
        </p:sp>
        <p:sp>
          <p:nvSpPr>
            <p:cNvPr id="39997" name="Rectangle 61"/>
            <p:cNvSpPr>
              <a:spLocks noChangeArrowheads="1"/>
            </p:cNvSpPr>
            <p:nvPr/>
          </p:nvSpPr>
          <p:spPr bwMode="auto">
            <a:xfrm>
              <a:off x="5410200" y="3582988"/>
              <a:ext cx="615950" cy="290512"/>
            </a:xfrm>
            <a:prstGeom prst="rect">
              <a:avLst/>
            </a:prstGeom>
            <a:noFill/>
            <a:ln w="9525">
              <a:noFill/>
              <a:miter lim="800000"/>
              <a:headEnd/>
              <a:tailEnd/>
            </a:ln>
            <a:effectLst/>
          </p:spPr>
          <p:txBody>
            <a:bodyPr wrap="none" lIns="92075" tIns="46038" rIns="92075" bIns="46038">
              <a:spAutoFit/>
            </a:bodyPr>
            <a:lstStyle/>
            <a:p>
              <a:r>
                <a:rPr lang="en-US" sz="1300" b="1" i="0">
                  <a:solidFill>
                    <a:srgbClr val="FFFFFF"/>
                  </a:solidFill>
                  <a:latin typeface="Arial" charset="0"/>
                </a:rPr>
                <a:t>Weak</a:t>
              </a:r>
            </a:p>
          </p:txBody>
        </p:sp>
        <p:sp>
          <p:nvSpPr>
            <p:cNvPr id="39998" name="Rectangle 62"/>
            <p:cNvSpPr>
              <a:spLocks noChangeArrowheads="1"/>
            </p:cNvSpPr>
            <p:nvPr/>
          </p:nvSpPr>
          <p:spPr bwMode="auto">
            <a:xfrm>
              <a:off x="5418138" y="2841625"/>
              <a:ext cx="523875" cy="290513"/>
            </a:xfrm>
            <a:prstGeom prst="rect">
              <a:avLst/>
            </a:prstGeom>
            <a:noFill/>
            <a:ln w="9525">
              <a:noFill/>
              <a:miter lim="800000"/>
              <a:headEnd/>
              <a:tailEnd/>
            </a:ln>
            <a:effectLst/>
          </p:spPr>
          <p:txBody>
            <a:bodyPr wrap="none" lIns="92075" tIns="46038" rIns="92075" bIns="46038">
              <a:spAutoFit/>
            </a:bodyPr>
            <a:lstStyle/>
            <a:p>
              <a:r>
                <a:rPr lang="en-US" sz="1300" b="1" i="0">
                  <a:solidFill>
                    <a:srgbClr val="FFFFFF"/>
                  </a:solidFill>
                  <a:latin typeface="Arial" charset="0"/>
                </a:rPr>
                <a:t>Mod</a:t>
              </a:r>
            </a:p>
          </p:txBody>
        </p:sp>
        <p:sp>
          <p:nvSpPr>
            <p:cNvPr id="39999" name="Line 63"/>
            <p:cNvSpPr>
              <a:spLocks noChangeShapeType="1"/>
            </p:cNvSpPr>
            <p:nvPr/>
          </p:nvSpPr>
          <p:spPr bwMode="auto">
            <a:xfrm flipH="1">
              <a:off x="5416550" y="3759200"/>
              <a:ext cx="92075" cy="0"/>
            </a:xfrm>
            <a:prstGeom prst="line">
              <a:avLst/>
            </a:prstGeom>
            <a:noFill/>
            <a:ln w="12700">
              <a:solidFill>
                <a:srgbClr val="FFFFFF"/>
              </a:solidFill>
              <a:round/>
              <a:headEnd type="none" w="sm" len="sm"/>
              <a:tailEnd type="none" w="sm" len="sm"/>
            </a:ln>
            <a:effectLst/>
          </p:spPr>
          <p:txBody>
            <a:bodyPr wrap="none" anchor="ctr"/>
            <a:lstStyle/>
            <a:p>
              <a:endParaRPr lang="en-US"/>
            </a:p>
          </p:txBody>
        </p:sp>
        <p:sp>
          <p:nvSpPr>
            <p:cNvPr id="40000" name="Line 64"/>
            <p:cNvSpPr>
              <a:spLocks noChangeShapeType="1"/>
            </p:cNvSpPr>
            <p:nvPr/>
          </p:nvSpPr>
          <p:spPr bwMode="auto">
            <a:xfrm flipH="1">
              <a:off x="5416550" y="3008313"/>
              <a:ext cx="92075" cy="0"/>
            </a:xfrm>
            <a:prstGeom prst="line">
              <a:avLst/>
            </a:prstGeom>
            <a:noFill/>
            <a:ln w="12700">
              <a:solidFill>
                <a:srgbClr val="FFFFFF"/>
              </a:solidFill>
              <a:round/>
              <a:headEnd type="none" w="sm" len="sm"/>
              <a:tailEnd type="none" w="sm" len="sm"/>
            </a:ln>
            <a:effectLst/>
          </p:spPr>
          <p:txBody>
            <a:bodyPr wrap="none" anchor="ctr"/>
            <a:lstStyle/>
            <a:p>
              <a:endParaRPr lang="en-US"/>
            </a:p>
          </p:txBody>
        </p:sp>
        <p:sp>
          <p:nvSpPr>
            <p:cNvPr id="40001" name="Line 65"/>
            <p:cNvSpPr>
              <a:spLocks noChangeShapeType="1"/>
            </p:cNvSpPr>
            <p:nvPr/>
          </p:nvSpPr>
          <p:spPr bwMode="auto">
            <a:xfrm flipH="1">
              <a:off x="5416550" y="3008313"/>
              <a:ext cx="92075" cy="0"/>
            </a:xfrm>
            <a:prstGeom prst="line">
              <a:avLst/>
            </a:prstGeom>
            <a:noFill/>
            <a:ln w="12700">
              <a:solidFill>
                <a:srgbClr val="FFFFFF"/>
              </a:solidFill>
              <a:round/>
              <a:headEnd type="none" w="sm" len="sm"/>
              <a:tailEnd type="none" w="sm" len="sm"/>
            </a:ln>
            <a:effectLst/>
          </p:spPr>
          <p:txBody>
            <a:bodyPr wrap="none" anchor="ctr"/>
            <a:lstStyle/>
            <a:p>
              <a:endParaRPr lang="en-US"/>
            </a:p>
          </p:txBody>
        </p:sp>
        <p:sp>
          <p:nvSpPr>
            <p:cNvPr id="40002" name="Line 66"/>
            <p:cNvSpPr>
              <a:spLocks noChangeShapeType="1"/>
            </p:cNvSpPr>
            <p:nvPr/>
          </p:nvSpPr>
          <p:spPr bwMode="auto">
            <a:xfrm flipH="1">
              <a:off x="5416550" y="3759200"/>
              <a:ext cx="92075" cy="0"/>
            </a:xfrm>
            <a:prstGeom prst="line">
              <a:avLst/>
            </a:prstGeom>
            <a:noFill/>
            <a:ln w="12700">
              <a:solidFill>
                <a:srgbClr val="FFFFFF"/>
              </a:solidFill>
              <a:round/>
              <a:headEnd type="none" w="sm" len="sm"/>
              <a:tailEnd type="none" w="sm" len="sm"/>
            </a:ln>
            <a:effectLst/>
          </p:spPr>
          <p:txBody>
            <a:bodyPr wrap="none" anchor="ctr"/>
            <a:lstStyle/>
            <a:p>
              <a:endParaRPr lang="en-US"/>
            </a:p>
          </p:txBody>
        </p:sp>
        <p:sp>
          <p:nvSpPr>
            <p:cNvPr id="40003" name="Rectangle 67"/>
            <p:cNvSpPr>
              <a:spLocks noChangeArrowheads="1"/>
            </p:cNvSpPr>
            <p:nvPr/>
          </p:nvSpPr>
          <p:spPr bwMode="auto">
            <a:xfrm rot="16200000">
              <a:off x="1463675" y="3197226"/>
              <a:ext cx="2771775" cy="488950"/>
            </a:xfrm>
            <a:prstGeom prst="rect">
              <a:avLst/>
            </a:prstGeom>
            <a:noFill/>
            <a:ln w="9525">
              <a:noFill/>
              <a:miter lim="800000"/>
              <a:headEnd/>
              <a:tailEnd/>
            </a:ln>
            <a:effectLst/>
          </p:spPr>
          <p:txBody>
            <a:bodyPr wrap="none" lIns="92075" tIns="46038" rIns="92075" bIns="46038">
              <a:spAutoFit/>
            </a:bodyPr>
            <a:lstStyle/>
            <a:p>
              <a:r>
                <a:rPr lang="en-US" sz="2600" b="1" i="0">
                  <a:solidFill>
                    <a:srgbClr val="FFFFFF"/>
                  </a:solidFill>
                  <a:latin typeface="Arial" charset="0"/>
                </a:rPr>
                <a:t>Intensity (GeoM)</a:t>
              </a:r>
            </a:p>
          </p:txBody>
        </p:sp>
        <p:sp>
          <p:nvSpPr>
            <p:cNvPr id="40004" name="Rectangle 68"/>
            <p:cNvSpPr>
              <a:spLocks noChangeArrowheads="1"/>
            </p:cNvSpPr>
            <p:nvPr/>
          </p:nvSpPr>
          <p:spPr bwMode="auto">
            <a:xfrm>
              <a:off x="4254500" y="4216400"/>
              <a:ext cx="714375" cy="336550"/>
            </a:xfrm>
            <a:prstGeom prst="rect">
              <a:avLst/>
            </a:prstGeom>
            <a:noFill/>
            <a:ln w="9525">
              <a:noFill/>
              <a:miter lim="800000"/>
              <a:headEnd/>
              <a:tailEnd/>
            </a:ln>
            <a:effectLst/>
          </p:spPr>
          <p:txBody>
            <a:bodyPr wrap="none" lIns="92075" tIns="46038" rIns="92075" bIns="46038">
              <a:spAutoFit/>
            </a:bodyPr>
            <a:lstStyle/>
            <a:p>
              <a:r>
                <a:rPr lang="en-US" sz="1600" b="1" i="0">
                  <a:solidFill>
                    <a:srgbClr val="FFFFFF"/>
                  </a:solidFill>
                  <a:latin typeface="Arial" charset="0"/>
                </a:rPr>
                <a:t>Taste</a:t>
              </a:r>
            </a:p>
          </p:txBody>
        </p:sp>
        <p:sp>
          <p:nvSpPr>
            <p:cNvPr id="40005" name="Rectangle 69"/>
            <p:cNvSpPr>
              <a:spLocks noChangeArrowheads="1"/>
            </p:cNvSpPr>
            <p:nvPr/>
          </p:nvSpPr>
          <p:spPr bwMode="auto">
            <a:xfrm>
              <a:off x="3738563" y="2459038"/>
              <a:ext cx="1690687" cy="336550"/>
            </a:xfrm>
            <a:prstGeom prst="rect">
              <a:avLst/>
            </a:prstGeom>
            <a:noFill/>
            <a:ln w="9525">
              <a:noFill/>
              <a:miter lim="800000"/>
              <a:headEnd/>
              <a:tailEnd/>
            </a:ln>
            <a:effectLst/>
          </p:spPr>
          <p:txBody>
            <a:bodyPr wrap="none" lIns="92075" tIns="46038" rIns="92075" bIns="46038">
              <a:spAutoFit/>
            </a:bodyPr>
            <a:lstStyle/>
            <a:p>
              <a:r>
                <a:rPr lang="en-US" sz="1600" b="1" i="0">
                  <a:solidFill>
                    <a:srgbClr val="FFFFFF"/>
                  </a:solidFill>
                  <a:latin typeface="Arial" charset="0"/>
                </a:rPr>
                <a:t>Throat</a:t>
              </a:r>
              <a:r>
                <a:rPr lang="en-US" sz="1600" b="1" i="0">
                  <a:solidFill>
                    <a:srgbClr val="FFFFFF"/>
                  </a:solidFill>
                </a:rPr>
                <a:t> </a:t>
              </a:r>
              <a:r>
                <a:rPr lang="en-US" sz="1600" b="1" i="0">
                  <a:solidFill>
                    <a:srgbClr val="FFFFFF"/>
                  </a:solidFill>
                  <a:latin typeface="Arial" charset="0"/>
                </a:rPr>
                <a:t>Irritation</a:t>
              </a:r>
            </a:p>
          </p:txBody>
        </p:sp>
        <p:sp>
          <p:nvSpPr>
            <p:cNvPr id="40006" name="Rectangle 70"/>
            <p:cNvSpPr>
              <a:spLocks noChangeArrowheads="1"/>
            </p:cNvSpPr>
            <p:nvPr/>
          </p:nvSpPr>
          <p:spPr bwMode="auto">
            <a:xfrm>
              <a:off x="3721100" y="6097588"/>
              <a:ext cx="1660525" cy="442912"/>
            </a:xfrm>
            <a:prstGeom prst="rect">
              <a:avLst/>
            </a:prstGeom>
            <a:noFill/>
            <a:ln w="9525">
              <a:noFill/>
              <a:miter lim="800000"/>
              <a:headEnd/>
              <a:tailEnd/>
            </a:ln>
            <a:effectLst/>
          </p:spPr>
          <p:txBody>
            <a:bodyPr wrap="none" lIns="92075" tIns="46038" rIns="92075" bIns="46038">
              <a:spAutoFit/>
            </a:bodyPr>
            <a:lstStyle/>
            <a:p>
              <a:r>
                <a:rPr lang="en-US" sz="2300" b="1" i="0">
                  <a:solidFill>
                    <a:srgbClr val="FFFFFF"/>
                  </a:solidFill>
                  <a:latin typeface="Arial" charset="0"/>
                </a:rPr>
                <a:t>Time (min)</a:t>
              </a:r>
            </a:p>
          </p:txBody>
        </p:sp>
        <p:sp>
          <p:nvSpPr>
            <p:cNvPr id="40007" name="Rectangle 71"/>
            <p:cNvSpPr>
              <a:spLocks noChangeArrowheads="1"/>
            </p:cNvSpPr>
            <p:nvPr/>
          </p:nvSpPr>
          <p:spPr bwMode="auto">
            <a:xfrm>
              <a:off x="3748088" y="735013"/>
              <a:ext cx="1674812" cy="336550"/>
            </a:xfrm>
            <a:prstGeom prst="rect">
              <a:avLst/>
            </a:prstGeom>
            <a:noFill/>
            <a:ln w="9525">
              <a:noFill/>
              <a:miter lim="800000"/>
              <a:headEnd/>
              <a:tailEnd/>
            </a:ln>
            <a:effectLst/>
          </p:spPr>
          <p:txBody>
            <a:bodyPr wrap="none" lIns="92075" tIns="46038" rIns="92075" bIns="46038">
              <a:spAutoFit/>
            </a:bodyPr>
            <a:lstStyle/>
            <a:p>
              <a:r>
                <a:rPr lang="en-US" sz="1600" b="1" i="0">
                  <a:solidFill>
                    <a:srgbClr val="FFFFFF"/>
                  </a:solidFill>
                  <a:latin typeface="Arial" charset="0"/>
                </a:rPr>
                <a:t>Mouth Irritation</a:t>
              </a:r>
            </a:p>
          </p:txBody>
        </p:sp>
        <p:sp>
          <p:nvSpPr>
            <p:cNvPr id="40008" name="Freeform 72"/>
            <p:cNvSpPr>
              <a:spLocks/>
            </p:cNvSpPr>
            <p:nvPr/>
          </p:nvSpPr>
          <p:spPr bwMode="auto">
            <a:xfrm>
              <a:off x="3702050" y="738188"/>
              <a:ext cx="1712913" cy="1712912"/>
            </a:xfrm>
            <a:custGeom>
              <a:avLst/>
              <a:gdLst/>
              <a:ahLst/>
              <a:cxnLst>
                <a:cxn ang="0">
                  <a:pos x="0" y="0"/>
                </a:cxn>
                <a:cxn ang="0">
                  <a:pos x="0" y="1078"/>
                </a:cxn>
                <a:cxn ang="0">
                  <a:pos x="1078" y="1078"/>
                </a:cxn>
                <a:cxn ang="0">
                  <a:pos x="1078" y="0"/>
                </a:cxn>
                <a:cxn ang="0">
                  <a:pos x="0" y="0"/>
                </a:cxn>
              </a:cxnLst>
              <a:rect l="0" t="0" r="r" b="b"/>
              <a:pathLst>
                <a:path w="1079" h="1079">
                  <a:moveTo>
                    <a:pt x="0" y="0"/>
                  </a:moveTo>
                  <a:lnTo>
                    <a:pt x="0" y="1078"/>
                  </a:lnTo>
                  <a:lnTo>
                    <a:pt x="1078" y="1078"/>
                  </a:lnTo>
                  <a:lnTo>
                    <a:pt x="1078" y="0"/>
                  </a:lnTo>
                  <a:lnTo>
                    <a:pt x="0" y="0"/>
                  </a:lnTo>
                </a:path>
              </a:pathLst>
            </a:custGeom>
            <a:noFill/>
            <a:ln w="9525" cap="rnd">
              <a:noFill/>
              <a:round/>
              <a:headEnd type="none" w="sm" len="sm"/>
              <a:tailEnd type="none" w="sm" len="sm"/>
            </a:ln>
            <a:effectLst/>
          </p:spPr>
          <p:txBody>
            <a:bodyPr/>
            <a:lstStyle/>
            <a:p>
              <a:endParaRPr lang="en-US"/>
            </a:p>
          </p:txBody>
        </p:sp>
        <p:sp>
          <p:nvSpPr>
            <p:cNvPr id="40009" name="Line 73"/>
            <p:cNvSpPr>
              <a:spLocks noChangeShapeType="1"/>
            </p:cNvSpPr>
            <p:nvPr/>
          </p:nvSpPr>
          <p:spPr bwMode="auto">
            <a:xfrm>
              <a:off x="3703638" y="2449513"/>
              <a:ext cx="1709737" cy="0"/>
            </a:xfrm>
            <a:prstGeom prst="line">
              <a:avLst/>
            </a:prstGeom>
            <a:noFill/>
            <a:ln w="12700">
              <a:solidFill>
                <a:srgbClr val="FFFFFF"/>
              </a:solidFill>
              <a:round/>
              <a:headEnd type="none" w="sm" len="sm"/>
              <a:tailEnd type="none" w="sm" len="sm"/>
            </a:ln>
            <a:effectLst/>
          </p:spPr>
          <p:txBody>
            <a:bodyPr wrap="none" anchor="ctr"/>
            <a:lstStyle/>
            <a:p>
              <a:endParaRPr lang="en-US"/>
            </a:p>
          </p:txBody>
        </p:sp>
        <p:sp>
          <p:nvSpPr>
            <p:cNvPr id="40010" name="Line 74"/>
            <p:cNvSpPr>
              <a:spLocks noChangeShapeType="1"/>
            </p:cNvSpPr>
            <p:nvPr/>
          </p:nvSpPr>
          <p:spPr bwMode="auto">
            <a:xfrm flipV="1">
              <a:off x="3702050" y="2449513"/>
              <a:ext cx="0" cy="41275"/>
            </a:xfrm>
            <a:prstGeom prst="line">
              <a:avLst/>
            </a:prstGeom>
            <a:noFill/>
            <a:ln w="12700">
              <a:solidFill>
                <a:srgbClr val="FFFFFF"/>
              </a:solidFill>
              <a:round/>
              <a:headEnd type="none" w="sm" len="sm"/>
              <a:tailEnd type="none" w="sm" len="sm"/>
            </a:ln>
            <a:effectLst/>
          </p:spPr>
          <p:txBody>
            <a:bodyPr wrap="none" anchor="ctr"/>
            <a:lstStyle/>
            <a:p>
              <a:endParaRPr lang="en-US"/>
            </a:p>
          </p:txBody>
        </p:sp>
        <p:sp>
          <p:nvSpPr>
            <p:cNvPr id="40011" name="Line 75"/>
            <p:cNvSpPr>
              <a:spLocks noChangeShapeType="1"/>
            </p:cNvSpPr>
            <p:nvPr/>
          </p:nvSpPr>
          <p:spPr bwMode="auto">
            <a:xfrm flipV="1">
              <a:off x="4124325" y="2449513"/>
              <a:ext cx="0" cy="41275"/>
            </a:xfrm>
            <a:prstGeom prst="line">
              <a:avLst/>
            </a:prstGeom>
            <a:noFill/>
            <a:ln w="12700">
              <a:solidFill>
                <a:srgbClr val="FFFFFF"/>
              </a:solidFill>
              <a:round/>
              <a:headEnd type="none" w="sm" len="sm"/>
              <a:tailEnd type="none" w="sm" len="sm"/>
            </a:ln>
            <a:effectLst/>
          </p:spPr>
          <p:txBody>
            <a:bodyPr wrap="none" anchor="ctr"/>
            <a:lstStyle/>
            <a:p>
              <a:endParaRPr lang="en-US"/>
            </a:p>
          </p:txBody>
        </p:sp>
        <p:sp>
          <p:nvSpPr>
            <p:cNvPr id="40012" name="Line 76"/>
            <p:cNvSpPr>
              <a:spLocks noChangeShapeType="1"/>
            </p:cNvSpPr>
            <p:nvPr/>
          </p:nvSpPr>
          <p:spPr bwMode="auto">
            <a:xfrm flipV="1">
              <a:off x="4546600" y="2449513"/>
              <a:ext cx="0" cy="41275"/>
            </a:xfrm>
            <a:prstGeom prst="line">
              <a:avLst/>
            </a:prstGeom>
            <a:noFill/>
            <a:ln w="12700">
              <a:solidFill>
                <a:srgbClr val="FFFFFF"/>
              </a:solidFill>
              <a:round/>
              <a:headEnd type="none" w="sm" len="sm"/>
              <a:tailEnd type="none" w="sm" len="sm"/>
            </a:ln>
            <a:effectLst/>
          </p:spPr>
          <p:txBody>
            <a:bodyPr wrap="none" anchor="ctr"/>
            <a:lstStyle/>
            <a:p>
              <a:endParaRPr lang="en-US"/>
            </a:p>
          </p:txBody>
        </p:sp>
        <p:sp>
          <p:nvSpPr>
            <p:cNvPr id="40013" name="Line 77"/>
            <p:cNvSpPr>
              <a:spLocks noChangeShapeType="1"/>
            </p:cNvSpPr>
            <p:nvPr/>
          </p:nvSpPr>
          <p:spPr bwMode="auto">
            <a:xfrm flipV="1">
              <a:off x="4968875" y="2449513"/>
              <a:ext cx="0" cy="41275"/>
            </a:xfrm>
            <a:prstGeom prst="line">
              <a:avLst/>
            </a:prstGeom>
            <a:noFill/>
            <a:ln w="12700">
              <a:solidFill>
                <a:srgbClr val="FFFFFF"/>
              </a:solidFill>
              <a:round/>
              <a:headEnd type="none" w="sm" len="sm"/>
              <a:tailEnd type="none" w="sm" len="sm"/>
            </a:ln>
            <a:effectLst/>
          </p:spPr>
          <p:txBody>
            <a:bodyPr wrap="none" anchor="ctr"/>
            <a:lstStyle/>
            <a:p>
              <a:endParaRPr lang="en-US"/>
            </a:p>
          </p:txBody>
        </p:sp>
        <p:sp>
          <p:nvSpPr>
            <p:cNvPr id="40014" name="Line 78"/>
            <p:cNvSpPr>
              <a:spLocks noChangeShapeType="1"/>
            </p:cNvSpPr>
            <p:nvPr/>
          </p:nvSpPr>
          <p:spPr bwMode="auto">
            <a:xfrm flipV="1">
              <a:off x="5391150" y="2449513"/>
              <a:ext cx="0" cy="41275"/>
            </a:xfrm>
            <a:prstGeom prst="line">
              <a:avLst/>
            </a:prstGeom>
            <a:noFill/>
            <a:ln w="12700">
              <a:solidFill>
                <a:srgbClr val="FFFFFF"/>
              </a:solidFill>
              <a:round/>
              <a:headEnd type="none" w="sm" len="sm"/>
              <a:tailEnd type="none" w="sm" len="sm"/>
            </a:ln>
            <a:effectLst/>
          </p:spPr>
          <p:txBody>
            <a:bodyPr wrap="none" anchor="ctr"/>
            <a:lstStyle/>
            <a:p>
              <a:endParaRPr lang="en-US"/>
            </a:p>
          </p:txBody>
        </p:sp>
        <p:sp>
          <p:nvSpPr>
            <p:cNvPr id="40015" name="Line 79"/>
            <p:cNvSpPr>
              <a:spLocks noChangeShapeType="1"/>
            </p:cNvSpPr>
            <p:nvPr/>
          </p:nvSpPr>
          <p:spPr bwMode="auto">
            <a:xfrm flipV="1">
              <a:off x="3913188" y="2449513"/>
              <a:ext cx="0" cy="19050"/>
            </a:xfrm>
            <a:prstGeom prst="line">
              <a:avLst/>
            </a:prstGeom>
            <a:noFill/>
            <a:ln w="12700">
              <a:solidFill>
                <a:srgbClr val="FFFFFF"/>
              </a:solidFill>
              <a:round/>
              <a:headEnd type="none" w="sm" len="sm"/>
              <a:tailEnd type="none" w="sm" len="sm"/>
            </a:ln>
            <a:effectLst/>
          </p:spPr>
          <p:txBody>
            <a:bodyPr wrap="none" anchor="ctr"/>
            <a:lstStyle/>
            <a:p>
              <a:endParaRPr lang="en-US"/>
            </a:p>
          </p:txBody>
        </p:sp>
        <p:sp>
          <p:nvSpPr>
            <p:cNvPr id="40016" name="Line 80"/>
            <p:cNvSpPr>
              <a:spLocks noChangeShapeType="1"/>
            </p:cNvSpPr>
            <p:nvPr/>
          </p:nvSpPr>
          <p:spPr bwMode="auto">
            <a:xfrm flipV="1">
              <a:off x="4335463" y="2449513"/>
              <a:ext cx="0" cy="19050"/>
            </a:xfrm>
            <a:prstGeom prst="line">
              <a:avLst/>
            </a:prstGeom>
            <a:noFill/>
            <a:ln w="12700">
              <a:solidFill>
                <a:srgbClr val="FFFFFF"/>
              </a:solidFill>
              <a:round/>
              <a:headEnd type="none" w="sm" len="sm"/>
              <a:tailEnd type="none" w="sm" len="sm"/>
            </a:ln>
            <a:effectLst/>
          </p:spPr>
          <p:txBody>
            <a:bodyPr wrap="none" anchor="ctr"/>
            <a:lstStyle/>
            <a:p>
              <a:endParaRPr lang="en-US"/>
            </a:p>
          </p:txBody>
        </p:sp>
        <p:sp>
          <p:nvSpPr>
            <p:cNvPr id="40017" name="Line 81"/>
            <p:cNvSpPr>
              <a:spLocks noChangeShapeType="1"/>
            </p:cNvSpPr>
            <p:nvPr/>
          </p:nvSpPr>
          <p:spPr bwMode="auto">
            <a:xfrm flipV="1">
              <a:off x="4757738" y="2449513"/>
              <a:ext cx="0" cy="19050"/>
            </a:xfrm>
            <a:prstGeom prst="line">
              <a:avLst/>
            </a:prstGeom>
            <a:noFill/>
            <a:ln w="12700">
              <a:solidFill>
                <a:srgbClr val="FFFFFF"/>
              </a:solidFill>
              <a:round/>
              <a:headEnd type="none" w="sm" len="sm"/>
              <a:tailEnd type="none" w="sm" len="sm"/>
            </a:ln>
            <a:effectLst/>
          </p:spPr>
          <p:txBody>
            <a:bodyPr wrap="none" anchor="ctr"/>
            <a:lstStyle/>
            <a:p>
              <a:endParaRPr lang="en-US"/>
            </a:p>
          </p:txBody>
        </p:sp>
        <p:sp>
          <p:nvSpPr>
            <p:cNvPr id="40018" name="Line 82"/>
            <p:cNvSpPr>
              <a:spLocks noChangeShapeType="1"/>
            </p:cNvSpPr>
            <p:nvPr/>
          </p:nvSpPr>
          <p:spPr bwMode="auto">
            <a:xfrm flipV="1">
              <a:off x="5180013" y="2449513"/>
              <a:ext cx="0" cy="19050"/>
            </a:xfrm>
            <a:prstGeom prst="line">
              <a:avLst/>
            </a:prstGeom>
            <a:noFill/>
            <a:ln w="12700">
              <a:solidFill>
                <a:srgbClr val="FFFFFF"/>
              </a:solidFill>
              <a:round/>
              <a:headEnd type="none" w="sm" len="sm"/>
              <a:tailEnd type="none" w="sm" len="sm"/>
            </a:ln>
            <a:effectLst/>
          </p:spPr>
          <p:txBody>
            <a:bodyPr wrap="none" anchor="ctr"/>
            <a:lstStyle/>
            <a:p>
              <a:endParaRPr lang="en-US"/>
            </a:p>
          </p:txBody>
        </p:sp>
        <p:sp>
          <p:nvSpPr>
            <p:cNvPr id="40019" name="Line 83"/>
            <p:cNvSpPr>
              <a:spLocks noChangeShapeType="1"/>
            </p:cNvSpPr>
            <p:nvPr/>
          </p:nvSpPr>
          <p:spPr bwMode="auto">
            <a:xfrm>
              <a:off x="3703638" y="738188"/>
              <a:ext cx="1709737" cy="0"/>
            </a:xfrm>
            <a:prstGeom prst="line">
              <a:avLst/>
            </a:prstGeom>
            <a:noFill/>
            <a:ln w="12700">
              <a:solidFill>
                <a:srgbClr val="FFFFFF"/>
              </a:solidFill>
              <a:round/>
              <a:headEnd type="none" w="sm" len="sm"/>
              <a:tailEnd type="none" w="sm" len="sm"/>
            </a:ln>
            <a:effectLst/>
          </p:spPr>
          <p:txBody>
            <a:bodyPr wrap="none" anchor="ctr"/>
            <a:lstStyle/>
            <a:p>
              <a:endParaRPr lang="en-US"/>
            </a:p>
          </p:txBody>
        </p:sp>
        <p:sp>
          <p:nvSpPr>
            <p:cNvPr id="40020" name="Line 84"/>
            <p:cNvSpPr>
              <a:spLocks noChangeShapeType="1"/>
            </p:cNvSpPr>
            <p:nvPr/>
          </p:nvSpPr>
          <p:spPr bwMode="auto">
            <a:xfrm flipV="1">
              <a:off x="3702050" y="739775"/>
              <a:ext cx="0" cy="1709738"/>
            </a:xfrm>
            <a:prstGeom prst="line">
              <a:avLst/>
            </a:prstGeom>
            <a:noFill/>
            <a:ln w="12700">
              <a:solidFill>
                <a:srgbClr val="FFFFFF"/>
              </a:solidFill>
              <a:round/>
              <a:headEnd type="none" w="sm" len="sm"/>
              <a:tailEnd type="none" w="sm" len="sm"/>
            </a:ln>
            <a:effectLst/>
          </p:spPr>
          <p:txBody>
            <a:bodyPr wrap="none" anchor="ctr"/>
            <a:lstStyle/>
            <a:p>
              <a:endParaRPr lang="en-US"/>
            </a:p>
          </p:txBody>
        </p:sp>
        <p:sp>
          <p:nvSpPr>
            <p:cNvPr id="40021" name="Line 85"/>
            <p:cNvSpPr>
              <a:spLocks noChangeShapeType="1"/>
            </p:cNvSpPr>
            <p:nvPr/>
          </p:nvSpPr>
          <p:spPr bwMode="auto">
            <a:xfrm>
              <a:off x="3662363" y="2244725"/>
              <a:ext cx="39687" cy="0"/>
            </a:xfrm>
            <a:prstGeom prst="line">
              <a:avLst/>
            </a:prstGeom>
            <a:noFill/>
            <a:ln w="12700">
              <a:solidFill>
                <a:srgbClr val="FFFFFF"/>
              </a:solidFill>
              <a:round/>
              <a:headEnd type="none" w="sm" len="sm"/>
              <a:tailEnd type="none" w="sm" len="sm"/>
            </a:ln>
            <a:effectLst/>
          </p:spPr>
          <p:txBody>
            <a:bodyPr wrap="none" anchor="ctr"/>
            <a:lstStyle/>
            <a:p>
              <a:endParaRPr lang="en-US"/>
            </a:p>
          </p:txBody>
        </p:sp>
        <p:sp>
          <p:nvSpPr>
            <p:cNvPr id="40022" name="Line 86"/>
            <p:cNvSpPr>
              <a:spLocks noChangeShapeType="1"/>
            </p:cNvSpPr>
            <p:nvPr/>
          </p:nvSpPr>
          <p:spPr bwMode="auto">
            <a:xfrm>
              <a:off x="3662363" y="2038350"/>
              <a:ext cx="39687" cy="0"/>
            </a:xfrm>
            <a:prstGeom prst="line">
              <a:avLst/>
            </a:prstGeom>
            <a:noFill/>
            <a:ln w="12700">
              <a:solidFill>
                <a:srgbClr val="FFFFFF"/>
              </a:solidFill>
              <a:round/>
              <a:headEnd type="none" w="sm" len="sm"/>
              <a:tailEnd type="none" w="sm" len="sm"/>
            </a:ln>
            <a:effectLst/>
          </p:spPr>
          <p:txBody>
            <a:bodyPr wrap="none" anchor="ctr"/>
            <a:lstStyle/>
            <a:p>
              <a:endParaRPr lang="en-US"/>
            </a:p>
          </p:txBody>
        </p:sp>
        <p:sp>
          <p:nvSpPr>
            <p:cNvPr id="40023" name="Line 87"/>
            <p:cNvSpPr>
              <a:spLocks noChangeShapeType="1"/>
            </p:cNvSpPr>
            <p:nvPr/>
          </p:nvSpPr>
          <p:spPr bwMode="auto">
            <a:xfrm>
              <a:off x="3662363" y="1831975"/>
              <a:ext cx="39687" cy="0"/>
            </a:xfrm>
            <a:prstGeom prst="line">
              <a:avLst/>
            </a:prstGeom>
            <a:noFill/>
            <a:ln w="12700">
              <a:solidFill>
                <a:srgbClr val="FFFFFF"/>
              </a:solidFill>
              <a:round/>
              <a:headEnd type="none" w="sm" len="sm"/>
              <a:tailEnd type="none" w="sm" len="sm"/>
            </a:ln>
            <a:effectLst/>
          </p:spPr>
          <p:txBody>
            <a:bodyPr wrap="none" anchor="ctr"/>
            <a:lstStyle/>
            <a:p>
              <a:endParaRPr lang="en-US"/>
            </a:p>
          </p:txBody>
        </p:sp>
        <p:sp>
          <p:nvSpPr>
            <p:cNvPr id="40024" name="Line 88"/>
            <p:cNvSpPr>
              <a:spLocks noChangeShapeType="1"/>
            </p:cNvSpPr>
            <p:nvPr/>
          </p:nvSpPr>
          <p:spPr bwMode="auto">
            <a:xfrm>
              <a:off x="3662363" y="1627188"/>
              <a:ext cx="39687" cy="0"/>
            </a:xfrm>
            <a:prstGeom prst="line">
              <a:avLst/>
            </a:prstGeom>
            <a:noFill/>
            <a:ln w="12700">
              <a:solidFill>
                <a:srgbClr val="FFFFFF"/>
              </a:solidFill>
              <a:round/>
              <a:headEnd type="none" w="sm" len="sm"/>
              <a:tailEnd type="none" w="sm" len="sm"/>
            </a:ln>
            <a:effectLst/>
          </p:spPr>
          <p:txBody>
            <a:bodyPr wrap="none" anchor="ctr"/>
            <a:lstStyle/>
            <a:p>
              <a:endParaRPr lang="en-US"/>
            </a:p>
          </p:txBody>
        </p:sp>
        <p:sp>
          <p:nvSpPr>
            <p:cNvPr id="40025" name="Line 89"/>
            <p:cNvSpPr>
              <a:spLocks noChangeShapeType="1"/>
            </p:cNvSpPr>
            <p:nvPr/>
          </p:nvSpPr>
          <p:spPr bwMode="auto">
            <a:xfrm>
              <a:off x="3662363" y="1422400"/>
              <a:ext cx="39687" cy="0"/>
            </a:xfrm>
            <a:prstGeom prst="line">
              <a:avLst/>
            </a:prstGeom>
            <a:noFill/>
            <a:ln w="12700">
              <a:solidFill>
                <a:srgbClr val="FFFFFF"/>
              </a:solidFill>
              <a:round/>
              <a:headEnd type="none" w="sm" len="sm"/>
              <a:tailEnd type="none" w="sm" len="sm"/>
            </a:ln>
            <a:effectLst/>
          </p:spPr>
          <p:txBody>
            <a:bodyPr wrap="none" anchor="ctr"/>
            <a:lstStyle/>
            <a:p>
              <a:endParaRPr lang="en-US"/>
            </a:p>
          </p:txBody>
        </p:sp>
        <p:sp>
          <p:nvSpPr>
            <p:cNvPr id="40026" name="Line 90"/>
            <p:cNvSpPr>
              <a:spLocks noChangeShapeType="1"/>
            </p:cNvSpPr>
            <p:nvPr/>
          </p:nvSpPr>
          <p:spPr bwMode="auto">
            <a:xfrm>
              <a:off x="3662363" y="1216025"/>
              <a:ext cx="39687" cy="0"/>
            </a:xfrm>
            <a:prstGeom prst="line">
              <a:avLst/>
            </a:prstGeom>
            <a:noFill/>
            <a:ln w="12700">
              <a:solidFill>
                <a:srgbClr val="FFFFFF"/>
              </a:solidFill>
              <a:round/>
              <a:headEnd type="none" w="sm" len="sm"/>
              <a:tailEnd type="none" w="sm" len="sm"/>
            </a:ln>
            <a:effectLst/>
          </p:spPr>
          <p:txBody>
            <a:bodyPr wrap="none" anchor="ctr"/>
            <a:lstStyle/>
            <a:p>
              <a:endParaRPr lang="en-US"/>
            </a:p>
          </p:txBody>
        </p:sp>
        <p:sp>
          <p:nvSpPr>
            <p:cNvPr id="40027" name="Line 91"/>
            <p:cNvSpPr>
              <a:spLocks noChangeShapeType="1"/>
            </p:cNvSpPr>
            <p:nvPr/>
          </p:nvSpPr>
          <p:spPr bwMode="auto">
            <a:xfrm>
              <a:off x="3662363" y="1011238"/>
              <a:ext cx="39687" cy="0"/>
            </a:xfrm>
            <a:prstGeom prst="line">
              <a:avLst/>
            </a:prstGeom>
            <a:noFill/>
            <a:ln w="12700">
              <a:solidFill>
                <a:srgbClr val="FFFFFF"/>
              </a:solidFill>
              <a:round/>
              <a:headEnd type="none" w="sm" len="sm"/>
              <a:tailEnd type="none" w="sm" len="sm"/>
            </a:ln>
            <a:effectLst/>
          </p:spPr>
          <p:txBody>
            <a:bodyPr wrap="none" anchor="ctr"/>
            <a:lstStyle/>
            <a:p>
              <a:endParaRPr lang="en-US"/>
            </a:p>
          </p:txBody>
        </p:sp>
        <p:sp>
          <p:nvSpPr>
            <p:cNvPr id="40028" name="Line 92"/>
            <p:cNvSpPr>
              <a:spLocks noChangeShapeType="1"/>
            </p:cNvSpPr>
            <p:nvPr/>
          </p:nvSpPr>
          <p:spPr bwMode="auto">
            <a:xfrm>
              <a:off x="3662363" y="806450"/>
              <a:ext cx="39687" cy="0"/>
            </a:xfrm>
            <a:prstGeom prst="line">
              <a:avLst/>
            </a:prstGeom>
            <a:noFill/>
            <a:ln w="12700">
              <a:solidFill>
                <a:srgbClr val="FFFFFF"/>
              </a:solidFill>
              <a:round/>
              <a:headEnd type="none" w="sm" len="sm"/>
              <a:tailEnd type="none" w="sm" len="sm"/>
            </a:ln>
            <a:effectLst/>
          </p:spPr>
          <p:txBody>
            <a:bodyPr wrap="none" anchor="ctr"/>
            <a:lstStyle/>
            <a:p>
              <a:endParaRPr lang="en-US"/>
            </a:p>
          </p:txBody>
        </p:sp>
        <p:sp>
          <p:nvSpPr>
            <p:cNvPr id="40029" name="Rectangle 93"/>
            <p:cNvSpPr>
              <a:spLocks noChangeArrowheads="1"/>
            </p:cNvSpPr>
            <p:nvPr/>
          </p:nvSpPr>
          <p:spPr bwMode="auto">
            <a:xfrm>
              <a:off x="3414713" y="2087563"/>
              <a:ext cx="282575" cy="304800"/>
            </a:xfrm>
            <a:prstGeom prst="rect">
              <a:avLst/>
            </a:prstGeom>
            <a:noFill/>
            <a:ln w="9525">
              <a:noFill/>
              <a:miter lim="800000"/>
              <a:headEnd/>
              <a:tailEnd/>
            </a:ln>
            <a:effectLst/>
          </p:spPr>
          <p:txBody>
            <a:bodyPr wrap="none" lIns="92075" tIns="46038" rIns="92075" bIns="46038">
              <a:spAutoFit/>
            </a:bodyPr>
            <a:lstStyle/>
            <a:p>
              <a:r>
                <a:rPr lang="en-US" sz="1400" b="1" i="0">
                  <a:solidFill>
                    <a:srgbClr val="FFFFFF"/>
                  </a:solidFill>
                  <a:latin typeface="Arial" charset="0"/>
                </a:rPr>
                <a:t>3</a:t>
              </a:r>
            </a:p>
          </p:txBody>
        </p:sp>
        <p:sp>
          <p:nvSpPr>
            <p:cNvPr id="40030" name="Rectangle 94"/>
            <p:cNvSpPr>
              <a:spLocks noChangeArrowheads="1"/>
            </p:cNvSpPr>
            <p:nvPr/>
          </p:nvSpPr>
          <p:spPr bwMode="auto">
            <a:xfrm>
              <a:off x="3414713" y="1881188"/>
              <a:ext cx="282575" cy="304800"/>
            </a:xfrm>
            <a:prstGeom prst="rect">
              <a:avLst/>
            </a:prstGeom>
            <a:noFill/>
            <a:ln w="9525">
              <a:noFill/>
              <a:miter lim="800000"/>
              <a:headEnd/>
              <a:tailEnd/>
            </a:ln>
            <a:effectLst/>
          </p:spPr>
          <p:txBody>
            <a:bodyPr wrap="none" lIns="92075" tIns="46038" rIns="92075" bIns="46038">
              <a:spAutoFit/>
            </a:bodyPr>
            <a:lstStyle/>
            <a:p>
              <a:r>
                <a:rPr lang="en-US" sz="1400" b="1" i="0">
                  <a:solidFill>
                    <a:srgbClr val="FFFFFF"/>
                  </a:solidFill>
                  <a:latin typeface="Arial" charset="0"/>
                </a:rPr>
                <a:t>6</a:t>
              </a:r>
            </a:p>
          </p:txBody>
        </p:sp>
        <p:sp>
          <p:nvSpPr>
            <p:cNvPr id="40031" name="Rectangle 95"/>
            <p:cNvSpPr>
              <a:spLocks noChangeArrowheads="1"/>
            </p:cNvSpPr>
            <p:nvPr/>
          </p:nvSpPr>
          <p:spPr bwMode="auto">
            <a:xfrm>
              <a:off x="3414713" y="1676400"/>
              <a:ext cx="282575" cy="304800"/>
            </a:xfrm>
            <a:prstGeom prst="rect">
              <a:avLst/>
            </a:prstGeom>
            <a:noFill/>
            <a:ln w="9525">
              <a:noFill/>
              <a:miter lim="800000"/>
              <a:headEnd/>
              <a:tailEnd/>
            </a:ln>
            <a:effectLst/>
          </p:spPr>
          <p:txBody>
            <a:bodyPr wrap="none" lIns="92075" tIns="46038" rIns="92075" bIns="46038">
              <a:spAutoFit/>
            </a:bodyPr>
            <a:lstStyle/>
            <a:p>
              <a:r>
                <a:rPr lang="en-US" sz="1400" b="1" i="0">
                  <a:solidFill>
                    <a:srgbClr val="FFFFFF"/>
                  </a:solidFill>
                  <a:latin typeface="Arial" charset="0"/>
                </a:rPr>
                <a:t>9</a:t>
              </a:r>
            </a:p>
          </p:txBody>
        </p:sp>
        <p:sp>
          <p:nvSpPr>
            <p:cNvPr id="40032" name="Rectangle 96"/>
            <p:cNvSpPr>
              <a:spLocks noChangeArrowheads="1"/>
            </p:cNvSpPr>
            <p:nvPr/>
          </p:nvSpPr>
          <p:spPr bwMode="auto">
            <a:xfrm>
              <a:off x="3333750" y="1471613"/>
              <a:ext cx="382588" cy="304800"/>
            </a:xfrm>
            <a:prstGeom prst="rect">
              <a:avLst/>
            </a:prstGeom>
            <a:noFill/>
            <a:ln w="9525">
              <a:noFill/>
              <a:miter lim="800000"/>
              <a:headEnd/>
              <a:tailEnd/>
            </a:ln>
            <a:effectLst/>
          </p:spPr>
          <p:txBody>
            <a:bodyPr wrap="none" lIns="92075" tIns="46038" rIns="92075" bIns="46038">
              <a:spAutoFit/>
            </a:bodyPr>
            <a:lstStyle/>
            <a:p>
              <a:r>
                <a:rPr lang="en-US" sz="1400" b="1" i="0">
                  <a:solidFill>
                    <a:srgbClr val="FFFFFF"/>
                  </a:solidFill>
                  <a:latin typeface="Arial" charset="0"/>
                </a:rPr>
                <a:t>12</a:t>
              </a:r>
            </a:p>
          </p:txBody>
        </p:sp>
        <p:sp>
          <p:nvSpPr>
            <p:cNvPr id="40033" name="Rectangle 97"/>
            <p:cNvSpPr>
              <a:spLocks noChangeArrowheads="1"/>
            </p:cNvSpPr>
            <p:nvPr/>
          </p:nvSpPr>
          <p:spPr bwMode="auto">
            <a:xfrm>
              <a:off x="3333750" y="1265238"/>
              <a:ext cx="382588" cy="304800"/>
            </a:xfrm>
            <a:prstGeom prst="rect">
              <a:avLst/>
            </a:prstGeom>
            <a:noFill/>
            <a:ln w="9525">
              <a:noFill/>
              <a:miter lim="800000"/>
              <a:headEnd/>
              <a:tailEnd/>
            </a:ln>
            <a:effectLst/>
          </p:spPr>
          <p:txBody>
            <a:bodyPr wrap="none" lIns="92075" tIns="46038" rIns="92075" bIns="46038">
              <a:spAutoFit/>
            </a:bodyPr>
            <a:lstStyle/>
            <a:p>
              <a:r>
                <a:rPr lang="en-US" sz="1400" b="1" i="0">
                  <a:solidFill>
                    <a:srgbClr val="FFFFFF"/>
                  </a:solidFill>
                  <a:latin typeface="Arial" charset="0"/>
                </a:rPr>
                <a:t>15</a:t>
              </a:r>
            </a:p>
          </p:txBody>
        </p:sp>
        <p:sp>
          <p:nvSpPr>
            <p:cNvPr id="40034" name="Rectangle 98"/>
            <p:cNvSpPr>
              <a:spLocks noChangeArrowheads="1"/>
            </p:cNvSpPr>
            <p:nvPr/>
          </p:nvSpPr>
          <p:spPr bwMode="auto">
            <a:xfrm>
              <a:off x="3333750" y="1060450"/>
              <a:ext cx="382588" cy="304800"/>
            </a:xfrm>
            <a:prstGeom prst="rect">
              <a:avLst/>
            </a:prstGeom>
            <a:noFill/>
            <a:ln w="9525">
              <a:noFill/>
              <a:miter lim="800000"/>
              <a:headEnd/>
              <a:tailEnd/>
            </a:ln>
            <a:effectLst/>
          </p:spPr>
          <p:txBody>
            <a:bodyPr wrap="none" lIns="92075" tIns="46038" rIns="92075" bIns="46038">
              <a:spAutoFit/>
            </a:bodyPr>
            <a:lstStyle/>
            <a:p>
              <a:r>
                <a:rPr lang="en-US" sz="1400" b="1" i="0">
                  <a:solidFill>
                    <a:srgbClr val="FFFFFF"/>
                  </a:solidFill>
                  <a:latin typeface="Arial" charset="0"/>
                </a:rPr>
                <a:t>18</a:t>
              </a:r>
            </a:p>
          </p:txBody>
        </p:sp>
        <p:sp>
          <p:nvSpPr>
            <p:cNvPr id="40035" name="Rectangle 99"/>
            <p:cNvSpPr>
              <a:spLocks noChangeArrowheads="1"/>
            </p:cNvSpPr>
            <p:nvPr/>
          </p:nvSpPr>
          <p:spPr bwMode="auto">
            <a:xfrm>
              <a:off x="3333750" y="854075"/>
              <a:ext cx="382588" cy="304800"/>
            </a:xfrm>
            <a:prstGeom prst="rect">
              <a:avLst/>
            </a:prstGeom>
            <a:noFill/>
            <a:ln w="9525">
              <a:noFill/>
              <a:miter lim="800000"/>
              <a:headEnd/>
              <a:tailEnd/>
            </a:ln>
            <a:effectLst/>
          </p:spPr>
          <p:txBody>
            <a:bodyPr wrap="none" lIns="92075" tIns="46038" rIns="92075" bIns="46038">
              <a:spAutoFit/>
            </a:bodyPr>
            <a:lstStyle/>
            <a:p>
              <a:r>
                <a:rPr lang="en-US" sz="1400" b="1" i="0">
                  <a:solidFill>
                    <a:srgbClr val="FFFFFF"/>
                  </a:solidFill>
                  <a:latin typeface="Arial" charset="0"/>
                </a:rPr>
                <a:t>21</a:t>
              </a:r>
            </a:p>
          </p:txBody>
        </p:sp>
        <p:sp>
          <p:nvSpPr>
            <p:cNvPr id="40036" name="Rectangle 100"/>
            <p:cNvSpPr>
              <a:spLocks noChangeArrowheads="1"/>
            </p:cNvSpPr>
            <p:nvPr/>
          </p:nvSpPr>
          <p:spPr bwMode="auto">
            <a:xfrm>
              <a:off x="3333750" y="649288"/>
              <a:ext cx="382588" cy="304800"/>
            </a:xfrm>
            <a:prstGeom prst="rect">
              <a:avLst/>
            </a:prstGeom>
            <a:noFill/>
            <a:ln w="9525">
              <a:noFill/>
              <a:miter lim="800000"/>
              <a:headEnd/>
              <a:tailEnd/>
            </a:ln>
            <a:effectLst/>
          </p:spPr>
          <p:txBody>
            <a:bodyPr wrap="none" lIns="92075" tIns="46038" rIns="92075" bIns="46038">
              <a:spAutoFit/>
            </a:bodyPr>
            <a:lstStyle/>
            <a:p>
              <a:r>
                <a:rPr lang="en-US" sz="1400" b="1" i="0">
                  <a:solidFill>
                    <a:srgbClr val="FFFFFF"/>
                  </a:solidFill>
                  <a:latin typeface="Arial" charset="0"/>
                </a:rPr>
                <a:t>24</a:t>
              </a:r>
            </a:p>
          </p:txBody>
        </p:sp>
        <p:sp>
          <p:nvSpPr>
            <p:cNvPr id="40037" name="Line 101"/>
            <p:cNvSpPr>
              <a:spLocks noChangeShapeType="1"/>
            </p:cNvSpPr>
            <p:nvPr/>
          </p:nvSpPr>
          <p:spPr bwMode="auto">
            <a:xfrm flipV="1">
              <a:off x="5413375" y="739775"/>
              <a:ext cx="0" cy="1709738"/>
            </a:xfrm>
            <a:prstGeom prst="line">
              <a:avLst/>
            </a:prstGeom>
            <a:noFill/>
            <a:ln w="12700">
              <a:solidFill>
                <a:srgbClr val="FFFFFF"/>
              </a:solidFill>
              <a:round/>
              <a:headEnd type="none" w="sm" len="sm"/>
              <a:tailEnd type="none" w="sm" len="sm"/>
            </a:ln>
            <a:effectLst/>
          </p:spPr>
          <p:txBody>
            <a:bodyPr wrap="none" anchor="ctr"/>
            <a:lstStyle/>
            <a:p>
              <a:endParaRPr lang="en-US"/>
            </a:p>
          </p:txBody>
        </p:sp>
        <p:sp>
          <p:nvSpPr>
            <p:cNvPr id="40038" name="Freeform 102"/>
            <p:cNvSpPr>
              <a:spLocks/>
            </p:cNvSpPr>
            <p:nvPr/>
          </p:nvSpPr>
          <p:spPr bwMode="auto">
            <a:xfrm>
              <a:off x="3744913" y="1930400"/>
              <a:ext cx="1647825" cy="481013"/>
            </a:xfrm>
            <a:custGeom>
              <a:avLst/>
              <a:gdLst/>
              <a:ahLst/>
              <a:cxnLst>
                <a:cxn ang="0">
                  <a:pos x="0" y="11"/>
                </a:cxn>
                <a:cxn ang="0">
                  <a:pos x="26" y="3"/>
                </a:cxn>
                <a:cxn ang="0">
                  <a:pos x="53" y="0"/>
                </a:cxn>
                <a:cxn ang="0">
                  <a:pos x="79" y="82"/>
                </a:cxn>
                <a:cxn ang="0">
                  <a:pos x="106" y="75"/>
                </a:cxn>
                <a:cxn ang="0">
                  <a:pos x="132" y="88"/>
                </a:cxn>
                <a:cxn ang="0">
                  <a:pos x="186" y="146"/>
                </a:cxn>
                <a:cxn ang="0">
                  <a:pos x="239" y="166"/>
                </a:cxn>
                <a:cxn ang="0">
                  <a:pos x="292" y="185"/>
                </a:cxn>
                <a:cxn ang="0">
                  <a:pos x="346" y="211"/>
                </a:cxn>
                <a:cxn ang="0">
                  <a:pos x="399" y="223"/>
                </a:cxn>
                <a:cxn ang="0">
                  <a:pos x="452" y="233"/>
                </a:cxn>
                <a:cxn ang="0">
                  <a:pos x="505" y="242"/>
                </a:cxn>
                <a:cxn ang="0">
                  <a:pos x="558" y="247"/>
                </a:cxn>
                <a:cxn ang="0">
                  <a:pos x="612" y="260"/>
                </a:cxn>
                <a:cxn ang="0">
                  <a:pos x="665" y="267"/>
                </a:cxn>
                <a:cxn ang="0">
                  <a:pos x="718" y="275"/>
                </a:cxn>
                <a:cxn ang="0">
                  <a:pos x="771" y="277"/>
                </a:cxn>
                <a:cxn ang="0">
                  <a:pos x="825" y="286"/>
                </a:cxn>
                <a:cxn ang="0">
                  <a:pos x="878" y="288"/>
                </a:cxn>
                <a:cxn ang="0">
                  <a:pos x="931" y="293"/>
                </a:cxn>
                <a:cxn ang="0">
                  <a:pos x="984" y="298"/>
                </a:cxn>
                <a:cxn ang="0">
                  <a:pos x="1037" y="302"/>
                </a:cxn>
              </a:cxnLst>
              <a:rect l="0" t="0" r="r" b="b"/>
              <a:pathLst>
                <a:path w="1038" h="303">
                  <a:moveTo>
                    <a:pt x="0" y="11"/>
                  </a:moveTo>
                  <a:lnTo>
                    <a:pt x="26" y="3"/>
                  </a:lnTo>
                  <a:lnTo>
                    <a:pt x="53" y="0"/>
                  </a:lnTo>
                  <a:lnTo>
                    <a:pt x="79" y="82"/>
                  </a:lnTo>
                  <a:lnTo>
                    <a:pt x="106" y="75"/>
                  </a:lnTo>
                  <a:lnTo>
                    <a:pt x="132" y="88"/>
                  </a:lnTo>
                  <a:lnTo>
                    <a:pt x="186" y="146"/>
                  </a:lnTo>
                  <a:lnTo>
                    <a:pt x="239" y="166"/>
                  </a:lnTo>
                  <a:lnTo>
                    <a:pt x="292" y="185"/>
                  </a:lnTo>
                  <a:lnTo>
                    <a:pt x="346" y="211"/>
                  </a:lnTo>
                  <a:lnTo>
                    <a:pt x="399" y="223"/>
                  </a:lnTo>
                  <a:lnTo>
                    <a:pt x="452" y="233"/>
                  </a:lnTo>
                  <a:lnTo>
                    <a:pt x="505" y="242"/>
                  </a:lnTo>
                  <a:lnTo>
                    <a:pt x="558" y="247"/>
                  </a:lnTo>
                  <a:lnTo>
                    <a:pt x="612" y="260"/>
                  </a:lnTo>
                  <a:lnTo>
                    <a:pt x="665" y="267"/>
                  </a:lnTo>
                  <a:lnTo>
                    <a:pt x="718" y="275"/>
                  </a:lnTo>
                  <a:lnTo>
                    <a:pt x="771" y="277"/>
                  </a:lnTo>
                  <a:lnTo>
                    <a:pt x="825" y="286"/>
                  </a:lnTo>
                  <a:lnTo>
                    <a:pt x="878" y="288"/>
                  </a:lnTo>
                  <a:lnTo>
                    <a:pt x="931" y="293"/>
                  </a:lnTo>
                  <a:lnTo>
                    <a:pt x="984" y="298"/>
                  </a:lnTo>
                  <a:lnTo>
                    <a:pt x="1037" y="302"/>
                  </a:lnTo>
                </a:path>
              </a:pathLst>
            </a:custGeom>
            <a:noFill/>
            <a:ln w="12700" cap="rnd" cmpd="sng">
              <a:solidFill>
                <a:srgbClr val="FFFFFF"/>
              </a:solidFill>
              <a:prstDash val="solid"/>
              <a:round/>
              <a:headEnd type="none" w="sm" len="sm"/>
              <a:tailEnd type="none" w="sm" len="sm"/>
            </a:ln>
            <a:effectLst/>
          </p:spPr>
          <p:txBody>
            <a:bodyPr/>
            <a:lstStyle/>
            <a:p>
              <a:endParaRPr lang="en-US"/>
            </a:p>
          </p:txBody>
        </p:sp>
        <p:sp>
          <p:nvSpPr>
            <p:cNvPr id="40039" name="Freeform 103"/>
            <p:cNvSpPr>
              <a:spLocks/>
            </p:cNvSpPr>
            <p:nvPr/>
          </p:nvSpPr>
          <p:spPr bwMode="auto">
            <a:xfrm>
              <a:off x="3744913" y="2079625"/>
              <a:ext cx="1647825" cy="328613"/>
            </a:xfrm>
            <a:custGeom>
              <a:avLst/>
              <a:gdLst/>
              <a:ahLst/>
              <a:cxnLst>
                <a:cxn ang="0">
                  <a:pos x="0" y="0"/>
                </a:cxn>
                <a:cxn ang="0">
                  <a:pos x="26" y="14"/>
                </a:cxn>
                <a:cxn ang="0">
                  <a:pos x="53" y="34"/>
                </a:cxn>
                <a:cxn ang="0">
                  <a:pos x="79" y="77"/>
                </a:cxn>
                <a:cxn ang="0">
                  <a:pos x="106" y="78"/>
                </a:cxn>
                <a:cxn ang="0">
                  <a:pos x="132" y="104"/>
                </a:cxn>
                <a:cxn ang="0">
                  <a:pos x="186" y="85"/>
                </a:cxn>
                <a:cxn ang="0">
                  <a:pos x="239" y="122"/>
                </a:cxn>
                <a:cxn ang="0">
                  <a:pos x="292" y="145"/>
                </a:cxn>
                <a:cxn ang="0">
                  <a:pos x="346" y="146"/>
                </a:cxn>
                <a:cxn ang="0">
                  <a:pos x="399" y="148"/>
                </a:cxn>
                <a:cxn ang="0">
                  <a:pos x="452" y="167"/>
                </a:cxn>
                <a:cxn ang="0">
                  <a:pos x="505" y="164"/>
                </a:cxn>
                <a:cxn ang="0">
                  <a:pos x="558" y="173"/>
                </a:cxn>
                <a:cxn ang="0">
                  <a:pos x="612" y="185"/>
                </a:cxn>
                <a:cxn ang="0">
                  <a:pos x="665" y="193"/>
                </a:cxn>
                <a:cxn ang="0">
                  <a:pos x="718" y="196"/>
                </a:cxn>
                <a:cxn ang="0">
                  <a:pos x="771" y="202"/>
                </a:cxn>
                <a:cxn ang="0">
                  <a:pos x="825" y="204"/>
                </a:cxn>
                <a:cxn ang="0">
                  <a:pos x="878" y="197"/>
                </a:cxn>
                <a:cxn ang="0">
                  <a:pos x="931" y="203"/>
                </a:cxn>
                <a:cxn ang="0">
                  <a:pos x="984" y="205"/>
                </a:cxn>
                <a:cxn ang="0">
                  <a:pos x="1037" y="206"/>
                </a:cxn>
              </a:cxnLst>
              <a:rect l="0" t="0" r="r" b="b"/>
              <a:pathLst>
                <a:path w="1038" h="207">
                  <a:moveTo>
                    <a:pt x="0" y="0"/>
                  </a:moveTo>
                  <a:lnTo>
                    <a:pt x="26" y="14"/>
                  </a:lnTo>
                  <a:lnTo>
                    <a:pt x="53" y="34"/>
                  </a:lnTo>
                  <a:lnTo>
                    <a:pt x="79" y="77"/>
                  </a:lnTo>
                  <a:lnTo>
                    <a:pt x="106" y="78"/>
                  </a:lnTo>
                  <a:lnTo>
                    <a:pt x="132" y="104"/>
                  </a:lnTo>
                  <a:lnTo>
                    <a:pt x="186" y="85"/>
                  </a:lnTo>
                  <a:lnTo>
                    <a:pt x="239" y="122"/>
                  </a:lnTo>
                  <a:lnTo>
                    <a:pt x="292" y="145"/>
                  </a:lnTo>
                  <a:lnTo>
                    <a:pt x="346" y="146"/>
                  </a:lnTo>
                  <a:lnTo>
                    <a:pt x="399" y="148"/>
                  </a:lnTo>
                  <a:lnTo>
                    <a:pt x="452" y="167"/>
                  </a:lnTo>
                  <a:lnTo>
                    <a:pt x="505" y="164"/>
                  </a:lnTo>
                  <a:lnTo>
                    <a:pt x="558" y="173"/>
                  </a:lnTo>
                  <a:lnTo>
                    <a:pt x="612" y="185"/>
                  </a:lnTo>
                  <a:lnTo>
                    <a:pt x="665" y="193"/>
                  </a:lnTo>
                  <a:lnTo>
                    <a:pt x="718" y="196"/>
                  </a:lnTo>
                  <a:lnTo>
                    <a:pt x="771" y="202"/>
                  </a:lnTo>
                  <a:lnTo>
                    <a:pt x="825" y="204"/>
                  </a:lnTo>
                  <a:lnTo>
                    <a:pt x="878" y="197"/>
                  </a:lnTo>
                  <a:lnTo>
                    <a:pt x="931" y="203"/>
                  </a:lnTo>
                  <a:lnTo>
                    <a:pt x="984" y="205"/>
                  </a:lnTo>
                  <a:lnTo>
                    <a:pt x="1037" y="206"/>
                  </a:lnTo>
                </a:path>
              </a:pathLst>
            </a:custGeom>
            <a:noFill/>
            <a:ln w="12700" cap="rnd" cmpd="sng">
              <a:solidFill>
                <a:srgbClr val="FFFFFF"/>
              </a:solidFill>
              <a:prstDash val="solid"/>
              <a:round/>
              <a:headEnd type="none" w="sm" len="sm"/>
              <a:tailEnd type="none" w="sm" len="sm"/>
            </a:ln>
            <a:effectLst/>
          </p:spPr>
          <p:txBody>
            <a:bodyPr/>
            <a:lstStyle/>
            <a:p>
              <a:endParaRPr lang="en-US"/>
            </a:p>
          </p:txBody>
        </p:sp>
        <p:sp>
          <p:nvSpPr>
            <p:cNvPr id="40040" name="Oval 104"/>
            <p:cNvSpPr>
              <a:spLocks noChangeArrowheads="1"/>
            </p:cNvSpPr>
            <p:nvPr/>
          </p:nvSpPr>
          <p:spPr bwMode="auto">
            <a:xfrm>
              <a:off x="3709988" y="1912938"/>
              <a:ext cx="69850" cy="69850"/>
            </a:xfrm>
            <a:prstGeom prst="ellipse">
              <a:avLst/>
            </a:prstGeom>
            <a:solidFill>
              <a:srgbClr val="FFFFFF"/>
            </a:solidFill>
            <a:ln w="12700">
              <a:solidFill>
                <a:srgbClr val="FFFFFF"/>
              </a:solidFill>
              <a:round/>
              <a:headEnd/>
              <a:tailEnd/>
            </a:ln>
            <a:effectLst/>
          </p:spPr>
          <p:txBody>
            <a:bodyPr wrap="none" anchor="ctr"/>
            <a:lstStyle/>
            <a:p>
              <a:endParaRPr lang="en-US"/>
            </a:p>
          </p:txBody>
        </p:sp>
        <p:sp>
          <p:nvSpPr>
            <p:cNvPr id="40041" name="Oval 105"/>
            <p:cNvSpPr>
              <a:spLocks noChangeArrowheads="1"/>
            </p:cNvSpPr>
            <p:nvPr/>
          </p:nvSpPr>
          <p:spPr bwMode="auto">
            <a:xfrm>
              <a:off x="3752850" y="1900238"/>
              <a:ext cx="68263" cy="69850"/>
            </a:xfrm>
            <a:prstGeom prst="ellipse">
              <a:avLst/>
            </a:prstGeom>
            <a:solidFill>
              <a:srgbClr val="FFFFFF"/>
            </a:solidFill>
            <a:ln w="12700">
              <a:solidFill>
                <a:srgbClr val="FFFFFF"/>
              </a:solidFill>
              <a:round/>
              <a:headEnd/>
              <a:tailEnd/>
            </a:ln>
            <a:effectLst/>
          </p:spPr>
          <p:txBody>
            <a:bodyPr wrap="none" anchor="ctr"/>
            <a:lstStyle/>
            <a:p>
              <a:endParaRPr lang="en-US"/>
            </a:p>
          </p:txBody>
        </p:sp>
        <p:sp>
          <p:nvSpPr>
            <p:cNvPr id="40042" name="Oval 106"/>
            <p:cNvSpPr>
              <a:spLocks noChangeArrowheads="1"/>
            </p:cNvSpPr>
            <p:nvPr/>
          </p:nvSpPr>
          <p:spPr bwMode="auto">
            <a:xfrm>
              <a:off x="3794125" y="1895475"/>
              <a:ext cx="69850" cy="68263"/>
            </a:xfrm>
            <a:prstGeom prst="ellipse">
              <a:avLst/>
            </a:prstGeom>
            <a:solidFill>
              <a:srgbClr val="FFFFFF"/>
            </a:solidFill>
            <a:ln w="12700">
              <a:solidFill>
                <a:srgbClr val="FFFFFF"/>
              </a:solidFill>
              <a:round/>
              <a:headEnd/>
              <a:tailEnd/>
            </a:ln>
            <a:effectLst/>
          </p:spPr>
          <p:txBody>
            <a:bodyPr wrap="none" anchor="ctr"/>
            <a:lstStyle/>
            <a:p>
              <a:endParaRPr lang="en-US"/>
            </a:p>
          </p:txBody>
        </p:sp>
        <p:sp>
          <p:nvSpPr>
            <p:cNvPr id="40043" name="Oval 107"/>
            <p:cNvSpPr>
              <a:spLocks noChangeArrowheads="1"/>
            </p:cNvSpPr>
            <p:nvPr/>
          </p:nvSpPr>
          <p:spPr bwMode="auto">
            <a:xfrm>
              <a:off x="3836988" y="2025650"/>
              <a:ext cx="68262" cy="69850"/>
            </a:xfrm>
            <a:prstGeom prst="ellipse">
              <a:avLst/>
            </a:prstGeom>
            <a:solidFill>
              <a:srgbClr val="FFFFFF"/>
            </a:solidFill>
            <a:ln w="12700">
              <a:solidFill>
                <a:srgbClr val="FFFFFF"/>
              </a:solidFill>
              <a:round/>
              <a:headEnd/>
              <a:tailEnd/>
            </a:ln>
            <a:effectLst/>
          </p:spPr>
          <p:txBody>
            <a:bodyPr wrap="none" anchor="ctr"/>
            <a:lstStyle/>
            <a:p>
              <a:endParaRPr lang="en-US"/>
            </a:p>
          </p:txBody>
        </p:sp>
        <p:sp>
          <p:nvSpPr>
            <p:cNvPr id="40044" name="Oval 108"/>
            <p:cNvSpPr>
              <a:spLocks noChangeArrowheads="1"/>
            </p:cNvSpPr>
            <p:nvPr/>
          </p:nvSpPr>
          <p:spPr bwMode="auto">
            <a:xfrm>
              <a:off x="3878263" y="2014538"/>
              <a:ext cx="69850" cy="68262"/>
            </a:xfrm>
            <a:prstGeom prst="ellipse">
              <a:avLst/>
            </a:prstGeom>
            <a:solidFill>
              <a:srgbClr val="FFFFFF"/>
            </a:solidFill>
            <a:ln w="12700">
              <a:solidFill>
                <a:srgbClr val="FFFFFF"/>
              </a:solidFill>
              <a:round/>
              <a:headEnd/>
              <a:tailEnd/>
            </a:ln>
            <a:effectLst/>
          </p:spPr>
          <p:txBody>
            <a:bodyPr wrap="none" anchor="ctr"/>
            <a:lstStyle/>
            <a:p>
              <a:endParaRPr lang="en-US"/>
            </a:p>
          </p:txBody>
        </p:sp>
        <p:sp>
          <p:nvSpPr>
            <p:cNvPr id="40045" name="Oval 109"/>
            <p:cNvSpPr>
              <a:spLocks noChangeArrowheads="1"/>
            </p:cNvSpPr>
            <p:nvPr/>
          </p:nvSpPr>
          <p:spPr bwMode="auto">
            <a:xfrm>
              <a:off x="3921125" y="2035175"/>
              <a:ext cx="68263" cy="68263"/>
            </a:xfrm>
            <a:prstGeom prst="ellipse">
              <a:avLst/>
            </a:prstGeom>
            <a:solidFill>
              <a:srgbClr val="FFFFFF"/>
            </a:solidFill>
            <a:ln w="12700">
              <a:solidFill>
                <a:srgbClr val="FFFFFF"/>
              </a:solidFill>
              <a:round/>
              <a:headEnd/>
              <a:tailEnd/>
            </a:ln>
            <a:effectLst/>
          </p:spPr>
          <p:txBody>
            <a:bodyPr wrap="none" anchor="ctr"/>
            <a:lstStyle/>
            <a:p>
              <a:endParaRPr lang="en-US"/>
            </a:p>
          </p:txBody>
        </p:sp>
        <p:sp>
          <p:nvSpPr>
            <p:cNvPr id="40046" name="Oval 110"/>
            <p:cNvSpPr>
              <a:spLocks noChangeArrowheads="1"/>
            </p:cNvSpPr>
            <p:nvPr/>
          </p:nvSpPr>
          <p:spPr bwMode="auto">
            <a:xfrm>
              <a:off x="4005263" y="2127250"/>
              <a:ext cx="69850" cy="69850"/>
            </a:xfrm>
            <a:prstGeom prst="ellipse">
              <a:avLst/>
            </a:prstGeom>
            <a:solidFill>
              <a:srgbClr val="FFFFFF"/>
            </a:solidFill>
            <a:ln w="12700">
              <a:solidFill>
                <a:srgbClr val="FFFFFF"/>
              </a:solidFill>
              <a:round/>
              <a:headEnd/>
              <a:tailEnd/>
            </a:ln>
            <a:effectLst/>
          </p:spPr>
          <p:txBody>
            <a:bodyPr wrap="none" anchor="ctr"/>
            <a:lstStyle/>
            <a:p>
              <a:endParaRPr lang="en-US"/>
            </a:p>
          </p:txBody>
        </p:sp>
        <p:sp>
          <p:nvSpPr>
            <p:cNvPr id="40047" name="Oval 111"/>
            <p:cNvSpPr>
              <a:spLocks noChangeArrowheads="1"/>
            </p:cNvSpPr>
            <p:nvPr/>
          </p:nvSpPr>
          <p:spPr bwMode="auto">
            <a:xfrm>
              <a:off x="4089400" y="2159000"/>
              <a:ext cx="69850" cy="69850"/>
            </a:xfrm>
            <a:prstGeom prst="ellipse">
              <a:avLst/>
            </a:prstGeom>
            <a:solidFill>
              <a:srgbClr val="FFFFFF"/>
            </a:solidFill>
            <a:ln w="12700">
              <a:solidFill>
                <a:srgbClr val="FFFFFF"/>
              </a:solidFill>
              <a:round/>
              <a:headEnd/>
              <a:tailEnd/>
            </a:ln>
            <a:effectLst/>
          </p:spPr>
          <p:txBody>
            <a:bodyPr wrap="none" anchor="ctr"/>
            <a:lstStyle/>
            <a:p>
              <a:endParaRPr lang="en-US"/>
            </a:p>
          </p:txBody>
        </p:sp>
        <p:sp>
          <p:nvSpPr>
            <p:cNvPr id="40048" name="Oval 112"/>
            <p:cNvSpPr>
              <a:spLocks noChangeArrowheads="1"/>
            </p:cNvSpPr>
            <p:nvPr/>
          </p:nvSpPr>
          <p:spPr bwMode="auto">
            <a:xfrm>
              <a:off x="4175125" y="2189163"/>
              <a:ext cx="68263" cy="69850"/>
            </a:xfrm>
            <a:prstGeom prst="ellipse">
              <a:avLst/>
            </a:prstGeom>
            <a:solidFill>
              <a:srgbClr val="FFFFFF"/>
            </a:solidFill>
            <a:ln w="12700">
              <a:solidFill>
                <a:srgbClr val="FFFFFF"/>
              </a:solidFill>
              <a:round/>
              <a:headEnd/>
              <a:tailEnd/>
            </a:ln>
            <a:effectLst/>
          </p:spPr>
          <p:txBody>
            <a:bodyPr wrap="none" anchor="ctr"/>
            <a:lstStyle/>
            <a:p>
              <a:endParaRPr lang="en-US"/>
            </a:p>
          </p:txBody>
        </p:sp>
        <p:sp>
          <p:nvSpPr>
            <p:cNvPr id="40049" name="Oval 113"/>
            <p:cNvSpPr>
              <a:spLocks noChangeArrowheads="1"/>
            </p:cNvSpPr>
            <p:nvPr/>
          </p:nvSpPr>
          <p:spPr bwMode="auto">
            <a:xfrm>
              <a:off x="4259263" y="2230438"/>
              <a:ext cx="69850" cy="68262"/>
            </a:xfrm>
            <a:prstGeom prst="ellipse">
              <a:avLst/>
            </a:prstGeom>
            <a:solidFill>
              <a:srgbClr val="FFFFFF"/>
            </a:solidFill>
            <a:ln w="12700">
              <a:solidFill>
                <a:srgbClr val="FFFFFF"/>
              </a:solidFill>
              <a:round/>
              <a:headEnd/>
              <a:tailEnd/>
            </a:ln>
            <a:effectLst/>
          </p:spPr>
          <p:txBody>
            <a:bodyPr wrap="none" anchor="ctr"/>
            <a:lstStyle/>
            <a:p>
              <a:endParaRPr lang="en-US"/>
            </a:p>
          </p:txBody>
        </p:sp>
        <p:sp>
          <p:nvSpPr>
            <p:cNvPr id="40050" name="Oval 114"/>
            <p:cNvSpPr>
              <a:spLocks noChangeArrowheads="1"/>
            </p:cNvSpPr>
            <p:nvPr/>
          </p:nvSpPr>
          <p:spPr bwMode="auto">
            <a:xfrm>
              <a:off x="4343400" y="2249488"/>
              <a:ext cx="69850" cy="68262"/>
            </a:xfrm>
            <a:prstGeom prst="ellipse">
              <a:avLst/>
            </a:prstGeom>
            <a:solidFill>
              <a:srgbClr val="FFFFFF"/>
            </a:solidFill>
            <a:ln w="12700">
              <a:solidFill>
                <a:srgbClr val="FFFFFF"/>
              </a:solidFill>
              <a:round/>
              <a:headEnd/>
              <a:tailEnd/>
            </a:ln>
            <a:effectLst/>
          </p:spPr>
          <p:txBody>
            <a:bodyPr wrap="none" anchor="ctr"/>
            <a:lstStyle/>
            <a:p>
              <a:endParaRPr lang="en-US"/>
            </a:p>
          </p:txBody>
        </p:sp>
        <p:sp>
          <p:nvSpPr>
            <p:cNvPr id="40051" name="Oval 115"/>
            <p:cNvSpPr>
              <a:spLocks noChangeArrowheads="1"/>
            </p:cNvSpPr>
            <p:nvPr/>
          </p:nvSpPr>
          <p:spPr bwMode="auto">
            <a:xfrm>
              <a:off x="4427538" y="2265363"/>
              <a:ext cx="69850" cy="68262"/>
            </a:xfrm>
            <a:prstGeom prst="ellipse">
              <a:avLst/>
            </a:prstGeom>
            <a:solidFill>
              <a:srgbClr val="FFFFFF"/>
            </a:solidFill>
            <a:ln w="12700">
              <a:solidFill>
                <a:srgbClr val="FFFFFF"/>
              </a:solidFill>
              <a:round/>
              <a:headEnd/>
              <a:tailEnd/>
            </a:ln>
            <a:effectLst/>
          </p:spPr>
          <p:txBody>
            <a:bodyPr wrap="none" anchor="ctr"/>
            <a:lstStyle/>
            <a:p>
              <a:endParaRPr lang="en-US"/>
            </a:p>
          </p:txBody>
        </p:sp>
        <p:sp>
          <p:nvSpPr>
            <p:cNvPr id="40052" name="Oval 116"/>
            <p:cNvSpPr>
              <a:spLocks noChangeArrowheads="1"/>
            </p:cNvSpPr>
            <p:nvPr/>
          </p:nvSpPr>
          <p:spPr bwMode="auto">
            <a:xfrm>
              <a:off x="4511675" y="2279650"/>
              <a:ext cx="69850" cy="68263"/>
            </a:xfrm>
            <a:prstGeom prst="ellipse">
              <a:avLst/>
            </a:prstGeom>
            <a:solidFill>
              <a:srgbClr val="FFFFFF"/>
            </a:solidFill>
            <a:ln w="12700">
              <a:solidFill>
                <a:srgbClr val="FFFFFF"/>
              </a:solidFill>
              <a:round/>
              <a:headEnd/>
              <a:tailEnd/>
            </a:ln>
            <a:effectLst/>
          </p:spPr>
          <p:txBody>
            <a:bodyPr wrap="none" anchor="ctr"/>
            <a:lstStyle/>
            <a:p>
              <a:endParaRPr lang="en-US"/>
            </a:p>
          </p:txBody>
        </p:sp>
        <p:sp>
          <p:nvSpPr>
            <p:cNvPr id="40053" name="Oval 117"/>
            <p:cNvSpPr>
              <a:spLocks noChangeArrowheads="1"/>
            </p:cNvSpPr>
            <p:nvPr/>
          </p:nvSpPr>
          <p:spPr bwMode="auto">
            <a:xfrm>
              <a:off x="4597400" y="2287588"/>
              <a:ext cx="68263" cy="68262"/>
            </a:xfrm>
            <a:prstGeom prst="ellipse">
              <a:avLst/>
            </a:prstGeom>
            <a:solidFill>
              <a:srgbClr val="FFFFFF"/>
            </a:solidFill>
            <a:ln w="12700">
              <a:solidFill>
                <a:srgbClr val="FFFFFF"/>
              </a:solidFill>
              <a:round/>
              <a:headEnd/>
              <a:tailEnd/>
            </a:ln>
            <a:effectLst/>
          </p:spPr>
          <p:txBody>
            <a:bodyPr wrap="none" anchor="ctr"/>
            <a:lstStyle/>
            <a:p>
              <a:endParaRPr lang="en-US"/>
            </a:p>
          </p:txBody>
        </p:sp>
        <p:sp>
          <p:nvSpPr>
            <p:cNvPr id="40054" name="Oval 118"/>
            <p:cNvSpPr>
              <a:spLocks noChangeArrowheads="1"/>
            </p:cNvSpPr>
            <p:nvPr/>
          </p:nvSpPr>
          <p:spPr bwMode="auto">
            <a:xfrm>
              <a:off x="4681538" y="2308225"/>
              <a:ext cx="69850" cy="68263"/>
            </a:xfrm>
            <a:prstGeom prst="ellipse">
              <a:avLst/>
            </a:prstGeom>
            <a:solidFill>
              <a:srgbClr val="FFFFFF"/>
            </a:solidFill>
            <a:ln w="12700">
              <a:solidFill>
                <a:srgbClr val="FFFFFF"/>
              </a:solidFill>
              <a:round/>
              <a:headEnd/>
              <a:tailEnd/>
            </a:ln>
            <a:effectLst/>
          </p:spPr>
          <p:txBody>
            <a:bodyPr wrap="none" anchor="ctr"/>
            <a:lstStyle/>
            <a:p>
              <a:endParaRPr lang="en-US"/>
            </a:p>
          </p:txBody>
        </p:sp>
        <p:sp>
          <p:nvSpPr>
            <p:cNvPr id="40055" name="Oval 119"/>
            <p:cNvSpPr>
              <a:spLocks noChangeArrowheads="1"/>
            </p:cNvSpPr>
            <p:nvPr/>
          </p:nvSpPr>
          <p:spPr bwMode="auto">
            <a:xfrm>
              <a:off x="4765675" y="2319338"/>
              <a:ext cx="69850" cy="69850"/>
            </a:xfrm>
            <a:prstGeom prst="ellipse">
              <a:avLst/>
            </a:prstGeom>
            <a:solidFill>
              <a:srgbClr val="FFFFFF"/>
            </a:solidFill>
            <a:ln w="12700">
              <a:solidFill>
                <a:srgbClr val="FFFFFF"/>
              </a:solidFill>
              <a:round/>
              <a:headEnd/>
              <a:tailEnd/>
            </a:ln>
            <a:effectLst/>
          </p:spPr>
          <p:txBody>
            <a:bodyPr wrap="none" anchor="ctr"/>
            <a:lstStyle/>
            <a:p>
              <a:endParaRPr lang="en-US"/>
            </a:p>
          </p:txBody>
        </p:sp>
        <p:sp>
          <p:nvSpPr>
            <p:cNvPr id="40056" name="Oval 120"/>
            <p:cNvSpPr>
              <a:spLocks noChangeArrowheads="1"/>
            </p:cNvSpPr>
            <p:nvPr/>
          </p:nvSpPr>
          <p:spPr bwMode="auto">
            <a:xfrm>
              <a:off x="4851400" y="2332038"/>
              <a:ext cx="68263" cy="69850"/>
            </a:xfrm>
            <a:prstGeom prst="ellipse">
              <a:avLst/>
            </a:prstGeom>
            <a:solidFill>
              <a:srgbClr val="FFFFFF"/>
            </a:solidFill>
            <a:ln w="12700">
              <a:solidFill>
                <a:srgbClr val="FFFFFF"/>
              </a:solidFill>
              <a:round/>
              <a:headEnd/>
              <a:tailEnd/>
            </a:ln>
            <a:effectLst/>
          </p:spPr>
          <p:txBody>
            <a:bodyPr wrap="none" anchor="ctr"/>
            <a:lstStyle/>
            <a:p>
              <a:endParaRPr lang="en-US"/>
            </a:p>
          </p:txBody>
        </p:sp>
        <p:sp>
          <p:nvSpPr>
            <p:cNvPr id="40057" name="Oval 121"/>
            <p:cNvSpPr>
              <a:spLocks noChangeArrowheads="1"/>
            </p:cNvSpPr>
            <p:nvPr/>
          </p:nvSpPr>
          <p:spPr bwMode="auto">
            <a:xfrm>
              <a:off x="4935538" y="2335213"/>
              <a:ext cx="68262" cy="68262"/>
            </a:xfrm>
            <a:prstGeom prst="ellipse">
              <a:avLst/>
            </a:prstGeom>
            <a:solidFill>
              <a:srgbClr val="FFFFFF"/>
            </a:solidFill>
            <a:ln w="12700">
              <a:solidFill>
                <a:srgbClr val="FFFFFF"/>
              </a:solidFill>
              <a:round/>
              <a:headEnd/>
              <a:tailEnd/>
            </a:ln>
            <a:effectLst/>
          </p:spPr>
          <p:txBody>
            <a:bodyPr wrap="none" anchor="ctr"/>
            <a:lstStyle/>
            <a:p>
              <a:endParaRPr lang="en-US"/>
            </a:p>
          </p:txBody>
        </p:sp>
        <p:sp>
          <p:nvSpPr>
            <p:cNvPr id="40058" name="Oval 122"/>
            <p:cNvSpPr>
              <a:spLocks noChangeArrowheads="1"/>
            </p:cNvSpPr>
            <p:nvPr/>
          </p:nvSpPr>
          <p:spPr bwMode="auto">
            <a:xfrm>
              <a:off x="5019675" y="2349500"/>
              <a:ext cx="69850" cy="69850"/>
            </a:xfrm>
            <a:prstGeom prst="ellipse">
              <a:avLst/>
            </a:prstGeom>
            <a:solidFill>
              <a:srgbClr val="FFFFFF"/>
            </a:solidFill>
            <a:ln w="12700">
              <a:solidFill>
                <a:srgbClr val="FFFFFF"/>
              </a:solidFill>
              <a:round/>
              <a:headEnd/>
              <a:tailEnd/>
            </a:ln>
            <a:effectLst/>
          </p:spPr>
          <p:txBody>
            <a:bodyPr wrap="none" anchor="ctr"/>
            <a:lstStyle/>
            <a:p>
              <a:endParaRPr lang="en-US"/>
            </a:p>
          </p:txBody>
        </p:sp>
        <p:sp>
          <p:nvSpPr>
            <p:cNvPr id="40059" name="Oval 123"/>
            <p:cNvSpPr>
              <a:spLocks noChangeArrowheads="1"/>
            </p:cNvSpPr>
            <p:nvPr/>
          </p:nvSpPr>
          <p:spPr bwMode="auto">
            <a:xfrm>
              <a:off x="5103813" y="2352675"/>
              <a:ext cx="69850" cy="68263"/>
            </a:xfrm>
            <a:prstGeom prst="ellipse">
              <a:avLst/>
            </a:prstGeom>
            <a:solidFill>
              <a:srgbClr val="FFFFFF"/>
            </a:solidFill>
            <a:ln w="12700">
              <a:solidFill>
                <a:srgbClr val="FFFFFF"/>
              </a:solidFill>
              <a:round/>
              <a:headEnd/>
              <a:tailEnd/>
            </a:ln>
            <a:effectLst/>
          </p:spPr>
          <p:txBody>
            <a:bodyPr wrap="none" anchor="ctr"/>
            <a:lstStyle/>
            <a:p>
              <a:endParaRPr lang="en-US"/>
            </a:p>
          </p:txBody>
        </p:sp>
        <p:sp>
          <p:nvSpPr>
            <p:cNvPr id="40060" name="Oval 124"/>
            <p:cNvSpPr>
              <a:spLocks noChangeArrowheads="1"/>
            </p:cNvSpPr>
            <p:nvPr/>
          </p:nvSpPr>
          <p:spPr bwMode="auto">
            <a:xfrm>
              <a:off x="5187950" y="2360613"/>
              <a:ext cx="69850" cy="69850"/>
            </a:xfrm>
            <a:prstGeom prst="ellipse">
              <a:avLst/>
            </a:prstGeom>
            <a:solidFill>
              <a:srgbClr val="FFFFFF"/>
            </a:solidFill>
            <a:ln w="12700">
              <a:solidFill>
                <a:srgbClr val="FFFFFF"/>
              </a:solidFill>
              <a:round/>
              <a:headEnd/>
              <a:tailEnd/>
            </a:ln>
            <a:effectLst/>
          </p:spPr>
          <p:txBody>
            <a:bodyPr wrap="none" anchor="ctr"/>
            <a:lstStyle/>
            <a:p>
              <a:endParaRPr lang="en-US"/>
            </a:p>
          </p:txBody>
        </p:sp>
        <p:sp>
          <p:nvSpPr>
            <p:cNvPr id="40061" name="Oval 125"/>
            <p:cNvSpPr>
              <a:spLocks noChangeArrowheads="1"/>
            </p:cNvSpPr>
            <p:nvPr/>
          </p:nvSpPr>
          <p:spPr bwMode="auto">
            <a:xfrm>
              <a:off x="5273675" y="2368550"/>
              <a:ext cx="68263" cy="69850"/>
            </a:xfrm>
            <a:prstGeom prst="ellipse">
              <a:avLst/>
            </a:prstGeom>
            <a:solidFill>
              <a:srgbClr val="FFFFFF"/>
            </a:solidFill>
            <a:ln w="12700">
              <a:solidFill>
                <a:srgbClr val="FFFFFF"/>
              </a:solidFill>
              <a:round/>
              <a:headEnd/>
              <a:tailEnd/>
            </a:ln>
            <a:effectLst/>
          </p:spPr>
          <p:txBody>
            <a:bodyPr wrap="none" anchor="ctr"/>
            <a:lstStyle/>
            <a:p>
              <a:endParaRPr lang="en-US"/>
            </a:p>
          </p:txBody>
        </p:sp>
        <p:sp>
          <p:nvSpPr>
            <p:cNvPr id="40062" name="Oval 126"/>
            <p:cNvSpPr>
              <a:spLocks noChangeArrowheads="1"/>
            </p:cNvSpPr>
            <p:nvPr/>
          </p:nvSpPr>
          <p:spPr bwMode="auto">
            <a:xfrm>
              <a:off x="5357813" y="2374900"/>
              <a:ext cx="68262" cy="68263"/>
            </a:xfrm>
            <a:prstGeom prst="ellipse">
              <a:avLst/>
            </a:prstGeom>
            <a:solidFill>
              <a:srgbClr val="FFFFFF"/>
            </a:solidFill>
            <a:ln w="12700">
              <a:solidFill>
                <a:srgbClr val="FFFFFF"/>
              </a:solidFill>
              <a:round/>
              <a:headEnd/>
              <a:tailEnd/>
            </a:ln>
            <a:effectLst/>
          </p:spPr>
          <p:txBody>
            <a:bodyPr wrap="none" anchor="ctr"/>
            <a:lstStyle/>
            <a:p>
              <a:endParaRPr lang="en-US"/>
            </a:p>
          </p:txBody>
        </p:sp>
        <p:sp>
          <p:nvSpPr>
            <p:cNvPr id="40063" name="Oval 127"/>
            <p:cNvSpPr>
              <a:spLocks noChangeArrowheads="1"/>
            </p:cNvSpPr>
            <p:nvPr/>
          </p:nvSpPr>
          <p:spPr bwMode="auto">
            <a:xfrm>
              <a:off x="3709988" y="2044700"/>
              <a:ext cx="69850" cy="68263"/>
            </a:xfrm>
            <a:prstGeom prst="ellipse">
              <a:avLst/>
            </a:prstGeom>
            <a:noFill/>
            <a:ln w="12700">
              <a:solidFill>
                <a:srgbClr val="FFFFFF"/>
              </a:solidFill>
              <a:round/>
              <a:headEnd/>
              <a:tailEnd/>
            </a:ln>
            <a:effectLst/>
          </p:spPr>
          <p:txBody>
            <a:bodyPr wrap="none" anchor="ctr"/>
            <a:lstStyle/>
            <a:p>
              <a:endParaRPr lang="en-US"/>
            </a:p>
          </p:txBody>
        </p:sp>
        <p:sp>
          <p:nvSpPr>
            <p:cNvPr id="40064" name="Oval 128"/>
            <p:cNvSpPr>
              <a:spLocks noChangeArrowheads="1"/>
            </p:cNvSpPr>
            <p:nvPr/>
          </p:nvSpPr>
          <p:spPr bwMode="auto">
            <a:xfrm>
              <a:off x="3752850" y="2066925"/>
              <a:ext cx="68263" cy="69850"/>
            </a:xfrm>
            <a:prstGeom prst="ellipse">
              <a:avLst/>
            </a:prstGeom>
            <a:noFill/>
            <a:ln w="12700">
              <a:solidFill>
                <a:srgbClr val="FFFFFF"/>
              </a:solidFill>
              <a:round/>
              <a:headEnd/>
              <a:tailEnd/>
            </a:ln>
            <a:effectLst/>
          </p:spPr>
          <p:txBody>
            <a:bodyPr wrap="none" anchor="ctr"/>
            <a:lstStyle/>
            <a:p>
              <a:endParaRPr lang="en-US"/>
            </a:p>
          </p:txBody>
        </p:sp>
        <p:sp>
          <p:nvSpPr>
            <p:cNvPr id="40065" name="Oval 129"/>
            <p:cNvSpPr>
              <a:spLocks noChangeArrowheads="1"/>
            </p:cNvSpPr>
            <p:nvPr/>
          </p:nvSpPr>
          <p:spPr bwMode="auto">
            <a:xfrm>
              <a:off x="3794125" y="2098675"/>
              <a:ext cx="69850" cy="68263"/>
            </a:xfrm>
            <a:prstGeom prst="ellipse">
              <a:avLst/>
            </a:prstGeom>
            <a:noFill/>
            <a:ln w="12700">
              <a:solidFill>
                <a:srgbClr val="FFFFFF"/>
              </a:solidFill>
              <a:round/>
              <a:headEnd/>
              <a:tailEnd/>
            </a:ln>
            <a:effectLst/>
          </p:spPr>
          <p:txBody>
            <a:bodyPr wrap="none" anchor="ctr"/>
            <a:lstStyle/>
            <a:p>
              <a:endParaRPr lang="en-US"/>
            </a:p>
          </p:txBody>
        </p:sp>
        <p:sp>
          <p:nvSpPr>
            <p:cNvPr id="40066" name="Oval 130"/>
            <p:cNvSpPr>
              <a:spLocks noChangeArrowheads="1"/>
            </p:cNvSpPr>
            <p:nvPr/>
          </p:nvSpPr>
          <p:spPr bwMode="auto">
            <a:xfrm>
              <a:off x="3836988" y="2166938"/>
              <a:ext cx="68262" cy="69850"/>
            </a:xfrm>
            <a:prstGeom prst="ellipse">
              <a:avLst/>
            </a:prstGeom>
            <a:noFill/>
            <a:ln w="12700">
              <a:solidFill>
                <a:srgbClr val="FFFFFF"/>
              </a:solidFill>
              <a:round/>
              <a:headEnd/>
              <a:tailEnd/>
            </a:ln>
            <a:effectLst/>
          </p:spPr>
          <p:txBody>
            <a:bodyPr wrap="none" anchor="ctr"/>
            <a:lstStyle/>
            <a:p>
              <a:endParaRPr lang="en-US"/>
            </a:p>
          </p:txBody>
        </p:sp>
        <p:sp>
          <p:nvSpPr>
            <p:cNvPr id="40067" name="Oval 131"/>
            <p:cNvSpPr>
              <a:spLocks noChangeArrowheads="1"/>
            </p:cNvSpPr>
            <p:nvPr/>
          </p:nvSpPr>
          <p:spPr bwMode="auto">
            <a:xfrm>
              <a:off x="3878263" y="2168525"/>
              <a:ext cx="69850" cy="69850"/>
            </a:xfrm>
            <a:prstGeom prst="ellipse">
              <a:avLst/>
            </a:prstGeom>
            <a:noFill/>
            <a:ln w="12700">
              <a:solidFill>
                <a:srgbClr val="FFFFFF"/>
              </a:solidFill>
              <a:round/>
              <a:headEnd/>
              <a:tailEnd/>
            </a:ln>
            <a:effectLst/>
          </p:spPr>
          <p:txBody>
            <a:bodyPr wrap="none" anchor="ctr"/>
            <a:lstStyle/>
            <a:p>
              <a:endParaRPr lang="en-US"/>
            </a:p>
          </p:txBody>
        </p:sp>
        <p:sp>
          <p:nvSpPr>
            <p:cNvPr id="40068" name="Oval 132"/>
            <p:cNvSpPr>
              <a:spLocks noChangeArrowheads="1"/>
            </p:cNvSpPr>
            <p:nvPr/>
          </p:nvSpPr>
          <p:spPr bwMode="auto">
            <a:xfrm>
              <a:off x="3921125" y="2209800"/>
              <a:ext cx="68263" cy="69850"/>
            </a:xfrm>
            <a:prstGeom prst="ellipse">
              <a:avLst/>
            </a:prstGeom>
            <a:noFill/>
            <a:ln w="12700">
              <a:solidFill>
                <a:srgbClr val="FFFFFF"/>
              </a:solidFill>
              <a:round/>
              <a:headEnd/>
              <a:tailEnd/>
            </a:ln>
            <a:effectLst/>
          </p:spPr>
          <p:txBody>
            <a:bodyPr wrap="none" anchor="ctr"/>
            <a:lstStyle/>
            <a:p>
              <a:endParaRPr lang="en-US"/>
            </a:p>
          </p:txBody>
        </p:sp>
        <p:sp>
          <p:nvSpPr>
            <p:cNvPr id="40069" name="Oval 133"/>
            <p:cNvSpPr>
              <a:spLocks noChangeArrowheads="1"/>
            </p:cNvSpPr>
            <p:nvPr/>
          </p:nvSpPr>
          <p:spPr bwMode="auto">
            <a:xfrm>
              <a:off x="4005263" y="2179638"/>
              <a:ext cx="69850" cy="69850"/>
            </a:xfrm>
            <a:prstGeom prst="ellipse">
              <a:avLst/>
            </a:prstGeom>
            <a:noFill/>
            <a:ln w="12700">
              <a:solidFill>
                <a:srgbClr val="FFFFFF"/>
              </a:solidFill>
              <a:round/>
              <a:headEnd/>
              <a:tailEnd/>
            </a:ln>
            <a:effectLst/>
          </p:spPr>
          <p:txBody>
            <a:bodyPr wrap="none" anchor="ctr"/>
            <a:lstStyle/>
            <a:p>
              <a:endParaRPr lang="en-US"/>
            </a:p>
          </p:txBody>
        </p:sp>
        <p:sp>
          <p:nvSpPr>
            <p:cNvPr id="40070" name="Oval 134"/>
            <p:cNvSpPr>
              <a:spLocks noChangeArrowheads="1"/>
            </p:cNvSpPr>
            <p:nvPr/>
          </p:nvSpPr>
          <p:spPr bwMode="auto">
            <a:xfrm>
              <a:off x="4089400" y="2238375"/>
              <a:ext cx="69850" cy="69850"/>
            </a:xfrm>
            <a:prstGeom prst="ellipse">
              <a:avLst/>
            </a:prstGeom>
            <a:noFill/>
            <a:ln w="12700">
              <a:solidFill>
                <a:srgbClr val="FFFFFF"/>
              </a:solidFill>
              <a:round/>
              <a:headEnd/>
              <a:tailEnd/>
            </a:ln>
            <a:effectLst/>
          </p:spPr>
          <p:txBody>
            <a:bodyPr wrap="none" anchor="ctr"/>
            <a:lstStyle/>
            <a:p>
              <a:endParaRPr lang="en-US"/>
            </a:p>
          </p:txBody>
        </p:sp>
        <p:sp>
          <p:nvSpPr>
            <p:cNvPr id="40071" name="Oval 135"/>
            <p:cNvSpPr>
              <a:spLocks noChangeArrowheads="1"/>
            </p:cNvSpPr>
            <p:nvPr/>
          </p:nvSpPr>
          <p:spPr bwMode="auto">
            <a:xfrm>
              <a:off x="4175125" y="2274888"/>
              <a:ext cx="68263" cy="69850"/>
            </a:xfrm>
            <a:prstGeom prst="ellipse">
              <a:avLst/>
            </a:prstGeom>
            <a:noFill/>
            <a:ln w="12700">
              <a:solidFill>
                <a:srgbClr val="FFFFFF"/>
              </a:solidFill>
              <a:round/>
              <a:headEnd/>
              <a:tailEnd/>
            </a:ln>
            <a:effectLst/>
          </p:spPr>
          <p:txBody>
            <a:bodyPr wrap="none" anchor="ctr"/>
            <a:lstStyle/>
            <a:p>
              <a:endParaRPr lang="en-US"/>
            </a:p>
          </p:txBody>
        </p:sp>
        <p:sp>
          <p:nvSpPr>
            <p:cNvPr id="40072" name="Oval 136"/>
            <p:cNvSpPr>
              <a:spLocks noChangeArrowheads="1"/>
            </p:cNvSpPr>
            <p:nvPr/>
          </p:nvSpPr>
          <p:spPr bwMode="auto">
            <a:xfrm>
              <a:off x="4259263" y="2276475"/>
              <a:ext cx="69850" cy="69850"/>
            </a:xfrm>
            <a:prstGeom prst="ellipse">
              <a:avLst/>
            </a:prstGeom>
            <a:noFill/>
            <a:ln w="12700">
              <a:solidFill>
                <a:srgbClr val="FFFFFF"/>
              </a:solidFill>
              <a:round/>
              <a:headEnd/>
              <a:tailEnd/>
            </a:ln>
            <a:effectLst/>
          </p:spPr>
          <p:txBody>
            <a:bodyPr wrap="none" anchor="ctr"/>
            <a:lstStyle/>
            <a:p>
              <a:endParaRPr lang="en-US"/>
            </a:p>
          </p:txBody>
        </p:sp>
        <p:sp>
          <p:nvSpPr>
            <p:cNvPr id="40073" name="Oval 137"/>
            <p:cNvSpPr>
              <a:spLocks noChangeArrowheads="1"/>
            </p:cNvSpPr>
            <p:nvPr/>
          </p:nvSpPr>
          <p:spPr bwMode="auto">
            <a:xfrm>
              <a:off x="4343400" y="2279650"/>
              <a:ext cx="69850" cy="69850"/>
            </a:xfrm>
            <a:prstGeom prst="ellipse">
              <a:avLst/>
            </a:prstGeom>
            <a:noFill/>
            <a:ln w="12700">
              <a:solidFill>
                <a:srgbClr val="FFFFFF"/>
              </a:solidFill>
              <a:round/>
              <a:headEnd/>
              <a:tailEnd/>
            </a:ln>
            <a:effectLst/>
          </p:spPr>
          <p:txBody>
            <a:bodyPr wrap="none" anchor="ctr"/>
            <a:lstStyle/>
            <a:p>
              <a:endParaRPr lang="en-US"/>
            </a:p>
          </p:txBody>
        </p:sp>
        <p:sp>
          <p:nvSpPr>
            <p:cNvPr id="40074" name="Oval 138"/>
            <p:cNvSpPr>
              <a:spLocks noChangeArrowheads="1"/>
            </p:cNvSpPr>
            <p:nvPr/>
          </p:nvSpPr>
          <p:spPr bwMode="auto">
            <a:xfrm>
              <a:off x="4427538" y="2309813"/>
              <a:ext cx="69850" cy="68262"/>
            </a:xfrm>
            <a:prstGeom prst="ellipse">
              <a:avLst/>
            </a:prstGeom>
            <a:noFill/>
            <a:ln w="12700">
              <a:solidFill>
                <a:srgbClr val="FFFFFF"/>
              </a:solidFill>
              <a:round/>
              <a:headEnd/>
              <a:tailEnd/>
            </a:ln>
            <a:effectLst/>
          </p:spPr>
          <p:txBody>
            <a:bodyPr wrap="none" anchor="ctr"/>
            <a:lstStyle/>
            <a:p>
              <a:endParaRPr lang="en-US"/>
            </a:p>
          </p:txBody>
        </p:sp>
        <p:sp>
          <p:nvSpPr>
            <p:cNvPr id="40075" name="Oval 139"/>
            <p:cNvSpPr>
              <a:spLocks noChangeArrowheads="1"/>
            </p:cNvSpPr>
            <p:nvPr/>
          </p:nvSpPr>
          <p:spPr bwMode="auto">
            <a:xfrm>
              <a:off x="4511675" y="2305050"/>
              <a:ext cx="69850" cy="69850"/>
            </a:xfrm>
            <a:prstGeom prst="ellipse">
              <a:avLst/>
            </a:prstGeom>
            <a:noFill/>
            <a:ln w="12700">
              <a:solidFill>
                <a:srgbClr val="FFFFFF"/>
              </a:solidFill>
              <a:round/>
              <a:headEnd/>
              <a:tailEnd/>
            </a:ln>
            <a:effectLst/>
          </p:spPr>
          <p:txBody>
            <a:bodyPr wrap="none" anchor="ctr"/>
            <a:lstStyle/>
            <a:p>
              <a:endParaRPr lang="en-US"/>
            </a:p>
          </p:txBody>
        </p:sp>
        <p:sp>
          <p:nvSpPr>
            <p:cNvPr id="40076" name="Oval 140"/>
            <p:cNvSpPr>
              <a:spLocks noChangeArrowheads="1"/>
            </p:cNvSpPr>
            <p:nvPr/>
          </p:nvSpPr>
          <p:spPr bwMode="auto">
            <a:xfrm>
              <a:off x="4597400" y="2319338"/>
              <a:ext cx="68263" cy="68262"/>
            </a:xfrm>
            <a:prstGeom prst="ellipse">
              <a:avLst/>
            </a:prstGeom>
            <a:noFill/>
            <a:ln w="12700">
              <a:solidFill>
                <a:srgbClr val="FFFFFF"/>
              </a:solidFill>
              <a:round/>
              <a:headEnd/>
              <a:tailEnd/>
            </a:ln>
            <a:effectLst/>
          </p:spPr>
          <p:txBody>
            <a:bodyPr wrap="none" anchor="ctr"/>
            <a:lstStyle/>
            <a:p>
              <a:endParaRPr lang="en-US"/>
            </a:p>
          </p:txBody>
        </p:sp>
        <p:sp>
          <p:nvSpPr>
            <p:cNvPr id="40077" name="Oval 141"/>
            <p:cNvSpPr>
              <a:spLocks noChangeArrowheads="1"/>
            </p:cNvSpPr>
            <p:nvPr/>
          </p:nvSpPr>
          <p:spPr bwMode="auto">
            <a:xfrm>
              <a:off x="4681538" y="2338388"/>
              <a:ext cx="69850" cy="68262"/>
            </a:xfrm>
            <a:prstGeom prst="ellipse">
              <a:avLst/>
            </a:prstGeom>
            <a:noFill/>
            <a:ln w="12700">
              <a:solidFill>
                <a:srgbClr val="FFFFFF"/>
              </a:solidFill>
              <a:round/>
              <a:headEnd/>
              <a:tailEnd/>
            </a:ln>
            <a:effectLst/>
          </p:spPr>
          <p:txBody>
            <a:bodyPr wrap="none" anchor="ctr"/>
            <a:lstStyle/>
            <a:p>
              <a:endParaRPr lang="en-US"/>
            </a:p>
          </p:txBody>
        </p:sp>
        <p:sp>
          <p:nvSpPr>
            <p:cNvPr id="40078" name="Oval 142"/>
            <p:cNvSpPr>
              <a:spLocks noChangeArrowheads="1"/>
            </p:cNvSpPr>
            <p:nvPr/>
          </p:nvSpPr>
          <p:spPr bwMode="auto">
            <a:xfrm>
              <a:off x="4765675" y="2351088"/>
              <a:ext cx="69850" cy="68262"/>
            </a:xfrm>
            <a:prstGeom prst="ellipse">
              <a:avLst/>
            </a:prstGeom>
            <a:noFill/>
            <a:ln w="12700">
              <a:solidFill>
                <a:srgbClr val="FFFFFF"/>
              </a:solidFill>
              <a:round/>
              <a:headEnd/>
              <a:tailEnd/>
            </a:ln>
            <a:effectLst/>
          </p:spPr>
          <p:txBody>
            <a:bodyPr wrap="none" anchor="ctr"/>
            <a:lstStyle/>
            <a:p>
              <a:endParaRPr lang="en-US"/>
            </a:p>
          </p:txBody>
        </p:sp>
        <p:sp>
          <p:nvSpPr>
            <p:cNvPr id="40079" name="Oval 143"/>
            <p:cNvSpPr>
              <a:spLocks noChangeArrowheads="1"/>
            </p:cNvSpPr>
            <p:nvPr/>
          </p:nvSpPr>
          <p:spPr bwMode="auto">
            <a:xfrm>
              <a:off x="4851400" y="2355850"/>
              <a:ext cx="68263" cy="68263"/>
            </a:xfrm>
            <a:prstGeom prst="ellipse">
              <a:avLst/>
            </a:prstGeom>
            <a:noFill/>
            <a:ln w="12700">
              <a:solidFill>
                <a:srgbClr val="FFFFFF"/>
              </a:solidFill>
              <a:round/>
              <a:headEnd/>
              <a:tailEnd/>
            </a:ln>
            <a:effectLst/>
          </p:spPr>
          <p:txBody>
            <a:bodyPr wrap="none" anchor="ctr"/>
            <a:lstStyle/>
            <a:p>
              <a:endParaRPr lang="en-US"/>
            </a:p>
          </p:txBody>
        </p:sp>
        <p:sp>
          <p:nvSpPr>
            <p:cNvPr id="40080" name="Oval 144"/>
            <p:cNvSpPr>
              <a:spLocks noChangeArrowheads="1"/>
            </p:cNvSpPr>
            <p:nvPr/>
          </p:nvSpPr>
          <p:spPr bwMode="auto">
            <a:xfrm>
              <a:off x="4935538" y="2365375"/>
              <a:ext cx="68262" cy="69850"/>
            </a:xfrm>
            <a:prstGeom prst="ellipse">
              <a:avLst/>
            </a:prstGeom>
            <a:noFill/>
            <a:ln w="12700">
              <a:solidFill>
                <a:srgbClr val="FFFFFF"/>
              </a:solidFill>
              <a:round/>
              <a:headEnd/>
              <a:tailEnd/>
            </a:ln>
            <a:effectLst/>
          </p:spPr>
          <p:txBody>
            <a:bodyPr wrap="none" anchor="ctr"/>
            <a:lstStyle/>
            <a:p>
              <a:endParaRPr lang="en-US"/>
            </a:p>
          </p:txBody>
        </p:sp>
        <p:sp>
          <p:nvSpPr>
            <p:cNvPr id="40081" name="Oval 145"/>
            <p:cNvSpPr>
              <a:spLocks noChangeArrowheads="1"/>
            </p:cNvSpPr>
            <p:nvPr/>
          </p:nvSpPr>
          <p:spPr bwMode="auto">
            <a:xfrm>
              <a:off x="5019675" y="2368550"/>
              <a:ext cx="69850" cy="69850"/>
            </a:xfrm>
            <a:prstGeom prst="ellipse">
              <a:avLst/>
            </a:prstGeom>
            <a:noFill/>
            <a:ln w="12700">
              <a:solidFill>
                <a:srgbClr val="FFFFFF"/>
              </a:solidFill>
              <a:round/>
              <a:headEnd/>
              <a:tailEnd/>
            </a:ln>
            <a:effectLst/>
          </p:spPr>
          <p:txBody>
            <a:bodyPr wrap="none" anchor="ctr"/>
            <a:lstStyle/>
            <a:p>
              <a:endParaRPr lang="en-US"/>
            </a:p>
          </p:txBody>
        </p:sp>
        <p:sp>
          <p:nvSpPr>
            <p:cNvPr id="40082" name="Oval 146"/>
            <p:cNvSpPr>
              <a:spLocks noChangeArrowheads="1"/>
            </p:cNvSpPr>
            <p:nvPr/>
          </p:nvSpPr>
          <p:spPr bwMode="auto">
            <a:xfrm>
              <a:off x="5103813" y="2357438"/>
              <a:ext cx="69850" cy="69850"/>
            </a:xfrm>
            <a:prstGeom prst="ellipse">
              <a:avLst/>
            </a:prstGeom>
            <a:noFill/>
            <a:ln w="12700">
              <a:solidFill>
                <a:srgbClr val="FFFFFF"/>
              </a:solidFill>
              <a:round/>
              <a:headEnd/>
              <a:tailEnd/>
            </a:ln>
            <a:effectLst/>
          </p:spPr>
          <p:txBody>
            <a:bodyPr wrap="none" anchor="ctr"/>
            <a:lstStyle/>
            <a:p>
              <a:endParaRPr lang="en-US"/>
            </a:p>
          </p:txBody>
        </p:sp>
        <p:sp>
          <p:nvSpPr>
            <p:cNvPr id="40083" name="Oval 147"/>
            <p:cNvSpPr>
              <a:spLocks noChangeArrowheads="1"/>
            </p:cNvSpPr>
            <p:nvPr/>
          </p:nvSpPr>
          <p:spPr bwMode="auto">
            <a:xfrm>
              <a:off x="5187950" y="2366963"/>
              <a:ext cx="69850" cy="69850"/>
            </a:xfrm>
            <a:prstGeom prst="ellipse">
              <a:avLst/>
            </a:prstGeom>
            <a:noFill/>
            <a:ln w="12700">
              <a:solidFill>
                <a:srgbClr val="FFFFFF"/>
              </a:solidFill>
              <a:round/>
              <a:headEnd/>
              <a:tailEnd/>
            </a:ln>
            <a:effectLst/>
          </p:spPr>
          <p:txBody>
            <a:bodyPr wrap="none" anchor="ctr"/>
            <a:lstStyle/>
            <a:p>
              <a:endParaRPr lang="en-US"/>
            </a:p>
          </p:txBody>
        </p:sp>
        <p:sp>
          <p:nvSpPr>
            <p:cNvPr id="40084" name="Oval 148"/>
            <p:cNvSpPr>
              <a:spLocks noChangeArrowheads="1"/>
            </p:cNvSpPr>
            <p:nvPr/>
          </p:nvSpPr>
          <p:spPr bwMode="auto">
            <a:xfrm>
              <a:off x="5273675" y="2370138"/>
              <a:ext cx="68263" cy="68262"/>
            </a:xfrm>
            <a:prstGeom prst="ellipse">
              <a:avLst/>
            </a:prstGeom>
            <a:noFill/>
            <a:ln w="12700">
              <a:solidFill>
                <a:srgbClr val="FFFFFF"/>
              </a:solidFill>
              <a:round/>
              <a:headEnd/>
              <a:tailEnd/>
            </a:ln>
            <a:effectLst/>
          </p:spPr>
          <p:txBody>
            <a:bodyPr wrap="none" anchor="ctr"/>
            <a:lstStyle/>
            <a:p>
              <a:endParaRPr lang="en-US"/>
            </a:p>
          </p:txBody>
        </p:sp>
        <p:sp>
          <p:nvSpPr>
            <p:cNvPr id="40085" name="Oval 149"/>
            <p:cNvSpPr>
              <a:spLocks noChangeArrowheads="1"/>
            </p:cNvSpPr>
            <p:nvPr/>
          </p:nvSpPr>
          <p:spPr bwMode="auto">
            <a:xfrm>
              <a:off x="5357813" y="2371725"/>
              <a:ext cx="68262" cy="69850"/>
            </a:xfrm>
            <a:prstGeom prst="ellipse">
              <a:avLst/>
            </a:prstGeom>
            <a:noFill/>
            <a:ln w="12700">
              <a:solidFill>
                <a:srgbClr val="FFFFFF"/>
              </a:solidFill>
              <a:round/>
              <a:headEnd/>
              <a:tailEnd/>
            </a:ln>
            <a:effectLst/>
          </p:spPr>
          <p:txBody>
            <a:bodyPr wrap="none" anchor="ctr"/>
            <a:lstStyle/>
            <a:p>
              <a:endParaRPr lang="en-US"/>
            </a:p>
          </p:txBody>
        </p:sp>
        <p:sp>
          <p:nvSpPr>
            <p:cNvPr id="40086" name="Freeform 150"/>
            <p:cNvSpPr>
              <a:spLocks/>
            </p:cNvSpPr>
            <p:nvPr/>
          </p:nvSpPr>
          <p:spPr bwMode="auto">
            <a:xfrm>
              <a:off x="3702050" y="2455863"/>
              <a:ext cx="1712913" cy="1712912"/>
            </a:xfrm>
            <a:custGeom>
              <a:avLst/>
              <a:gdLst/>
              <a:ahLst/>
              <a:cxnLst>
                <a:cxn ang="0">
                  <a:pos x="0" y="0"/>
                </a:cxn>
                <a:cxn ang="0">
                  <a:pos x="0" y="1078"/>
                </a:cxn>
                <a:cxn ang="0">
                  <a:pos x="1078" y="1078"/>
                </a:cxn>
                <a:cxn ang="0">
                  <a:pos x="1078" y="0"/>
                </a:cxn>
                <a:cxn ang="0">
                  <a:pos x="0" y="0"/>
                </a:cxn>
              </a:cxnLst>
              <a:rect l="0" t="0" r="r" b="b"/>
              <a:pathLst>
                <a:path w="1079" h="1079">
                  <a:moveTo>
                    <a:pt x="0" y="0"/>
                  </a:moveTo>
                  <a:lnTo>
                    <a:pt x="0" y="1078"/>
                  </a:lnTo>
                  <a:lnTo>
                    <a:pt x="1078" y="1078"/>
                  </a:lnTo>
                  <a:lnTo>
                    <a:pt x="1078" y="0"/>
                  </a:lnTo>
                  <a:lnTo>
                    <a:pt x="0" y="0"/>
                  </a:lnTo>
                </a:path>
              </a:pathLst>
            </a:custGeom>
            <a:noFill/>
            <a:ln w="9525" cap="rnd">
              <a:noFill/>
              <a:round/>
              <a:headEnd type="none" w="sm" len="sm"/>
              <a:tailEnd type="none" w="sm" len="sm"/>
            </a:ln>
            <a:effectLst/>
          </p:spPr>
          <p:txBody>
            <a:bodyPr/>
            <a:lstStyle/>
            <a:p>
              <a:endParaRPr lang="en-US"/>
            </a:p>
          </p:txBody>
        </p:sp>
        <p:sp>
          <p:nvSpPr>
            <p:cNvPr id="40087" name="Line 151"/>
            <p:cNvSpPr>
              <a:spLocks noChangeShapeType="1"/>
            </p:cNvSpPr>
            <p:nvPr/>
          </p:nvSpPr>
          <p:spPr bwMode="auto">
            <a:xfrm>
              <a:off x="3703638" y="4167188"/>
              <a:ext cx="1709737" cy="0"/>
            </a:xfrm>
            <a:prstGeom prst="line">
              <a:avLst/>
            </a:prstGeom>
            <a:noFill/>
            <a:ln w="12700">
              <a:solidFill>
                <a:srgbClr val="FFFFFF"/>
              </a:solidFill>
              <a:round/>
              <a:headEnd type="none" w="sm" len="sm"/>
              <a:tailEnd type="none" w="sm" len="sm"/>
            </a:ln>
            <a:effectLst/>
          </p:spPr>
          <p:txBody>
            <a:bodyPr wrap="none" anchor="ctr"/>
            <a:lstStyle/>
            <a:p>
              <a:endParaRPr lang="en-US"/>
            </a:p>
          </p:txBody>
        </p:sp>
        <p:sp>
          <p:nvSpPr>
            <p:cNvPr id="40088" name="Line 152"/>
            <p:cNvSpPr>
              <a:spLocks noChangeShapeType="1"/>
            </p:cNvSpPr>
            <p:nvPr/>
          </p:nvSpPr>
          <p:spPr bwMode="auto">
            <a:xfrm flipV="1">
              <a:off x="3702050" y="4167188"/>
              <a:ext cx="0" cy="41275"/>
            </a:xfrm>
            <a:prstGeom prst="line">
              <a:avLst/>
            </a:prstGeom>
            <a:noFill/>
            <a:ln w="12700">
              <a:solidFill>
                <a:srgbClr val="FFFFFF"/>
              </a:solidFill>
              <a:round/>
              <a:headEnd type="none" w="sm" len="sm"/>
              <a:tailEnd type="none" w="sm" len="sm"/>
            </a:ln>
            <a:effectLst/>
          </p:spPr>
          <p:txBody>
            <a:bodyPr wrap="none" anchor="ctr"/>
            <a:lstStyle/>
            <a:p>
              <a:endParaRPr lang="en-US"/>
            </a:p>
          </p:txBody>
        </p:sp>
        <p:sp>
          <p:nvSpPr>
            <p:cNvPr id="40089" name="Line 153"/>
            <p:cNvSpPr>
              <a:spLocks noChangeShapeType="1"/>
            </p:cNvSpPr>
            <p:nvPr/>
          </p:nvSpPr>
          <p:spPr bwMode="auto">
            <a:xfrm flipV="1">
              <a:off x="4124325" y="4167188"/>
              <a:ext cx="0" cy="41275"/>
            </a:xfrm>
            <a:prstGeom prst="line">
              <a:avLst/>
            </a:prstGeom>
            <a:noFill/>
            <a:ln w="12700">
              <a:solidFill>
                <a:srgbClr val="FFFFFF"/>
              </a:solidFill>
              <a:round/>
              <a:headEnd type="none" w="sm" len="sm"/>
              <a:tailEnd type="none" w="sm" len="sm"/>
            </a:ln>
            <a:effectLst/>
          </p:spPr>
          <p:txBody>
            <a:bodyPr wrap="none" anchor="ctr"/>
            <a:lstStyle/>
            <a:p>
              <a:endParaRPr lang="en-US"/>
            </a:p>
          </p:txBody>
        </p:sp>
        <p:sp>
          <p:nvSpPr>
            <p:cNvPr id="40090" name="Line 154"/>
            <p:cNvSpPr>
              <a:spLocks noChangeShapeType="1"/>
            </p:cNvSpPr>
            <p:nvPr/>
          </p:nvSpPr>
          <p:spPr bwMode="auto">
            <a:xfrm flipV="1">
              <a:off x="4546600" y="4167188"/>
              <a:ext cx="0" cy="41275"/>
            </a:xfrm>
            <a:prstGeom prst="line">
              <a:avLst/>
            </a:prstGeom>
            <a:noFill/>
            <a:ln w="12700">
              <a:solidFill>
                <a:srgbClr val="FFFFFF"/>
              </a:solidFill>
              <a:round/>
              <a:headEnd type="none" w="sm" len="sm"/>
              <a:tailEnd type="none" w="sm" len="sm"/>
            </a:ln>
            <a:effectLst/>
          </p:spPr>
          <p:txBody>
            <a:bodyPr wrap="none" anchor="ctr"/>
            <a:lstStyle/>
            <a:p>
              <a:endParaRPr lang="en-US"/>
            </a:p>
          </p:txBody>
        </p:sp>
        <p:sp>
          <p:nvSpPr>
            <p:cNvPr id="40091" name="Line 155"/>
            <p:cNvSpPr>
              <a:spLocks noChangeShapeType="1"/>
            </p:cNvSpPr>
            <p:nvPr/>
          </p:nvSpPr>
          <p:spPr bwMode="auto">
            <a:xfrm flipV="1">
              <a:off x="4968875" y="4167188"/>
              <a:ext cx="0" cy="41275"/>
            </a:xfrm>
            <a:prstGeom prst="line">
              <a:avLst/>
            </a:prstGeom>
            <a:noFill/>
            <a:ln w="12700">
              <a:solidFill>
                <a:srgbClr val="FFFFFF"/>
              </a:solidFill>
              <a:round/>
              <a:headEnd type="none" w="sm" len="sm"/>
              <a:tailEnd type="none" w="sm" len="sm"/>
            </a:ln>
            <a:effectLst/>
          </p:spPr>
          <p:txBody>
            <a:bodyPr wrap="none" anchor="ctr"/>
            <a:lstStyle/>
            <a:p>
              <a:endParaRPr lang="en-US"/>
            </a:p>
          </p:txBody>
        </p:sp>
        <p:sp>
          <p:nvSpPr>
            <p:cNvPr id="40092" name="Line 156"/>
            <p:cNvSpPr>
              <a:spLocks noChangeShapeType="1"/>
            </p:cNvSpPr>
            <p:nvPr/>
          </p:nvSpPr>
          <p:spPr bwMode="auto">
            <a:xfrm flipV="1">
              <a:off x="5391150" y="4167188"/>
              <a:ext cx="0" cy="41275"/>
            </a:xfrm>
            <a:prstGeom prst="line">
              <a:avLst/>
            </a:prstGeom>
            <a:noFill/>
            <a:ln w="12700">
              <a:solidFill>
                <a:srgbClr val="FFFFFF"/>
              </a:solidFill>
              <a:round/>
              <a:headEnd type="none" w="sm" len="sm"/>
              <a:tailEnd type="none" w="sm" len="sm"/>
            </a:ln>
            <a:effectLst/>
          </p:spPr>
          <p:txBody>
            <a:bodyPr wrap="none" anchor="ctr"/>
            <a:lstStyle/>
            <a:p>
              <a:endParaRPr lang="en-US"/>
            </a:p>
          </p:txBody>
        </p:sp>
        <p:sp>
          <p:nvSpPr>
            <p:cNvPr id="40093" name="Line 157"/>
            <p:cNvSpPr>
              <a:spLocks noChangeShapeType="1"/>
            </p:cNvSpPr>
            <p:nvPr/>
          </p:nvSpPr>
          <p:spPr bwMode="auto">
            <a:xfrm flipV="1">
              <a:off x="3913188" y="4167188"/>
              <a:ext cx="0" cy="19050"/>
            </a:xfrm>
            <a:prstGeom prst="line">
              <a:avLst/>
            </a:prstGeom>
            <a:noFill/>
            <a:ln w="12700">
              <a:solidFill>
                <a:srgbClr val="FFFFFF"/>
              </a:solidFill>
              <a:round/>
              <a:headEnd type="none" w="sm" len="sm"/>
              <a:tailEnd type="none" w="sm" len="sm"/>
            </a:ln>
            <a:effectLst/>
          </p:spPr>
          <p:txBody>
            <a:bodyPr wrap="none" anchor="ctr"/>
            <a:lstStyle/>
            <a:p>
              <a:endParaRPr lang="en-US"/>
            </a:p>
          </p:txBody>
        </p:sp>
        <p:sp>
          <p:nvSpPr>
            <p:cNvPr id="40094" name="Line 158"/>
            <p:cNvSpPr>
              <a:spLocks noChangeShapeType="1"/>
            </p:cNvSpPr>
            <p:nvPr/>
          </p:nvSpPr>
          <p:spPr bwMode="auto">
            <a:xfrm flipV="1">
              <a:off x="4335463" y="4167188"/>
              <a:ext cx="0" cy="19050"/>
            </a:xfrm>
            <a:prstGeom prst="line">
              <a:avLst/>
            </a:prstGeom>
            <a:noFill/>
            <a:ln w="12700">
              <a:solidFill>
                <a:srgbClr val="FFFFFF"/>
              </a:solidFill>
              <a:round/>
              <a:headEnd type="none" w="sm" len="sm"/>
              <a:tailEnd type="none" w="sm" len="sm"/>
            </a:ln>
            <a:effectLst/>
          </p:spPr>
          <p:txBody>
            <a:bodyPr wrap="none" anchor="ctr"/>
            <a:lstStyle/>
            <a:p>
              <a:endParaRPr lang="en-US"/>
            </a:p>
          </p:txBody>
        </p:sp>
        <p:sp>
          <p:nvSpPr>
            <p:cNvPr id="40095" name="Line 159"/>
            <p:cNvSpPr>
              <a:spLocks noChangeShapeType="1"/>
            </p:cNvSpPr>
            <p:nvPr/>
          </p:nvSpPr>
          <p:spPr bwMode="auto">
            <a:xfrm flipV="1">
              <a:off x="4757738" y="4167188"/>
              <a:ext cx="0" cy="19050"/>
            </a:xfrm>
            <a:prstGeom prst="line">
              <a:avLst/>
            </a:prstGeom>
            <a:noFill/>
            <a:ln w="12700">
              <a:solidFill>
                <a:srgbClr val="FFFFFF"/>
              </a:solidFill>
              <a:round/>
              <a:headEnd type="none" w="sm" len="sm"/>
              <a:tailEnd type="none" w="sm" len="sm"/>
            </a:ln>
            <a:effectLst/>
          </p:spPr>
          <p:txBody>
            <a:bodyPr wrap="none" anchor="ctr"/>
            <a:lstStyle/>
            <a:p>
              <a:endParaRPr lang="en-US"/>
            </a:p>
          </p:txBody>
        </p:sp>
        <p:sp>
          <p:nvSpPr>
            <p:cNvPr id="40096" name="Line 160"/>
            <p:cNvSpPr>
              <a:spLocks noChangeShapeType="1"/>
            </p:cNvSpPr>
            <p:nvPr/>
          </p:nvSpPr>
          <p:spPr bwMode="auto">
            <a:xfrm flipV="1">
              <a:off x="5180013" y="4167188"/>
              <a:ext cx="0" cy="19050"/>
            </a:xfrm>
            <a:prstGeom prst="line">
              <a:avLst/>
            </a:prstGeom>
            <a:noFill/>
            <a:ln w="12700">
              <a:solidFill>
                <a:srgbClr val="FFFFFF"/>
              </a:solidFill>
              <a:round/>
              <a:headEnd type="none" w="sm" len="sm"/>
              <a:tailEnd type="none" w="sm" len="sm"/>
            </a:ln>
            <a:effectLst/>
          </p:spPr>
          <p:txBody>
            <a:bodyPr wrap="none" anchor="ctr"/>
            <a:lstStyle/>
            <a:p>
              <a:endParaRPr lang="en-US"/>
            </a:p>
          </p:txBody>
        </p:sp>
        <p:sp>
          <p:nvSpPr>
            <p:cNvPr id="40097" name="Line 161"/>
            <p:cNvSpPr>
              <a:spLocks noChangeShapeType="1"/>
            </p:cNvSpPr>
            <p:nvPr/>
          </p:nvSpPr>
          <p:spPr bwMode="auto">
            <a:xfrm>
              <a:off x="3703638" y="2455863"/>
              <a:ext cx="1709737" cy="0"/>
            </a:xfrm>
            <a:prstGeom prst="line">
              <a:avLst/>
            </a:prstGeom>
            <a:noFill/>
            <a:ln w="12700">
              <a:solidFill>
                <a:srgbClr val="FFFFFF"/>
              </a:solidFill>
              <a:round/>
              <a:headEnd type="none" w="sm" len="sm"/>
              <a:tailEnd type="none" w="sm" len="sm"/>
            </a:ln>
            <a:effectLst/>
          </p:spPr>
          <p:txBody>
            <a:bodyPr wrap="none" anchor="ctr"/>
            <a:lstStyle/>
            <a:p>
              <a:endParaRPr lang="en-US"/>
            </a:p>
          </p:txBody>
        </p:sp>
        <p:sp>
          <p:nvSpPr>
            <p:cNvPr id="40098" name="Line 162"/>
            <p:cNvSpPr>
              <a:spLocks noChangeShapeType="1"/>
            </p:cNvSpPr>
            <p:nvPr/>
          </p:nvSpPr>
          <p:spPr bwMode="auto">
            <a:xfrm flipV="1">
              <a:off x="3702050" y="2457450"/>
              <a:ext cx="0" cy="1709738"/>
            </a:xfrm>
            <a:prstGeom prst="line">
              <a:avLst/>
            </a:prstGeom>
            <a:noFill/>
            <a:ln w="12700">
              <a:solidFill>
                <a:srgbClr val="FFFFFF"/>
              </a:solidFill>
              <a:round/>
              <a:headEnd type="none" w="sm" len="sm"/>
              <a:tailEnd type="none" w="sm" len="sm"/>
            </a:ln>
            <a:effectLst/>
          </p:spPr>
          <p:txBody>
            <a:bodyPr wrap="none" anchor="ctr"/>
            <a:lstStyle/>
            <a:p>
              <a:endParaRPr lang="en-US"/>
            </a:p>
          </p:txBody>
        </p:sp>
        <p:sp>
          <p:nvSpPr>
            <p:cNvPr id="40099" name="Line 163"/>
            <p:cNvSpPr>
              <a:spLocks noChangeShapeType="1"/>
            </p:cNvSpPr>
            <p:nvPr/>
          </p:nvSpPr>
          <p:spPr bwMode="auto">
            <a:xfrm>
              <a:off x="3662363" y="3962400"/>
              <a:ext cx="39687" cy="0"/>
            </a:xfrm>
            <a:prstGeom prst="line">
              <a:avLst/>
            </a:prstGeom>
            <a:noFill/>
            <a:ln w="12700">
              <a:solidFill>
                <a:srgbClr val="FFFFFF"/>
              </a:solidFill>
              <a:round/>
              <a:headEnd type="none" w="sm" len="sm"/>
              <a:tailEnd type="none" w="sm" len="sm"/>
            </a:ln>
            <a:effectLst/>
          </p:spPr>
          <p:txBody>
            <a:bodyPr wrap="none" anchor="ctr"/>
            <a:lstStyle/>
            <a:p>
              <a:endParaRPr lang="en-US"/>
            </a:p>
          </p:txBody>
        </p:sp>
        <p:sp>
          <p:nvSpPr>
            <p:cNvPr id="40100" name="Line 164"/>
            <p:cNvSpPr>
              <a:spLocks noChangeShapeType="1"/>
            </p:cNvSpPr>
            <p:nvPr/>
          </p:nvSpPr>
          <p:spPr bwMode="auto">
            <a:xfrm>
              <a:off x="3662363" y="3756025"/>
              <a:ext cx="39687" cy="0"/>
            </a:xfrm>
            <a:prstGeom prst="line">
              <a:avLst/>
            </a:prstGeom>
            <a:noFill/>
            <a:ln w="12700">
              <a:solidFill>
                <a:srgbClr val="FFFFFF"/>
              </a:solidFill>
              <a:round/>
              <a:headEnd type="none" w="sm" len="sm"/>
              <a:tailEnd type="none" w="sm" len="sm"/>
            </a:ln>
            <a:effectLst/>
          </p:spPr>
          <p:txBody>
            <a:bodyPr wrap="none" anchor="ctr"/>
            <a:lstStyle/>
            <a:p>
              <a:endParaRPr lang="en-US"/>
            </a:p>
          </p:txBody>
        </p:sp>
        <p:sp>
          <p:nvSpPr>
            <p:cNvPr id="40101" name="Line 165"/>
            <p:cNvSpPr>
              <a:spLocks noChangeShapeType="1"/>
            </p:cNvSpPr>
            <p:nvPr/>
          </p:nvSpPr>
          <p:spPr bwMode="auto">
            <a:xfrm>
              <a:off x="3662363" y="3551238"/>
              <a:ext cx="39687" cy="0"/>
            </a:xfrm>
            <a:prstGeom prst="line">
              <a:avLst/>
            </a:prstGeom>
            <a:noFill/>
            <a:ln w="12700">
              <a:solidFill>
                <a:srgbClr val="FFFFFF"/>
              </a:solidFill>
              <a:round/>
              <a:headEnd type="none" w="sm" len="sm"/>
              <a:tailEnd type="none" w="sm" len="sm"/>
            </a:ln>
            <a:effectLst/>
          </p:spPr>
          <p:txBody>
            <a:bodyPr wrap="none" anchor="ctr"/>
            <a:lstStyle/>
            <a:p>
              <a:endParaRPr lang="en-US"/>
            </a:p>
          </p:txBody>
        </p:sp>
        <p:sp>
          <p:nvSpPr>
            <p:cNvPr id="40102" name="Line 166"/>
            <p:cNvSpPr>
              <a:spLocks noChangeShapeType="1"/>
            </p:cNvSpPr>
            <p:nvPr/>
          </p:nvSpPr>
          <p:spPr bwMode="auto">
            <a:xfrm>
              <a:off x="3662363" y="3344863"/>
              <a:ext cx="39687" cy="0"/>
            </a:xfrm>
            <a:prstGeom prst="line">
              <a:avLst/>
            </a:prstGeom>
            <a:noFill/>
            <a:ln w="12700">
              <a:solidFill>
                <a:srgbClr val="FFFFFF"/>
              </a:solidFill>
              <a:round/>
              <a:headEnd type="none" w="sm" len="sm"/>
              <a:tailEnd type="none" w="sm" len="sm"/>
            </a:ln>
            <a:effectLst/>
          </p:spPr>
          <p:txBody>
            <a:bodyPr wrap="none" anchor="ctr"/>
            <a:lstStyle/>
            <a:p>
              <a:endParaRPr lang="en-US"/>
            </a:p>
          </p:txBody>
        </p:sp>
        <p:sp>
          <p:nvSpPr>
            <p:cNvPr id="40103" name="Line 167"/>
            <p:cNvSpPr>
              <a:spLocks noChangeShapeType="1"/>
            </p:cNvSpPr>
            <p:nvPr/>
          </p:nvSpPr>
          <p:spPr bwMode="auto">
            <a:xfrm>
              <a:off x="3662363" y="3140075"/>
              <a:ext cx="39687" cy="0"/>
            </a:xfrm>
            <a:prstGeom prst="line">
              <a:avLst/>
            </a:prstGeom>
            <a:noFill/>
            <a:ln w="12700">
              <a:solidFill>
                <a:srgbClr val="FFFFFF"/>
              </a:solidFill>
              <a:round/>
              <a:headEnd type="none" w="sm" len="sm"/>
              <a:tailEnd type="none" w="sm" len="sm"/>
            </a:ln>
            <a:effectLst/>
          </p:spPr>
          <p:txBody>
            <a:bodyPr wrap="none" anchor="ctr"/>
            <a:lstStyle/>
            <a:p>
              <a:endParaRPr lang="en-US"/>
            </a:p>
          </p:txBody>
        </p:sp>
        <p:sp>
          <p:nvSpPr>
            <p:cNvPr id="40104" name="Line 168"/>
            <p:cNvSpPr>
              <a:spLocks noChangeShapeType="1"/>
            </p:cNvSpPr>
            <p:nvPr/>
          </p:nvSpPr>
          <p:spPr bwMode="auto">
            <a:xfrm>
              <a:off x="3662363" y="2935288"/>
              <a:ext cx="39687" cy="0"/>
            </a:xfrm>
            <a:prstGeom prst="line">
              <a:avLst/>
            </a:prstGeom>
            <a:noFill/>
            <a:ln w="12700">
              <a:solidFill>
                <a:srgbClr val="FFFFFF"/>
              </a:solidFill>
              <a:round/>
              <a:headEnd type="none" w="sm" len="sm"/>
              <a:tailEnd type="none" w="sm" len="sm"/>
            </a:ln>
            <a:effectLst/>
          </p:spPr>
          <p:txBody>
            <a:bodyPr wrap="none" anchor="ctr"/>
            <a:lstStyle/>
            <a:p>
              <a:endParaRPr lang="en-US"/>
            </a:p>
          </p:txBody>
        </p:sp>
        <p:sp>
          <p:nvSpPr>
            <p:cNvPr id="40105" name="Line 169"/>
            <p:cNvSpPr>
              <a:spLocks noChangeShapeType="1"/>
            </p:cNvSpPr>
            <p:nvPr/>
          </p:nvSpPr>
          <p:spPr bwMode="auto">
            <a:xfrm>
              <a:off x="3662363" y="2728913"/>
              <a:ext cx="39687" cy="0"/>
            </a:xfrm>
            <a:prstGeom prst="line">
              <a:avLst/>
            </a:prstGeom>
            <a:noFill/>
            <a:ln w="12700">
              <a:solidFill>
                <a:srgbClr val="FFFFFF"/>
              </a:solidFill>
              <a:round/>
              <a:headEnd type="none" w="sm" len="sm"/>
              <a:tailEnd type="none" w="sm" len="sm"/>
            </a:ln>
            <a:effectLst/>
          </p:spPr>
          <p:txBody>
            <a:bodyPr wrap="none" anchor="ctr"/>
            <a:lstStyle/>
            <a:p>
              <a:endParaRPr lang="en-US"/>
            </a:p>
          </p:txBody>
        </p:sp>
        <p:sp>
          <p:nvSpPr>
            <p:cNvPr id="40106" name="Line 170"/>
            <p:cNvSpPr>
              <a:spLocks noChangeShapeType="1"/>
            </p:cNvSpPr>
            <p:nvPr/>
          </p:nvSpPr>
          <p:spPr bwMode="auto">
            <a:xfrm>
              <a:off x="3662363" y="2524125"/>
              <a:ext cx="39687" cy="0"/>
            </a:xfrm>
            <a:prstGeom prst="line">
              <a:avLst/>
            </a:prstGeom>
            <a:noFill/>
            <a:ln w="12700">
              <a:solidFill>
                <a:srgbClr val="FFFFFF"/>
              </a:solidFill>
              <a:round/>
              <a:headEnd type="none" w="sm" len="sm"/>
              <a:tailEnd type="none" w="sm" len="sm"/>
            </a:ln>
            <a:effectLst/>
          </p:spPr>
          <p:txBody>
            <a:bodyPr wrap="none" anchor="ctr"/>
            <a:lstStyle/>
            <a:p>
              <a:endParaRPr lang="en-US"/>
            </a:p>
          </p:txBody>
        </p:sp>
        <p:sp>
          <p:nvSpPr>
            <p:cNvPr id="40107" name="Rectangle 171"/>
            <p:cNvSpPr>
              <a:spLocks noChangeArrowheads="1"/>
            </p:cNvSpPr>
            <p:nvPr/>
          </p:nvSpPr>
          <p:spPr bwMode="auto">
            <a:xfrm>
              <a:off x="3414713" y="3805238"/>
              <a:ext cx="282575" cy="304800"/>
            </a:xfrm>
            <a:prstGeom prst="rect">
              <a:avLst/>
            </a:prstGeom>
            <a:noFill/>
            <a:ln w="9525">
              <a:noFill/>
              <a:miter lim="800000"/>
              <a:headEnd/>
              <a:tailEnd/>
            </a:ln>
            <a:effectLst/>
          </p:spPr>
          <p:txBody>
            <a:bodyPr wrap="none" lIns="92075" tIns="46038" rIns="92075" bIns="46038">
              <a:spAutoFit/>
            </a:bodyPr>
            <a:lstStyle/>
            <a:p>
              <a:r>
                <a:rPr lang="en-US" sz="1400" b="1" i="0">
                  <a:solidFill>
                    <a:srgbClr val="FFFFFF"/>
                  </a:solidFill>
                  <a:latin typeface="Arial" charset="0"/>
                </a:rPr>
                <a:t>3</a:t>
              </a:r>
            </a:p>
          </p:txBody>
        </p:sp>
        <p:sp>
          <p:nvSpPr>
            <p:cNvPr id="40108" name="Rectangle 172"/>
            <p:cNvSpPr>
              <a:spLocks noChangeArrowheads="1"/>
            </p:cNvSpPr>
            <p:nvPr/>
          </p:nvSpPr>
          <p:spPr bwMode="auto">
            <a:xfrm>
              <a:off x="3414713" y="3598863"/>
              <a:ext cx="282575" cy="304800"/>
            </a:xfrm>
            <a:prstGeom prst="rect">
              <a:avLst/>
            </a:prstGeom>
            <a:noFill/>
            <a:ln w="9525">
              <a:noFill/>
              <a:miter lim="800000"/>
              <a:headEnd/>
              <a:tailEnd/>
            </a:ln>
            <a:effectLst/>
          </p:spPr>
          <p:txBody>
            <a:bodyPr wrap="none" lIns="92075" tIns="46038" rIns="92075" bIns="46038">
              <a:spAutoFit/>
            </a:bodyPr>
            <a:lstStyle/>
            <a:p>
              <a:r>
                <a:rPr lang="en-US" sz="1400" b="1" i="0">
                  <a:solidFill>
                    <a:srgbClr val="FFFFFF"/>
                  </a:solidFill>
                  <a:latin typeface="Arial" charset="0"/>
                </a:rPr>
                <a:t>6</a:t>
              </a:r>
            </a:p>
          </p:txBody>
        </p:sp>
        <p:sp>
          <p:nvSpPr>
            <p:cNvPr id="40109" name="Rectangle 173"/>
            <p:cNvSpPr>
              <a:spLocks noChangeArrowheads="1"/>
            </p:cNvSpPr>
            <p:nvPr/>
          </p:nvSpPr>
          <p:spPr bwMode="auto">
            <a:xfrm>
              <a:off x="3414713" y="3394075"/>
              <a:ext cx="282575" cy="304800"/>
            </a:xfrm>
            <a:prstGeom prst="rect">
              <a:avLst/>
            </a:prstGeom>
            <a:noFill/>
            <a:ln w="9525">
              <a:noFill/>
              <a:miter lim="800000"/>
              <a:headEnd/>
              <a:tailEnd/>
            </a:ln>
            <a:effectLst/>
          </p:spPr>
          <p:txBody>
            <a:bodyPr wrap="none" lIns="92075" tIns="46038" rIns="92075" bIns="46038">
              <a:spAutoFit/>
            </a:bodyPr>
            <a:lstStyle/>
            <a:p>
              <a:r>
                <a:rPr lang="en-US" sz="1400" b="1" i="0">
                  <a:solidFill>
                    <a:srgbClr val="FFFFFF"/>
                  </a:solidFill>
                  <a:latin typeface="Arial" charset="0"/>
                </a:rPr>
                <a:t>9</a:t>
              </a:r>
            </a:p>
          </p:txBody>
        </p:sp>
        <p:sp>
          <p:nvSpPr>
            <p:cNvPr id="40110" name="Rectangle 174"/>
            <p:cNvSpPr>
              <a:spLocks noChangeArrowheads="1"/>
            </p:cNvSpPr>
            <p:nvPr/>
          </p:nvSpPr>
          <p:spPr bwMode="auto">
            <a:xfrm>
              <a:off x="3333750" y="3189288"/>
              <a:ext cx="382588" cy="304800"/>
            </a:xfrm>
            <a:prstGeom prst="rect">
              <a:avLst/>
            </a:prstGeom>
            <a:noFill/>
            <a:ln w="9525">
              <a:noFill/>
              <a:miter lim="800000"/>
              <a:headEnd/>
              <a:tailEnd/>
            </a:ln>
            <a:effectLst/>
          </p:spPr>
          <p:txBody>
            <a:bodyPr wrap="none" lIns="92075" tIns="46038" rIns="92075" bIns="46038">
              <a:spAutoFit/>
            </a:bodyPr>
            <a:lstStyle/>
            <a:p>
              <a:r>
                <a:rPr lang="en-US" sz="1400" b="1" i="0">
                  <a:solidFill>
                    <a:srgbClr val="FFFFFF"/>
                  </a:solidFill>
                  <a:latin typeface="Arial" charset="0"/>
                </a:rPr>
                <a:t>12</a:t>
              </a:r>
            </a:p>
          </p:txBody>
        </p:sp>
        <p:sp>
          <p:nvSpPr>
            <p:cNvPr id="40111" name="Rectangle 175"/>
            <p:cNvSpPr>
              <a:spLocks noChangeArrowheads="1"/>
            </p:cNvSpPr>
            <p:nvPr/>
          </p:nvSpPr>
          <p:spPr bwMode="auto">
            <a:xfrm>
              <a:off x="3333750" y="2984500"/>
              <a:ext cx="382588" cy="304800"/>
            </a:xfrm>
            <a:prstGeom prst="rect">
              <a:avLst/>
            </a:prstGeom>
            <a:noFill/>
            <a:ln w="9525">
              <a:noFill/>
              <a:miter lim="800000"/>
              <a:headEnd/>
              <a:tailEnd/>
            </a:ln>
            <a:effectLst/>
          </p:spPr>
          <p:txBody>
            <a:bodyPr wrap="none" lIns="92075" tIns="46038" rIns="92075" bIns="46038">
              <a:spAutoFit/>
            </a:bodyPr>
            <a:lstStyle/>
            <a:p>
              <a:r>
                <a:rPr lang="en-US" sz="1400" b="1" i="0">
                  <a:solidFill>
                    <a:srgbClr val="FFFFFF"/>
                  </a:solidFill>
                  <a:latin typeface="Arial" charset="0"/>
                </a:rPr>
                <a:t>15</a:t>
              </a:r>
            </a:p>
          </p:txBody>
        </p:sp>
        <p:sp>
          <p:nvSpPr>
            <p:cNvPr id="40112" name="Rectangle 176"/>
            <p:cNvSpPr>
              <a:spLocks noChangeArrowheads="1"/>
            </p:cNvSpPr>
            <p:nvPr/>
          </p:nvSpPr>
          <p:spPr bwMode="auto">
            <a:xfrm>
              <a:off x="3333750" y="2778125"/>
              <a:ext cx="382588" cy="304800"/>
            </a:xfrm>
            <a:prstGeom prst="rect">
              <a:avLst/>
            </a:prstGeom>
            <a:noFill/>
            <a:ln w="9525">
              <a:noFill/>
              <a:miter lim="800000"/>
              <a:headEnd/>
              <a:tailEnd/>
            </a:ln>
            <a:effectLst/>
          </p:spPr>
          <p:txBody>
            <a:bodyPr wrap="none" lIns="92075" tIns="46038" rIns="92075" bIns="46038">
              <a:spAutoFit/>
            </a:bodyPr>
            <a:lstStyle/>
            <a:p>
              <a:r>
                <a:rPr lang="en-US" sz="1400" b="1" i="0">
                  <a:solidFill>
                    <a:srgbClr val="FFFFFF"/>
                  </a:solidFill>
                  <a:latin typeface="Arial" charset="0"/>
                </a:rPr>
                <a:t>18</a:t>
              </a:r>
            </a:p>
          </p:txBody>
        </p:sp>
        <p:sp>
          <p:nvSpPr>
            <p:cNvPr id="40113" name="Rectangle 177"/>
            <p:cNvSpPr>
              <a:spLocks noChangeArrowheads="1"/>
            </p:cNvSpPr>
            <p:nvPr/>
          </p:nvSpPr>
          <p:spPr bwMode="auto">
            <a:xfrm>
              <a:off x="3333750" y="2573338"/>
              <a:ext cx="382588" cy="304800"/>
            </a:xfrm>
            <a:prstGeom prst="rect">
              <a:avLst/>
            </a:prstGeom>
            <a:noFill/>
            <a:ln w="9525">
              <a:noFill/>
              <a:miter lim="800000"/>
              <a:headEnd/>
              <a:tailEnd/>
            </a:ln>
            <a:effectLst/>
          </p:spPr>
          <p:txBody>
            <a:bodyPr wrap="none" lIns="92075" tIns="46038" rIns="92075" bIns="46038">
              <a:spAutoFit/>
            </a:bodyPr>
            <a:lstStyle/>
            <a:p>
              <a:r>
                <a:rPr lang="en-US" sz="1400" b="1" i="0">
                  <a:solidFill>
                    <a:srgbClr val="FFFFFF"/>
                  </a:solidFill>
                  <a:latin typeface="Arial" charset="0"/>
                </a:rPr>
                <a:t>21</a:t>
              </a:r>
            </a:p>
          </p:txBody>
        </p:sp>
        <p:sp>
          <p:nvSpPr>
            <p:cNvPr id="40114" name="Rectangle 178"/>
            <p:cNvSpPr>
              <a:spLocks noChangeArrowheads="1"/>
            </p:cNvSpPr>
            <p:nvPr/>
          </p:nvSpPr>
          <p:spPr bwMode="auto">
            <a:xfrm>
              <a:off x="3333750" y="2368550"/>
              <a:ext cx="382588" cy="304800"/>
            </a:xfrm>
            <a:prstGeom prst="rect">
              <a:avLst/>
            </a:prstGeom>
            <a:noFill/>
            <a:ln w="9525">
              <a:noFill/>
              <a:miter lim="800000"/>
              <a:headEnd/>
              <a:tailEnd/>
            </a:ln>
            <a:effectLst/>
          </p:spPr>
          <p:txBody>
            <a:bodyPr wrap="none" lIns="92075" tIns="46038" rIns="92075" bIns="46038">
              <a:spAutoFit/>
            </a:bodyPr>
            <a:lstStyle/>
            <a:p>
              <a:r>
                <a:rPr lang="en-US" sz="1400" b="1" i="0">
                  <a:solidFill>
                    <a:srgbClr val="FFFFFF"/>
                  </a:solidFill>
                  <a:latin typeface="Arial" charset="0"/>
                </a:rPr>
                <a:t>24</a:t>
              </a:r>
            </a:p>
          </p:txBody>
        </p:sp>
        <p:sp>
          <p:nvSpPr>
            <p:cNvPr id="40115" name="Line 179"/>
            <p:cNvSpPr>
              <a:spLocks noChangeShapeType="1"/>
            </p:cNvSpPr>
            <p:nvPr/>
          </p:nvSpPr>
          <p:spPr bwMode="auto">
            <a:xfrm flipV="1">
              <a:off x="5413375" y="2457450"/>
              <a:ext cx="0" cy="1709738"/>
            </a:xfrm>
            <a:prstGeom prst="line">
              <a:avLst/>
            </a:prstGeom>
            <a:noFill/>
            <a:ln w="12700">
              <a:solidFill>
                <a:srgbClr val="FFFFFF"/>
              </a:solidFill>
              <a:round/>
              <a:headEnd type="none" w="sm" len="sm"/>
              <a:tailEnd type="none" w="sm" len="sm"/>
            </a:ln>
            <a:effectLst/>
          </p:spPr>
          <p:txBody>
            <a:bodyPr wrap="none" anchor="ctr"/>
            <a:lstStyle/>
            <a:p>
              <a:endParaRPr lang="en-US"/>
            </a:p>
          </p:txBody>
        </p:sp>
        <p:sp>
          <p:nvSpPr>
            <p:cNvPr id="40116" name="Freeform 180"/>
            <p:cNvSpPr>
              <a:spLocks/>
            </p:cNvSpPr>
            <p:nvPr/>
          </p:nvSpPr>
          <p:spPr bwMode="auto">
            <a:xfrm>
              <a:off x="3744913" y="2979738"/>
              <a:ext cx="1647825" cy="1125537"/>
            </a:xfrm>
            <a:custGeom>
              <a:avLst/>
              <a:gdLst/>
              <a:ahLst/>
              <a:cxnLst>
                <a:cxn ang="0">
                  <a:pos x="0" y="0"/>
                </a:cxn>
                <a:cxn ang="0">
                  <a:pos x="26" y="74"/>
                </a:cxn>
                <a:cxn ang="0">
                  <a:pos x="53" y="213"/>
                </a:cxn>
                <a:cxn ang="0">
                  <a:pos x="79" y="270"/>
                </a:cxn>
                <a:cxn ang="0">
                  <a:pos x="106" y="339"/>
                </a:cxn>
                <a:cxn ang="0">
                  <a:pos x="132" y="343"/>
                </a:cxn>
                <a:cxn ang="0">
                  <a:pos x="186" y="420"/>
                </a:cxn>
                <a:cxn ang="0">
                  <a:pos x="239" y="530"/>
                </a:cxn>
                <a:cxn ang="0">
                  <a:pos x="292" y="544"/>
                </a:cxn>
                <a:cxn ang="0">
                  <a:pos x="346" y="577"/>
                </a:cxn>
                <a:cxn ang="0">
                  <a:pos x="399" y="589"/>
                </a:cxn>
                <a:cxn ang="0">
                  <a:pos x="452" y="595"/>
                </a:cxn>
                <a:cxn ang="0">
                  <a:pos x="505" y="623"/>
                </a:cxn>
                <a:cxn ang="0">
                  <a:pos x="558" y="634"/>
                </a:cxn>
                <a:cxn ang="0">
                  <a:pos x="612" y="656"/>
                </a:cxn>
                <a:cxn ang="0">
                  <a:pos x="665" y="647"/>
                </a:cxn>
                <a:cxn ang="0">
                  <a:pos x="718" y="666"/>
                </a:cxn>
                <a:cxn ang="0">
                  <a:pos x="771" y="671"/>
                </a:cxn>
                <a:cxn ang="0">
                  <a:pos x="825" y="665"/>
                </a:cxn>
                <a:cxn ang="0">
                  <a:pos x="878" y="679"/>
                </a:cxn>
                <a:cxn ang="0">
                  <a:pos x="931" y="698"/>
                </a:cxn>
                <a:cxn ang="0">
                  <a:pos x="984" y="705"/>
                </a:cxn>
                <a:cxn ang="0">
                  <a:pos x="1037" y="708"/>
                </a:cxn>
              </a:cxnLst>
              <a:rect l="0" t="0" r="r" b="b"/>
              <a:pathLst>
                <a:path w="1038" h="709">
                  <a:moveTo>
                    <a:pt x="0" y="0"/>
                  </a:moveTo>
                  <a:lnTo>
                    <a:pt x="26" y="74"/>
                  </a:lnTo>
                  <a:lnTo>
                    <a:pt x="53" y="213"/>
                  </a:lnTo>
                  <a:lnTo>
                    <a:pt x="79" y="270"/>
                  </a:lnTo>
                  <a:lnTo>
                    <a:pt x="106" y="339"/>
                  </a:lnTo>
                  <a:lnTo>
                    <a:pt x="132" y="343"/>
                  </a:lnTo>
                  <a:lnTo>
                    <a:pt x="186" y="420"/>
                  </a:lnTo>
                  <a:lnTo>
                    <a:pt x="239" y="530"/>
                  </a:lnTo>
                  <a:lnTo>
                    <a:pt x="292" y="544"/>
                  </a:lnTo>
                  <a:lnTo>
                    <a:pt x="346" y="577"/>
                  </a:lnTo>
                  <a:lnTo>
                    <a:pt x="399" y="589"/>
                  </a:lnTo>
                  <a:lnTo>
                    <a:pt x="452" y="595"/>
                  </a:lnTo>
                  <a:lnTo>
                    <a:pt x="505" y="623"/>
                  </a:lnTo>
                  <a:lnTo>
                    <a:pt x="558" y="634"/>
                  </a:lnTo>
                  <a:lnTo>
                    <a:pt x="612" y="656"/>
                  </a:lnTo>
                  <a:lnTo>
                    <a:pt x="665" y="647"/>
                  </a:lnTo>
                  <a:lnTo>
                    <a:pt x="718" y="666"/>
                  </a:lnTo>
                  <a:lnTo>
                    <a:pt x="771" y="671"/>
                  </a:lnTo>
                  <a:lnTo>
                    <a:pt x="825" y="665"/>
                  </a:lnTo>
                  <a:lnTo>
                    <a:pt x="878" y="679"/>
                  </a:lnTo>
                  <a:lnTo>
                    <a:pt x="931" y="698"/>
                  </a:lnTo>
                  <a:lnTo>
                    <a:pt x="984" y="705"/>
                  </a:lnTo>
                  <a:lnTo>
                    <a:pt x="1037" y="708"/>
                  </a:lnTo>
                </a:path>
              </a:pathLst>
            </a:custGeom>
            <a:noFill/>
            <a:ln w="12700" cap="rnd" cmpd="sng">
              <a:solidFill>
                <a:srgbClr val="FFFFFF"/>
              </a:solidFill>
              <a:prstDash val="solid"/>
              <a:round/>
              <a:headEnd type="none" w="sm" len="sm"/>
              <a:tailEnd type="none" w="sm" len="sm"/>
            </a:ln>
            <a:effectLst/>
          </p:spPr>
          <p:txBody>
            <a:bodyPr/>
            <a:lstStyle/>
            <a:p>
              <a:endParaRPr lang="en-US"/>
            </a:p>
          </p:txBody>
        </p:sp>
        <p:sp>
          <p:nvSpPr>
            <p:cNvPr id="40117" name="Freeform 181"/>
            <p:cNvSpPr>
              <a:spLocks/>
            </p:cNvSpPr>
            <p:nvPr/>
          </p:nvSpPr>
          <p:spPr bwMode="auto">
            <a:xfrm>
              <a:off x="3744913" y="3814763"/>
              <a:ext cx="1647825" cy="301625"/>
            </a:xfrm>
            <a:custGeom>
              <a:avLst/>
              <a:gdLst/>
              <a:ahLst/>
              <a:cxnLst>
                <a:cxn ang="0">
                  <a:pos x="0" y="17"/>
                </a:cxn>
                <a:cxn ang="0">
                  <a:pos x="26" y="0"/>
                </a:cxn>
                <a:cxn ang="0">
                  <a:pos x="53" y="24"/>
                </a:cxn>
                <a:cxn ang="0">
                  <a:pos x="79" y="28"/>
                </a:cxn>
                <a:cxn ang="0">
                  <a:pos x="106" y="37"/>
                </a:cxn>
                <a:cxn ang="0">
                  <a:pos x="132" y="55"/>
                </a:cxn>
                <a:cxn ang="0">
                  <a:pos x="186" y="67"/>
                </a:cxn>
                <a:cxn ang="0">
                  <a:pos x="239" y="90"/>
                </a:cxn>
                <a:cxn ang="0">
                  <a:pos x="292" y="113"/>
                </a:cxn>
                <a:cxn ang="0">
                  <a:pos x="346" y="110"/>
                </a:cxn>
                <a:cxn ang="0">
                  <a:pos x="399" y="119"/>
                </a:cxn>
                <a:cxn ang="0">
                  <a:pos x="452" y="121"/>
                </a:cxn>
                <a:cxn ang="0">
                  <a:pos x="505" y="137"/>
                </a:cxn>
                <a:cxn ang="0">
                  <a:pos x="558" y="155"/>
                </a:cxn>
                <a:cxn ang="0">
                  <a:pos x="612" y="155"/>
                </a:cxn>
                <a:cxn ang="0">
                  <a:pos x="665" y="159"/>
                </a:cxn>
                <a:cxn ang="0">
                  <a:pos x="718" y="167"/>
                </a:cxn>
                <a:cxn ang="0">
                  <a:pos x="771" y="175"/>
                </a:cxn>
                <a:cxn ang="0">
                  <a:pos x="825" y="179"/>
                </a:cxn>
                <a:cxn ang="0">
                  <a:pos x="878" y="183"/>
                </a:cxn>
                <a:cxn ang="0">
                  <a:pos x="931" y="181"/>
                </a:cxn>
                <a:cxn ang="0">
                  <a:pos x="984" y="189"/>
                </a:cxn>
                <a:cxn ang="0">
                  <a:pos x="1037" y="188"/>
                </a:cxn>
              </a:cxnLst>
              <a:rect l="0" t="0" r="r" b="b"/>
              <a:pathLst>
                <a:path w="1038" h="190">
                  <a:moveTo>
                    <a:pt x="0" y="17"/>
                  </a:moveTo>
                  <a:lnTo>
                    <a:pt x="26" y="0"/>
                  </a:lnTo>
                  <a:lnTo>
                    <a:pt x="53" y="24"/>
                  </a:lnTo>
                  <a:lnTo>
                    <a:pt x="79" y="28"/>
                  </a:lnTo>
                  <a:lnTo>
                    <a:pt x="106" y="37"/>
                  </a:lnTo>
                  <a:lnTo>
                    <a:pt x="132" y="55"/>
                  </a:lnTo>
                  <a:lnTo>
                    <a:pt x="186" y="67"/>
                  </a:lnTo>
                  <a:lnTo>
                    <a:pt x="239" y="90"/>
                  </a:lnTo>
                  <a:lnTo>
                    <a:pt x="292" y="113"/>
                  </a:lnTo>
                  <a:lnTo>
                    <a:pt x="346" y="110"/>
                  </a:lnTo>
                  <a:lnTo>
                    <a:pt x="399" y="119"/>
                  </a:lnTo>
                  <a:lnTo>
                    <a:pt x="452" y="121"/>
                  </a:lnTo>
                  <a:lnTo>
                    <a:pt x="505" y="137"/>
                  </a:lnTo>
                  <a:lnTo>
                    <a:pt x="558" y="155"/>
                  </a:lnTo>
                  <a:lnTo>
                    <a:pt x="612" y="155"/>
                  </a:lnTo>
                  <a:lnTo>
                    <a:pt x="665" y="159"/>
                  </a:lnTo>
                  <a:lnTo>
                    <a:pt x="718" y="167"/>
                  </a:lnTo>
                  <a:lnTo>
                    <a:pt x="771" y="175"/>
                  </a:lnTo>
                  <a:lnTo>
                    <a:pt x="825" y="179"/>
                  </a:lnTo>
                  <a:lnTo>
                    <a:pt x="878" y="183"/>
                  </a:lnTo>
                  <a:lnTo>
                    <a:pt x="931" y="181"/>
                  </a:lnTo>
                  <a:lnTo>
                    <a:pt x="984" y="189"/>
                  </a:lnTo>
                  <a:lnTo>
                    <a:pt x="1037" y="188"/>
                  </a:lnTo>
                </a:path>
              </a:pathLst>
            </a:custGeom>
            <a:noFill/>
            <a:ln w="12700" cap="rnd" cmpd="sng">
              <a:solidFill>
                <a:srgbClr val="FFFFFF"/>
              </a:solidFill>
              <a:prstDash val="solid"/>
              <a:round/>
              <a:headEnd type="none" w="sm" len="sm"/>
              <a:tailEnd type="none" w="sm" len="sm"/>
            </a:ln>
            <a:effectLst/>
          </p:spPr>
          <p:txBody>
            <a:bodyPr/>
            <a:lstStyle/>
            <a:p>
              <a:endParaRPr lang="en-US"/>
            </a:p>
          </p:txBody>
        </p:sp>
        <p:sp>
          <p:nvSpPr>
            <p:cNvPr id="40118" name="Oval 182"/>
            <p:cNvSpPr>
              <a:spLocks noChangeArrowheads="1"/>
            </p:cNvSpPr>
            <p:nvPr/>
          </p:nvSpPr>
          <p:spPr bwMode="auto">
            <a:xfrm>
              <a:off x="3709988" y="2944813"/>
              <a:ext cx="69850" cy="68262"/>
            </a:xfrm>
            <a:prstGeom prst="ellipse">
              <a:avLst/>
            </a:prstGeom>
            <a:solidFill>
              <a:srgbClr val="FFFFFF"/>
            </a:solidFill>
            <a:ln w="12700">
              <a:solidFill>
                <a:srgbClr val="FFFFFF"/>
              </a:solidFill>
              <a:round/>
              <a:headEnd/>
              <a:tailEnd/>
            </a:ln>
            <a:effectLst/>
          </p:spPr>
          <p:txBody>
            <a:bodyPr wrap="none" anchor="ctr"/>
            <a:lstStyle/>
            <a:p>
              <a:endParaRPr lang="en-US"/>
            </a:p>
          </p:txBody>
        </p:sp>
        <p:sp>
          <p:nvSpPr>
            <p:cNvPr id="40119" name="Oval 183"/>
            <p:cNvSpPr>
              <a:spLocks noChangeArrowheads="1"/>
            </p:cNvSpPr>
            <p:nvPr/>
          </p:nvSpPr>
          <p:spPr bwMode="auto">
            <a:xfrm>
              <a:off x="3752850" y="3062288"/>
              <a:ext cx="68263" cy="68262"/>
            </a:xfrm>
            <a:prstGeom prst="ellipse">
              <a:avLst/>
            </a:prstGeom>
            <a:solidFill>
              <a:srgbClr val="FFFFFF"/>
            </a:solidFill>
            <a:ln w="12700">
              <a:solidFill>
                <a:srgbClr val="FFFFFF"/>
              </a:solidFill>
              <a:round/>
              <a:headEnd/>
              <a:tailEnd/>
            </a:ln>
            <a:effectLst/>
          </p:spPr>
          <p:txBody>
            <a:bodyPr wrap="none" anchor="ctr"/>
            <a:lstStyle/>
            <a:p>
              <a:endParaRPr lang="en-US"/>
            </a:p>
          </p:txBody>
        </p:sp>
        <p:sp>
          <p:nvSpPr>
            <p:cNvPr id="40120" name="Oval 184"/>
            <p:cNvSpPr>
              <a:spLocks noChangeArrowheads="1"/>
            </p:cNvSpPr>
            <p:nvPr/>
          </p:nvSpPr>
          <p:spPr bwMode="auto">
            <a:xfrm>
              <a:off x="3794125" y="3282950"/>
              <a:ext cx="69850" cy="69850"/>
            </a:xfrm>
            <a:prstGeom prst="ellipse">
              <a:avLst/>
            </a:prstGeom>
            <a:solidFill>
              <a:srgbClr val="FFFFFF"/>
            </a:solidFill>
            <a:ln w="12700">
              <a:solidFill>
                <a:srgbClr val="FFFFFF"/>
              </a:solidFill>
              <a:round/>
              <a:headEnd/>
              <a:tailEnd/>
            </a:ln>
            <a:effectLst/>
          </p:spPr>
          <p:txBody>
            <a:bodyPr wrap="none" anchor="ctr"/>
            <a:lstStyle/>
            <a:p>
              <a:endParaRPr lang="en-US"/>
            </a:p>
          </p:txBody>
        </p:sp>
        <p:sp>
          <p:nvSpPr>
            <p:cNvPr id="40121" name="Oval 185"/>
            <p:cNvSpPr>
              <a:spLocks noChangeArrowheads="1"/>
            </p:cNvSpPr>
            <p:nvPr/>
          </p:nvSpPr>
          <p:spPr bwMode="auto">
            <a:xfrm>
              <a:off x="3836988" y="3373438"/>
              <a:ext cx="68262" cy="69850"/>
            </a:xfrm>
            <a:prstGeom prst="ellipse">
              <a:avLst/>
            </a:prstGeom>
            <a:solidFill>
              <a:srgbClr val="FFFFFF"/>
            </a:solidFill>
            <a:ln w="12700">
              <a:solidFill>
                <a:srgbClr val="FFFFFF"/>
              </a:solidFill>
              <a:round/>
              <a:headEnd/>
              <a:tailEnd/>
            </a:ln>
            <a:effectLst/>
          </p:spPr>
          <p:txBody>
            <a:bodyPr wrap="none" anchor="ctr"/>
            <a:lstStyle/>
            <a:p>
              <a:endParaRPr lang="en-US"/>
            </a:p>
          </p:txBody>
        </p:sp>
        <p:sp>
          <p:nvSpPr>
            <p:cNvPr id="40122" name="Oval 186"/>
            <p:cNvSpPr>
              <a:spLocks noChangeArrowheads="1"/>
            </p:cNvSpPr>
            <p:nvPr/>
          </p:nvSpPr>
          <p:spPr bwMode="auto">
            <a:xfrm>
              <a:off x="3878263" y="3482975"/>
              <a:ext cx="69850" cy="68263"/>
            </a:xfrm>
            <a:prstGeom prst="ellipse">
              <a:avLst/>
            </a:prstGeom>
            <a:solidFill>
              <a:srgbClr val="FFFFFF"/>
            </a:solidFill>
            <a:ln w="12700">
              <a:solidFill>
                <a:srgbClr val="FFFFFF"/>
              </a:solidFill>
              <a:round/>
              <a:headEnd/>
              <a:tailEnd/>
            </a:ln>
            <a:effectLst/>
          </p:spPr>
          <p:txBody>
            <a:bodyPr wrap="none" anchor="ctr"/>
            <a:lstStyle/>
            <a:p>
              <a:endParaRPr lang="en-US"/>
            </a:p>
          </p:txBody>
        </p:sp>
        <p:sp>
          <p:nvSpPr>
            <p:cNvPr id="40123" name="Oval 187"/>
            <p:cNvSpPr>
              <a:spLocks noChangeArrowheads="1"/>
            </p:cNvSpPr>
            <p:nvPr/>
          </p:nvSpPr>
          <p:spPr bwMode="auto">
            <a:xfrm>
              <a:off x="3921125" y="3489325"/>
              <a:ext cx="68263" cy="68263"/>
            </a:xfrm>
            <a:prstGeom prst="ellipse">
              <a:avLst/>
            </a:prstGeom>
            <a:solidFill>
              <a:srgbClr val="FFFFFF"/>
            </a:solidFill>
            <a:ln w="12700">
              <a:solidFill>
                <a:srgbClr val="FFFFFF"/>
              </a:solidFill>
              <a:round/>
              <a:headEnd/>
              <a:tailEnd/>
            </a:ln>
            <a:effectLst/>
          </p:spPr>
          <p:txBody>
            <a:bodyPr wrap="none" anchor="ctr"/>
            <a:lstStyle/>
            <a:p>
              <a:endParaRPr lang="en-US"/>
            </a:p>
          </p:txBody>
        </p:sp>
        <p:sp>
          <p:nvSpPr>
            <p:cNvPr id="40124" name="Oval 188"/>
            <p:cNvSpPr>
              <a:spLocks noChangeArrowheads="1"/>
            </p:cNvSpPr>
            <p:nvPr/>
          </p:nvSpPr>
          <p:spPr bwMode="auto">
            <a:xfrm>
              <a:off x="4005263" y="3611563"/>
              <a:ext cx="69850" cy="68262"/>
            </a:xfrm>
            <a:prstGeom prst="ellipse">
              <a:avLst/>
            </a:prstGeom>
            <a:solidFill>
              <a:srgbClr val="FFFFFF"/>
            </a:solidFill>
            <a:ln w="12700">
              <a:solidFill>
                <a:srgbClr val="FFFFFF"/>
              </a:solidFill>
              <a:round/>
              <a:headEnd/>
              <a:tailEnd/>
            </a:ln>
            <a:effectLst/>
          </p:spPr>
          <p:txBody>
            <a:bodyPr wrap="none" anchor="ctr"/>
            <a:lstStyle/>
            <a:p>
              <a:endParaRPr lang="en-US"/>
            </a:p>
          </p:txBody>
        </p:sp>
        <p:sp>
          <p:nvSpPr>
            <p:cNvPr id="40125" name="Oval 189"/>
            <p:cNvSpPr>
              <a:spLocks noChangeArrowheads="1"/>
            </p:cNvSpPr>
            <p:nvPr/>
          </p:nvSpPr>
          <p:spPr bwMode="auto">
            <a:xfrm>
              <a:off x="4089400" y="3786188"/>
              <a:ext cx="69850" cy="68262"/>
            </a:xfrm>
            <a:prstGeom prst="ellipse">
              <a:avLst/>
            </a:prstGeom>
            <a:solidFill>
              <a:srgbClr val="FFFFFF"/>
            </a:solidFill>
            <a:ln w="12700">
              <a:solidFill>
                <a:srgbClr val="FFFFFF"/>
              </a:solidFill>
              <a:round/>
              <a:headEnd/>
              <a:tailEnd/>
            </a:ln>
            <a:effectLst/>
          </p:spPr>
          <p:txBody>
            <a:bodyPr wrap="none" anchor="ctr"/>
            <a:lstStyle/>
            <a:p>
              <a:endParaRPr lang="en-US"/>
            </a:p>
          </p:txBody>
        </p:sp>
        <p:sp>
          <p:nvSpPr>
            <p:cNvPr id="40126" name="Oval 190"/>
            <p:cNvSpPr>
              <a:spLocks noChangeArrowheads="1"/>
            </p:cNvSpPr>
            <p:nvPr/>
          </p:nvSpPr>
          <p:spPr bwMode="auto">
            <a:xfrm>
              <a:off x="4175125" y="3808413"/>
              <a:ext cx="68263" cy="69850"/>
            </a:xfrm>
            <a:prstGeom prst="ellipse">
              <a:avLst/>
            </a:prstGeom>
            <a:solidFill>
              <a:srgbClr val="FFFFFF"/>
            </a:solidFill>
            <a:ln w="12700">
              <a:solidFill>
                <a:srgbClr val="FFFFFF"/>
              </a:solidFill>
              <a:round/>
              <a:headEnd/>
              <a:tailEnd/>
            </a:ln>
            <a:effectLst/>
          </p:spPr>
          <p:txBody>
            <a:bodyPr wrap="none" anchor="ctr"/>
            <a:lstStyle/>
            <a:p>
              <a:endParaRPr lang="en-US"/>
            </a:p>
          </p:txBody>
        </p:sp>
        <p:sp>
          <p:nvSpPr>
            <p:cNvPr id="40127" name="Oval 191"/>
            <p:cNvSpPr>
              <a:spLocks noChangeArrowheads="1"/>
            </p:cNvSpPr>
            <p:nvPr/>
          </p:nvSpPr>
          <p:spPr bwMode="auto">
            <a:xfrm>
              <a:off x="4259263" y="3860800"/>
              <a:ext cx="69850" cy="69850"/>
            </a:xfrm>
            <a:prstGeom prst="ellipse">
              <a:avLst/>
            </a:prstGeom>
            <a:solidFill>
              <a:srgbClr val="FFFFFF"/>
            </a:solidFill>
            <a:ln w="12700">
              <a:solidFill>
                <a:srgbClr val="FFFFFF"/>
              </a:solidFill>
              <a:round/>
              <a:headEnd/>
              <a:tailEnd/>
            </a:ln>
            <a:effectLst/>
          </p:spPr>
          <p:txBody>
            <a:bodyPr wrap="none" anchor="ctr"/>
            <a:lstStyle/>
            <a:p>
              <a:endParaRPr lang="en-US"/>
            </a:p>
          </p:txBody>
        </p:sp>
        <p:sp>
          <p:nvSpPr>
            <p:cNvPr id="40128" name="Oval 192"/>
            <p:cNvSpPr>
              <a:spLocks noChangeArrowheads="1"/>
            </p:cNvSpPr>
            <p:nvPr/>
          </p:nvSpPr>
          <p:spPr bwMode="auto">
            <a:xfrm>
              <a:off x="4343400" y="3879850"/>
              <a:ext cx="69850" cy="69850"/>
            </a:xfrm>
            <a:prstGeom prst="ellipse">
              <a:avLst/>
            </a:prstGeom>
            <a:solidFill>
              <a:srgbClr val="FFFFFF"/>
            </a:solidFill>
            <a:ln w="12700">
              <a:solidFill>
                <a:srgbClr val="FFFFFF"/>
              </a:solidFill>
              <a:round/>
              <a:headEnd/>
              <a:tailEnd/>
            </a:ln>
            <a:effectLst/>
          </p:spPr>
          <p:txBody>
            <a:bodyPr wrap="none" anchor="ctr"/>
            <a:lstStyle/>
            <a:p>
              <a:endParaRPr lang="en-US"/>
            </a:p>
          </p:txBody>
        </p:sp>
        <p:sp>
          <p:nvSpPr>
            <p:cNvPr id="40129" name="Oval 193"/>
            <p:cNvSpPr>
              <a:spLocks noChangeArrowheads="1"/>
            </p:cNvSpPr>
            <p:nvPr/>
          </p:nvSpPr>
          <p:spPr bwMode="auto">
            <a:xfrm>
              <a:off x="4427538" y="3889375"/>
              <a:ext cx="69850" cy="69850"/>
            </a:xfrm>
            <a:prstGeom prst="ellipse">
              <a:avLst/>
            </a:prstGeom>
            <a:solidFill>
              <a:srgbClr val="FFFFFF"/>
            </a:solidFill>
            <a:ln w="12700">
              <a:solidFill>
                <a:srgbClr val="FFFFFF"/>
              </a:solidFill>
              <a:round/>
              <a:headEnd/>
              <a:tailEnd/>
            </a:ln>
            <a:effectLst/>
          </p:spPr>
          <p:txBody>
            <a:bodyPr wrap="none" anchor="ctr"/>
            <a:lstStyle/>
            <a:p>
              <a:endParaRPr lang="en-US"/>
            </a:p>
          </p:txBody>
        </p:sp>
        <p:sp>
          <p:nvSpPr>
            <p:cNvPr id="40130" name="Oval 194"/>
            <p:cNvSpPr>
              <a:spLocks noChangeArrowheads="1"/>
            </p:cNvSpPr>
            <p:nvPr/>
          </p:nvSpPr>
          <p:spPr bwMode="auto">
            <a:xfrm>
              <a:off x="4511675" y="3933825"/>
              <a:ext cx="69850" cy="68263"/>
            </a:xfrm>
            <a:prstGeom prst="ellipse">
              <a:avLst/>
            </a:prstGeom>
            <a:solidFill>
              <a:srgbClr val="FFFFFF"/>
            </a:solidFill>
            <a:ln w="12700">
              <a:solidFill>
                <a:srgbClr val="FFFFFF"/>
              </a:solidFill>
              <a:round/>
              <a:headEnd/>
              <a:tailEnd/>
            </a:ln>
            <a:effectLst/>
          </p:spPr>
          <p:txBody>
            <a:bodyPr wrap="none" anchor="ctr"/>
            <a:lstStyle/>
            <a:p>
              <a:endParaRPr lang="en-US"/>
            </a:p>
          </p:txBody>
        </p:sp>
        <p:sp>
          <p:nvSpPr>
            <p:cNvPr id="40131" name="Oval 195"/>
            <p:cNvSpPr>
              <a:spLocks noChangeArrowheads="1"/>
            </p:cNvSpPr>
            <p:nvPr/>
          </p:nvSpPr>
          <p:spPr bwMode="auto">
            <a:xfrm>
              <a:off x="4597400" y="3951288"/>
              <a:ext cx="68263" cy="68262"/>
            </a:xfrm>
            <a:prstGeom prst="ellipse">
              <a:avLst/>
            </a:prstGeom>
            <a:solidFill>
              <a:srgbClr val="FFFFFF"/>
            </a:solidFill>
            <a:ln w="12700">
              <a:solidFill>
                <a:srgbClr val="FFFFFF"/>
              </a:solidFill>
              <a:round/>
              <a:headEnd/>
              <a:tailEnd/>
            </a:ln>
            <a:effectLst/>
          </p:spPr>
          <p:txBody>
            <a:bodyPr wrap="none" anchor="ctr"/>
            <a:lstStyle/>
            <a:p>
              <a:endParaRPr lang="en-US"/>
            </a:p>
          </p:txBody>
        </p:sp>
        <p:sp>
          <p:nvSpPr>
            <p:cNvPr id="40132" name="Oval 196"/>
            <p:cNvSpPr>
              <a:spLocks noChangeArrowheads="1"/>
            </p:cNvSpPr>
            <p:nvPr/>
          </p:nvSpPr>
          <p:spPr bwMode="auto">
            <a:xfrm>
              <a:off x="4681538" y="3986213"/>
              <a:ext cx="69850" cy="68262"/>
            </a:xfrm>
            <a:prstGeom prst="ellipse">
              <a:avLst/>
            </a:prstGeom>
            <a:solidFill>
              <a:srgbClr val="FFFFFF"/>
            </a:solidFill>
            <a:ln w="12700">
              <a:solidFill>
                <a:srgbClr val="FFFFFF"/>
              </a:solidFill>
              <a:round/>
              <a:headEnd/>
              <a:tailEnd/>
            </a:ln>
            <a:effectLst/>
          </p:spPr>
          <p:txBody>
            <a:bodyPr wrap="none" anchor="ctr"/>
            <a:lstStyle/>
            <a:p>
              <a:endParaRPr lang="en-US"/>
            </a:p>
          </p:txBody>
        </p:sp>
        <p:sp>
          <p:nvSpPr>
            <p:cNvPr id="40133" name="Oval 197"/>
            <p:cNvSpPr>
              <a:spLocks noChangeArrowheads="1"/>
            </p:cNvSpPr>
            <p:nvPr/>
          </p:nvSpPr>
          <p:spPr bwMode="auto">
            <a:xfrm>
              <a:off x="4765675" y="3971925"/>
              <a:ext cx="69850" cy="68263"/>
            </a:xfrm>
            <a:prstGeom prst="ellipse">
              <a:avLst/>
            </a:prstGeom>
            <a:solidFill>
              <a:srgbClr val="FFFFFF"/>
            </a:solidFill>
            <a:ln w="12700">
              <a:solidFill>
                <a:srgbClr val="FFFFFF"/>
              </a:solidFill>
              <a:round/>
              <a:headEnd/>
              <a:tailEnd/>
            </a:ln>
            <a:effectLst/>
          </p:spPr>
          <p:txBody>
            <a:bodyPr wrap="none" anchor="ctr"/>
            <a:lstStyle/>
            <a:p>
              <a:endParaRPr lang="en-US"/>
            </a:p>
          </p:txBody>
        </p:sp>
        <p:sp>
          <p:nvSpPr>
            <p:cNvPr id="40134" name="Oval 198"/>
            <p:cNvSpPr>
              <a:spLocks noChangeArrowheads="1"/>
            </p:cNvSpPr>
            <p:nvPr/>
          </p:nvSpPr>
          <p:spPr bwMode="auto">
            <a:xfrm>
              <a:off x="4851400" y="4002088"/>
              <a:ext cx="68263" cy="68262"/>
            </a:xfrm>
            <a:prstGeom prst="ellipse">
              <a:avLst/>
            </a:prstGeom>
            <a:solidFill>
              <a:srgbClr val="FFFFFF"/>
            </a:solidFill>
            <a:ln w="12700">
              <a:solidFill>
                <a:srgbClr val="FFFFFF"/>
              </a:solidFill>
              <a:round/>
              <a:headEnd/>
              <a:tailEnd/>
            </a:ln>
            <a:effectLst/>
          </p:spPr>
          <p:txBody>
            <a:bodyPr wrap="none" anchor="ctr"/>
            <a:lstStyle/>
            <a:p>
              <a:endParaRPr lang="en-US"/>
            </a:p>
          </p:txBody>
        </p:sp>
        <p:sp>
          <p:nvSpPr>
            <p:cNvPr id="40135" name="Oval 199"/>
            <p:cNvSpPr>
              <a:spLocks noChangeArrowheads="1"/>
            </p:cNvSpPr>
            <p:nvPr/>
          </p:nvSpPr>
          <p:spPr bwMode="auto">
            <a:xfrm>
              <a:off x="4935538" y="4010025"/>
              <a:ext cx="68262" cy="69850"/>
            </a:xfrm>
            <a:prstGeom prst="ellipse">
              <a:avLst/>
            </a:prstGeom>
            <a:solidFill>
              <a:srgbClr val="FFFFFF"/>
            </a:solidFill>
            <a:ln w="12700">
              <a:solidFill>
                <a:srgbClr val="FFFFFF"/>
              </a:solidFill>
              <a:round/>
              <a:headEnd/>
              <a:tailEnd/>
            </a:ln>
            <a:effectLst/>
          </p:spPr>
          <p:txBody>
            <a:bodyPr wrap="none" anchor="ctr"/>
            <a:lstStyle/>
            <a:p>
              <a:endParaRPr lang="en-US"/>
            </a:p>
          </p:txBody>
        </p:sp>
        <p:sp>
          <p:nvSpPr>
            <p:cNvPr id="40136" name="Oval 200"/>
            <p:cNvSpPr>
              <a:spLocks noChangeArrowheads="1"/>
            </p:cNvSpPr>
            <p:nvPr/>
          </p:nvSpPr>
          <p:spPr bwMode="auto">
            <a:xfrm>
              <a:off x="5019675" y="4000500"/>
              <a:ext cx="69850" cy="69850"/>
            </a:xfrm>
            <a:prstGeom prst="ellipse">
              <a:avLst/>
            </a:prstGeom>
            <a:solidFill>
              <a:srgbClr val="FFFFFF"/>
            </a:solidFill>
            <a:ln w="12700">
              <a:solidFill>
                <a:srgbClr val="FFFFFF"/>
              </a:solidFill>
              <a:round/>
              <a:headEnd/>
              <a:tailEnd/>
            </a:ln>
            <a:effectLst/>
          </p:spPr>
          <p:txBody>
            <a:bodyPr wrap="none" anchor="ctr"/>
            <a:lstStyle/>
            <a:p>
              <a:endParaRPr lang="en-US"/>
            </a:p>
          </p:txBody>
        </p:sp>
        <p:sp>
          <p:nvSpPr>
            <p:cNvPr id="40137" name="Oval 201"/>
            <p:cNvSpPr>
              <a:spLocks noChangeArrowheads="1"/>
            </p:cNvSpPr>
            <p:nvPr/>
          </p:nvSpPr>
          <p:spPr bwMode="auto">
            <a:xfrm>
              <a:off x="5103813" y="4022725"/>
              <a:ext cx="69850" cy="68263"/>
            </a:xfrm>
            <a:prstGeom prst="ellipse">
              <a:avLst/>
            </a:prstGeom>
            <a:solidFill>
              <a:srgbClr val="FFFFFF"/>
            </a:solidFill>
            <a:ln w="12700">
              <a:solidFill>
                <a:srgbClr val="FFFFFF"/>
              </a:solidFill>
              <a:round/>
              <a:headEnd/>
              <a:tailEnd/>
            </a:ln>
            <a:effectLst/>
          </p:spPr>
          <p:txBody>
            <a:bodyPr wrap="none" anchor="ctr"/>
            <a:lstStyle/>
            <a:p>
              <a:endParaRPr lang="en-US"/>
            </a:p>
          </p:txBody>
        </p:sp>
        <p:sp>
          <p:nvSpPr>
            <p:cNvPr id="40138" name="Oval 202"/>
            <p:cNvSpPr>
              <a:spLocks noChangeArrowheads="1"/>
            </p:cNvSpPr>
            <p:nvPr/>
          </p:nvSpPr>
          <p:spPr bwMode="auto">
            <a:xfrm>
              <a:off x="5187950" y="4052888"/>
              <a:ext cx="69850" cy="69850"/>
            </a:xfrm>
            <a:prstGeom prst="ellipse">
              <a:avLst/>
            </a:prstGeom>
            <a:solidFill>
              <a:srgbClr val="FFFFFF"/>
            </a:solidFill>
            <a:ln w="12700">
              <a:solidFill>
                <a:srgbClr val="FFFFFF"/>
              </a:solidFill>
              <a:round/>
              <a:headEnd/>
              <a:tailEnd/>
            </a:ln>
            <a:effectLst/>
          </p:spPr>
          <p:txBody>
            <a:bodyPr wrap="none" anchor="ctr"/>
            <a:lstStyle/>
            <a:p>
              <a:endParaRPr lang="en-US"/>
            </a:p>
          </p:txBody>
        </p:sp>
        <p:sp>
          <p:nvSpPr>
            <p:cNvPr id="40139" name="Oval 203"/>
            <p:cNvSpPr>
              <a:spLocks noChangeArrowheads="1"/>
            </p:cNvSpPr>
            <p:nvPr/>
          </p:nvSpPr>
          <p:spPr bwMode="auto">
            <a:xfrm>
              <a:off x="5273675" y="4064000"/>
              <a:ext cx="68263" cy="69850"/>
            </a:xfrm>
            <a:prstGeom prst="ellipse">
              <a:avLst/>
            </a:prstGeom>
            <a:solidFill>
              <a:srgbClr val="FFFFFF"/>
            </a:solidFill>
            <a:ln w="12700">
              <a:solidFill>
                <a:srgbClr val="FFFFFF"/>
              </a:solidFill>
              <a:round/>
              <a:headEnd/>
              <a:tailEnd/>
            </a:ln>
            <a:effectLst/>
          </p:spPr>
          <p:txBody>
            <a:bodyPr wrap="none" anchor="ctr"/>
            <a:lstStyle/>
            <a:p>
              <a:endParaRPr lang="en-US"/>
            </a:p>
          </p:txBody>
        </p:sp>
        <p:sp>
          <p:nvSpPr>
            <p:cNvPr id="40140" name="Oval 204"/>
            <p:cNvSpPr>
              <a:spLocks noChangeArrowheads="1"/>
            </p:cNvSpPr>
            <p:nvPr/>
          </p:nvSpPr>
          <p:spPr bwMode="auto">
            <a:xfrm>
              <a:off x="5357813" y="4068763"/>
              <a:ext cx="68262" cy="68262"/>
            </a:xfrm>
            <a:prstGeom prst="ellipse">
              <a:avLst/>
            </a:prstGeom>
            <a:solidFill>
              <a:srgbClr val="FFFFFF"/>
            </a:solidFill>
            <a:ln w="12700">
              <a:solidFill>
                <a:srgbClr val="FFFFFF"/>
              </a:solidFill>
              <a:round/>
              <a:headEnd/>
              <a:tailEnd/>
            </a:ln>
            <a:effectLst/>
          </p:spPr>
          <p:txBody>
            <a:bodyPr wrap="none" anchor="ctr"/>
            <a:lstStyle/>
            <a:p>
              <a:endParaRPr lang="en-US"/>
            </a:p>
          </p:txBody>
        </p:sp>
        <p:sp>
          <p:nvSpPr>
            <p:cNvPr id="40141" name="Oval 205"/>
            <p:cNvSpPr>
              <a:spLocks noChangeArrowheads="1"/>
            </p:cNvSpPr>
            <p:nvPr/>
          </p:nvSpPr>
          <p:spPr bwMode="auto">
            <a:xfrm>
              <a:off x="3709988" y="3806825"/>
              <a:ext cx="69850" cy="69850"/>
            </a:xfrm>
            <a:prstGeom prst="ellipse">
              <a:avLst/>
            </a:prstGeom>
            <a:noFill/>
            <a:ln w="12700">
              <a:solidFill>
                <a:srgbClr val="FFFFFF"/>
              </a:solidFill>
              <a:round/>
              <a:headEnd/>
              <a:tailEnd/>
            </a:ln>
            <a:effectLst/>
          </p:spPr>
          <p:txBody>
            <a:bodyPr wrap="none" anchor="ctr"/>
            <a:lstStyle/>
            <a:p>
              <a:endParaRPr lang="en-US"/>
            </a:p>
          </p:txBody>
        </p:sp>
        <p:sp>
          <p:nvSpPr>
            <p:cNvPr id="40142" name="Oval 206"/>
            <p:cNvSpPr>
              <a:spLocks noChangeArrowheads="1"/>
            </p:cNvSpPr>
            <p:nvPr/>
          </p:nvSpPr>
          <p:spPr bwMode="auto">
            <a:xfrm>
              <a:off x="3752850" y="3779838"/>
              <a:ext cx="68263" cy="68262"/>
            </a:xfrm>
            <a:prstGeom prst="ellipse">
              <a:avLst/>
            </a:prstGeom>
            <a:noFill/>
            <a:ln w="12700">
              <a:solidFill>
                <a:srgbClr val="FFFFFF"/>
              </a:solidFill>
              <a:round/>
              <a:headEnd/>
              <a:tailEnd/>
            </a:ln>
            <a:effectLst/>
          </p:spPr>
          <p:txBody>
            <a:bodyPr wrap="none" anchor="ctr"/>
            <a:lstStyle/>
            <a:p>
              <a:endParaRPr lang="en-US"/>
            </a:p>
          </p:txBody>
        </p:sp>
        <p:sp>
          <p:nvSpPr>
            <p:cNvPr id="40143" name="Oval 207"/>
            <p:cNvSpPr>
              <a:spLocks noChangeArrowheads="1"/>
            </p:cNvSpPr>
            <p:nvPr/>
          </p:nvSpPr>
          <p:spPr bwMode="auto">
            <a:xfrm>
              <a:off x="3794125" y="3817938"/>
              <a:ext cx="69850" cy="69850"/>
            </a:xfrm>
            <a:prstGeom prst="ellipse">
              <a:avLst/>
            </a:prstGeom>
            <a:noFill/>
            <a:ln w="12700">
              <a:solidFill>
                <a:srgbClr val="FFFFFF"/>
              </a:solidFill>
              <a:round/>
              <a:headEnd/>
              <a:tailEnd/>
            </a:ln>
            <a:effectLst/>
          </p:spPr>
          <p:txBody>
            <a:bodyPr wrap="none" anchor="ctr"/>
            <a:lstStyle/>
            <a:p>
              <a:endParaRPr lang="en-US"/>
            </a:p>
          </p:txBody>
        </p:sp>
        <p:sp>
          <p:nvSpPr>
            <p:cNvPr id="40144" name="Oval 208"/>
            <p:cNvSpPr>
              <a:spLocks noChangeArrowheads="1"/>
            </p:cNvSpPr>
            <p:nvPr/>
          </p:nvSpPr>
          <p:spPr bwMode="auto">
            <a:xfrm>
              <a:off x="3836988" y="3824288"/>
              <a:ext cx="68262" cy="69850"/>
            </a:xfrm>
            <a:prstGeom prst="ellipse">
              <a:avLst/>
            </a:prstGeom>
            <a:noFill/>
            <a:ln w="12700">
              <a:solidFill>
                <a:srgbClr val="FFFFFF"/>
              </a:solidFill>
              <a:round/>
              <a:headEnd/>
              <a:tailEnd/>
            </a:ln>
            <a:effectLst/>
          </p:spPr>
          <p:txBody>
            <a:bodyPr wrap="none" anchor="ctr"/>
            <a:lstStyle/>
            <a:p>
              <a:endParaRPr lang="en-US"/>
            </a:p>
          </p:txBody>
        </p:sp>
        <p:sp>
          <p:nvSpPr>
            <p:cNvPr id="40145" name="Oval 209"/>
            <p:cNvSpPr>
              <a:spLocks noChangeArrowheads="1"/>
            </p:cNvSpPr>
            <p:nvPr/>
          </p:nvSpPr>
          <p:spPr bwMode="auto">
            <a:xfrm>
              <a:off x="3878263" y="3838575"/>
              <a:ext cx="69850" cy="69850"/>
            </a:xfrm>
            <a:prstGeom prst="ellipse">
              <a:avLst/>
            </a:prstGeom>
            <a:noFill/>
            <a:ln w="12700">
              <a:solidFill>
                <a:srgbClr val="FFFFFF"/>
              </a:solidFill>
              <a:round/>
              <a:headEnd/>
              <a:tailEnd/>
            </a:ln>
            <a:effectLst/>
          </p:spPr>
          <p:txBody>
            <a:bodyPr wrap="none" anchor="ctr"/>
            <a:lstStyle/>
            <a:p>
              <a:endParaRPr lang="en-US"/>
            </a:p>
          </p:txBody>
        </p:sp>
        <p:sp>
          <p:nvSpPr>
            <p:cNvPr id="40146" name="Oval 210"/>
            <p:cNvSpPr>
              <a:spLocks noChangeArrowheads="1"/>
            </p:cNvSpPr>
            <p:nvPr/>
          </p:nvSpPr>
          <p:spPr bwMode="auto">
            <a:xfrm>
              <a:off x="3921125" y="3867150"/>
              <a:ext cx="68263" cy="68263"/>
            </a:xfrm>
            <a:prstGeom prst="ellipse">
              <a:avLst/>
            </a:prstGeom>
            <a:noFill/>
            <a:ln w="12700">
              <a:solidFill>
                <a:srgbClr val="FFFFFF"/>
              </a:solidFill>
              <a:round/>
              <a:headEnd/>
              <a:tailEnd/>
            </a:ln>
            <a:effectLst/>
          </p:spPr>
          <p:txBody>
            <a:bodyPr wrap="none" anchor="ctr"/>
            <a:lstStyle/>
            <a:p>
              <a:endParaRPr lang="en-US"/>
            </a:p>
          </p:txBody>
        </p:sp>
        <p:sp>
          <p:nvSpPr>
            <p:cNvPr id="40147" name="Oval 211"/>
            <p:cNvSpPr>
              <a:spLocks noChangeArrowheads="1"/>
            </p:cNvSpPr>
            <p:nvPr/>
          </p:nvSpPr>
          <p:spPr bwMode="auto">
            <a:xfrm>
              <a:off x="4005263" y="3886200"/>
              <a:ext cx="69850" cy="68263"/>
            </a:xfrm>
            <a:prstGeom prst="ellipse">
              <a:avLst/>
            </a:prstGeom>
            <a:noFill/>
            <a:ln w="12700">
              <a:solidFill>
                <a:srgbClr val="FFFFFF"/>
              </a:solidFill>
              <a:round/>
              <a:headEnd/>
              <a:tailEnd/>
            </a:ln>
            <a:effectLst/>
          </p:spPr>
          <p:txBody>
            <a:bodyPr wrap="none" anchor="ctr"/>
            <a:lstStyle/>
            <a:p>
              <a:endParaRPr lang="en-US"/>
            </a:p>
          </p:txBody>
        </p:sp>
        <p:sp>
          <p:nvSpPr>
            <p:cNvPr id="40148" name="Oval 212"/>
            <p:cNvSpPr>
              <a:spLocks noChangeArrowheads="1"/>
            </p:cNvSpPr>
            <p:nvPr/>
          </p:nvSpPr>
          <p:spPr bwMode="auto">
            <a:xfrm>
              <a:off x="4089400" y="3922713"/>
              <a:ext cx="69850" cy="69850"/>
            </a:xfrm>
            <a:prstGeom prst="ellipse">
              <a:avLst/>
            </a:prstGeom>
            <a:noFill/>
            <a:ln w="12700">
              <a:solidFill>
                <a:srgbClr val="FFFFFF"/>
              </a:solidFill>
              <a:round/>
              <a:headEnd/>
              <a:tailEnd/>
            </a:ln>
            <a:effectLst/>
          </p:spPr>
          <p:txBody>
            <a:bodyPr wrap="none" anchor="ctr"/>
            <a:lstStyle/>
            <a:p>
              <a:endParaRPr lang="en-US"/>
            </a:p>
          </p:txBody>
        </p:sp>
        <p:sp>
          <p:nvSpPr>
            <p:cNvPr id="40149" name="Oval 213"/>
            <p:cNvSpPr>
              <a:spLocks noChangeArrowheads="1"/>
            </p:cNvSpPr>
            <p:nvPr/>
          </p:nvSpPr>
          <p:spPr bwMode="auto">
            <a:xfrm>
              <a:off x="4175125" y="3959225"/>
              <a:ext cx="68263" cy="69850"/>
            </a:xfrm>
            <a:prstGeom prst="ellipse">
              <a:avLst/>
            </a:prstGeom>
            <a:noFill/>
            <a:ln w="12700">
              <a:solidFill>
                <a:srgbClr val="FFFFFF"/>
              </a:solidFill>
              <a:round/>
              <a:headEnd/>
              <a:tailEnd/>
            </a:ln>
            <a:effectLst/>
          </p:spPr>
          <p:txBody>
            <a:bodyPr wrap="none" anchor="ctr"/>
            <a:lstStyle/>
            <a:p>
              <a:endParaRPr lang="en-US"/>
            </a:p>
          </p:txBody>
        </p:sp>
        <p:sp>
          <p:nvSpPr>
            <p:cNvPr id="40150" name="Oval 214"/>
            <p:cNvSpPr>
              <a:spLocks noChangeArrowheads="1"/>
            </p:cNvSpPr>
            <p:nvPr/>
          </p:nvSpPr>
          <p:spPr bwMode="auto">
            <a:xfrm>
              <a:off x="4259263" y="3954463"/>
              <a:ext cx="69850" cy="68262"/>
            </a:xfrm>
            <a:prstGeom prst="ellipse">
              <a:avLst/>
            </a:prstGeom>
            <a:noFill/>
            <a:ln w="12700">
              <a:solidFill>
                <a:srgbClr val="FFFFFF"/>
              </a:solidFill>
              <a:round/>
              <a:headEnd/>
              <a:tailEnd/>
            </a:ln>
            <a:effectLst/>
          </p:spPr>
          <p:txBody>
            <a:bodyPr wrap="none" anchor="ctr"/>
            <a:lstStyle/>
            <a:p>
              <a:endParaRPr lang="en-US"/>
            </a:p>
          </p:txBody>
        </p:sp>
        <p:sp>
          <p:nvSpPr>
            <p:cNvPr id="40151" name="Oval 215"/>
            <p:cNvSpPr>
              <a:spLocks noChangeArrowheads="1"/>
            </p:cNvSpPr>
            <p:nvPr/>
          </p:nvSpPr>
          <p:spPr bwMode="auto">
            <a:xfrm>
              <a:off x="4343400" y="3968750"/>
              <a:ext cx="69850" cy="68263"/>
            </a:xfrm>
            <a:prstGeom prst="ellipse">
              <a:avLst/>
            </a:prstGeom>
            <a:noFill/>
            <a:ln w="12700">
              <a:solidFill>
                <a:srgbClr val="FFFFFF"/>
              </a:solidFill>
              <a:round/>
              <a:headEnd/>
              <a:tailEnd/>
            </a:ln>
            <a:effectLst/>
          </p:spPr>
          <p:txBody>
            <a:bodyPr wrap="none" anchor="ctr"/>
            <a:lstStyle/>
            <a:p>
              <a:endParaRPr lang="en-US"/>
            </a:p>
          </p:txBody>
        </p:sp>
        <p:sp>
          <p:nvSpPr>
            <p:cNvPr id="40152" name="Oval 216"/>
            <p:cNvSpPr>
              <a:spLocks noChangeArrowheads="1"/>
            </p:cNvSpPr>
            <p:nvPr/>
          </p:nvSpPr>
          <p:spPr bwMode="auto">
            <a:xfrm>
              <a:off x="4427538" y="3971925"/>
              <a:ext cx="69850" cy="69850"/>
            </a:xfrm>
            <a:prstGeom prst="ellipse">
              <a:avLst/>
            </a:prstGeom>
            <a:noFill/>
            <a:ln w="12700">
              <a:solidFill>
                <a:srgbClr val="FFFFFF"/>
              </a:solidFill>
              <a:round/>
              <a:headEnd/>
              <a:tailEnd/>
            </a:ln>
            <a:effectLst/>
          </p:spPr>
          <p:txBody>
            <a:bodyPr wrap="none" anchor="ctr"/>
            <a:lstStyle/>
            <a:p>
              <a:endParaRPr lang="en-US"/>
            </a:p>
          </p:txBody>
        </p:sp>
        <p:sp>
          <p:nvSpPr>
            <p:cNvPr id="40153" name="Oval 217"/>
            <p:cNvSpPr>
              <a:spLocks noChangeArrowheads="1"/>
            </p:cNvSpPr>
            <p:nvPr/>
          </p:nvSpPr>
          <p:spPr bwMode="auto">
            <a:xfrm>
              <a:off x="4511675" y="3997325"/>
              <a:ext cx="69850" cy="68263"/>
            </a:xfrm>
            <a:prstGeom prst="ellipse">
              <a:avLst/>
            </a:prstGeom>
            <a:noFill/>
            <a:ln w="12700">
              <a:solidFill>
                <a:srgbClr val="FFFFFF"/>
              </a:solidFill>
              <a:round/>
              <a:headEnd/>
              <a:tailEnd/>
            </a:ln>
            <a:effectLst/>
          </p:spPr>
          <p:txBody>
            <a:bodyPr wrap="none" anchor="ctr"/>
            <a:lstStyle/>
            <a:p>
              <a:endParaRPr lang="en-US"/>
            </a:p>
          </p:txBody>
        </p:sp>
        <p:sp>
          <p:nvSpPr>
            <p:cNvPr id="40154" name="Oval 218"/>
            <p:cNvSpPr>
              <a:spLocks noChangeArrowheads="1"/>
            </p:cNvSpPr>
            <p:nvPr/>
          </p:nvSpPr>
          <p:spPr bwMode="auto">
            <a:xfrm>
              <a:off x="4597400" y="4025900"/>
              <a:ext cx="68263" cy="69850"/>
            </a:xfrm>
            <a:prstGeom prst="ellipse">
              <a:avLst/>
            </a:prstGeom>
            <a:noFill/>
            <a:ln w="12700">
              <a:solidFill>
                <a:srgbClr val="FFFFFF"/>
              </a:solidFill>
              <a:round/>
              <a:headEnd/>
              <a:tailEnd/>
            </a:ln>
            <a:effectLst/>
          </p:spPr>
          <p:txBody>
            <a:bodyPr wrap="none" anchor="ctr"/>
            <a:lstStyle/>
            <a:p>
              <a:endParaRPr lang="en-US"/>
            </a:p>
          </p:txBody>
        </p:sp>
        <p:sp>
          <p:nvSpPr>
            <p:cNvPr id="40155" name="Oval 219"/>
            <p:cNvSpPr>
              <a:spLocks noChangeArrowheads="1"/>
            </p:cNvSpPr>
            <p:nvPr/>
          </p:nvSpPr>
          <p:spPr bwMode="auto">
            <a:xfrm>
              <a:off x="4681538" y="4025900"/>
              <a:ext cx="69850" cy="68263"/>
            </a:xfrm>
            <a:prstGeom prst="ellipse">
              <a:avLst/>
            </a:prstGeom>
            <a:noFill/>
            <a:ln w="12700">
              <a:solidFill>
                <a:srgbClr val="FFFFFF"/>
              </a:solidFill>
              <a:round/>
              <a:headEnd/>
              <a:tailEnd/>
            </a:ln>
            <a:effectLst/>
          </p:spPr>
          <p:txBody>
            <a:bodyPr wrap="none" anchor="ctr"/>
            <a:lstStyle/>
            <a:p>
              <a:endParaRPr lang="en-US"/>
            </a:p>
          </p:txBody>
        </p:sp>
        <p:sp>
          <p:nvSpPr>
            <p:cNvPr id="40156" name="Oval 220"/>
            <p:cNvSpPr>
              <a:spLocks noChangeArrowheads="1"/>
            </p:cNvSpPr>
            <p:nvPr/>
          </p:nvSpPr>
          <p:spPr bwMode="auto">
            <a:xfrm>
              <a:off x="4765675" y="4032250"/>
              <a:ext cx="69850" cy="69850"/>
            </a:xfrm>
            <a:prstGeom prst="ellipse">
              <a:avLst/>
            </a:prstGeom>
            <a:noFill/>
            <a:ln w="12700">
              <a:solidFill>
                <a:srgbClr val="FFFFFF"/>
              </a:solidFill>
              <a:round/>
              <a:headEnd/>
              <a:tailEnd/>
            </a:ln>
            <a:effectLst/>
          </p:spPr>
          <p:txBody>
            <a:bodyPr wrap="none" anchor="ctr"/>
            <a:lstStyle/>
            <a:p>
              <a:endParaRPr lang="en-US"/>
            </a:p>
          </p:txBody>
        </p:sp>
        <p:sp>
          <p:nvSpPr>
            <p:cNvPr id="40157" name="Oval 221"/>
            <p:cNvSpPr>
              <a:spLocks noChangeArrowheads="1"/>
            </p:cNvSpPr>
            <p:nvPr/>
          </p:nvSpPr>
          <p:spPr bwMode="auto">
            <a:xfrm>
              <a:off x="4851400" y="4044950"/>
              <a:ext cx="68263" cy="68263"/>
            </a:xfrm>
            <a:prstGeom prst="ellipse">
              <a:avLst/>
            </a:prstGeom>
            <a:noFill/>
            <a:ln w="12700">
              <a:solidFill>
                <a:srgbClr val="FFFFFF"/>
              </a:solidFill>
              <a:round/>
              <a:headEnd/>
              <a:tailEnd/>
            </a:ln>
            <a:effectLst/>
          </p:spPr>
          <p:txBody>
            <a:bodyPr wrap="none" anchor="ctr"/>
            <a:lstStyle/>
            <a:p>
              <a:endParaRPr lang="en-US"/>
            </a:p>
          </p:txBody>
        </p:sp>
        <p:sp>
          <p:nvSpPr>
            <p:cNvPr id="40158" name="Oval 222"/>
            <p:cNvSpPr>
              <a:spLocks noChangeArrowheads="1"/>
            </p:cNvSpPr>
            <p:nvPr/>
          </p:nvSpPr>
          <p:spPr bwMode="auto">
            <a:xfrm>
              <a:off x="4935538" y="4057650"/>
              <a:ext cx="68262" cy="69850"/>
            </a:xfrm>
            <a:prstGeom prst="ellipse">
              <a:avLst/>
            </a:prstGeom>
            <a:noFill/>
            <a:ln w="12700">
              <a:solidFill>
                <a:srgbClr val="FFFFFF"/>
              </a:solidFill>
              <a:round/>
              <a:headEnd/>
              <a:tailEnd/>
            </a:ln>
            <a:effectLst/>
          </p:spPr>
          <p:txBody>
            <a:bodyPr wrap="none" anchor="ctr"/>
            <a:lstStyle/>
            <a:p>
              <a:endParaRPr lang="en-US"/>
            </a:p>
          </p:txBody>
        </p:sp>
        <p:sp>
          <p:nvSpPr>
            <p:cNvPr id="40159" name="Oval 223"/>
            <p:cNvSpPr>
              <a:spLocks noChangeArrowheads="1"/>
            </p:cNvSpPr>
            <p:nvPr/>
          </p:nvSpPr>
          <p:spPr bwMode="auto">
            <a:xfrm>
              <a:off x="5019675" y="4064000"/>
              <a:ext cx="69850" cy="68263"/>
            </a:xfrm>
            <a:prstGeom prst="ellipse">
              <a:avLst/>
            </a:prstGeom>
            <a:noFill/>
            <a:ln w="12700">
              <a:solidFill>
                <a:srgbClr val="FFFFFF"/>
              </a:solidFill>
              <a:round/>
              <a:headEnd/>
              <a:tailEnd/>
            </a:ln>
            <a:effectLst/>
          </p:spPr>
          <p:txBody>
            <a:bodyPr wrap="none" anchor="ctr"/>
            <a:lstStyle/>
            <a:p>
              <a:endParaRPr lang="en-US"/>
            </a:p>
          </p:txBody>
        </p:sp>
        <p:sp>
          <p:nvSpPr>
            <p:cNvPr id="40160" name="Oval 224"/>
            <p:cNvSpPr>
              <a:spLocks noChangeArrowheads="1"/>
            </p:cNvSpPr>
            <p:nvPr/>
          </p:nvSpPr>
          <p:spPr bwMode="auto">
            <a:xfrm>
              <a:off x="5103813" y="4070350"/>
              <a:ext cx="69850" cy="68263"/>
            </a:xfrm>
            <a:prstGeom prst="ellipse">
              <a:avLst/>
            </a:prstGeom>
            <a:noFill/>
            <a:ln w="12700">
              <a:solidFill>
                <a:srgbClr val="FFFFFF"/>
              </a:solidFill>
              <a:round/>
              <a:headEnd/>
              <a:tailEnd/>
            </a:ln>
            <a:effectLst/>
          </p:spPr>
          <p:txBody>
            <a:bodyPr wrap="none" anchor="ctr"/>
            <a:lstStyle/>
            <a:p>
              <a:endParaRPr lang="en-US"/>
            </a:p>
          </p:txBody>
        </p:sp>
        <p:sp>
          <p:nvSpPr>
            <p:cNvPr id="40161" name="Oval 225"/>
            <p:cNvSpPr>
              <a:spLocks noChangeArrowheads="1"/>
            </p:cNvSpPr>
            <p:nvPr/>
          </p:nvSpPr>
          <p:spPr bwMode="auto">
            <a:xfrm>
              <a:off x="5187950" y="4067175"/>
              <a:ext cx="69850" cy="69850"/>
            </a:xfrm>
            <a:prstGeom prst="ellipse">
              <a:avLst/>
            </a:prstGeom>
            <a:noFill/>
            <a:ln w="12700">
              <a:solidFill>
                <a:srgbClr val="FFFFFF"/>
              </a:solidFill>
              <a:round/>
              <a:headEnd/>
              <a:tailEnd/>
            </a:ln>
            <a:effectLst/>
          </p:spPr>
          <p:txBody>
            <a:bodyPr wrap="none" anchor="ctr"/>
            <a:lstStyle/>
            <a:p>
              <a:endParaRPr lang="en-US"/>
            </a:p>
          </p:txBody>
        </p:sp>
        <p:sp>
          <p:nvSpPr>
            <p:cNvPr id="40162" name="Oval 226"/>
            <p:cNvSpPr>
              <a:spLocks noChangeArrowheads="1"/>
            </p:cNvSpPr>
            <p:nvPr/>
          </p:nvSpPr>
          <p:spPr bwMode="auto">
            <a:xfrm>
              <a:off x="5273675" y="4079875"/>
              <a:ext cx="68263" cy="68263"/>
            </a:xfrm>
            <a:prstGeom prst="ellipse">
              <a:avLst/>
            </a:prstGeom>
            <a:noFill/>
            <a:ln w="12700">
              <a:solidFill>
                <a:srgbClr val="FFFFFF"/>
              </a:solidFill>
              <a:round/>
              <a:headEnd/>
              <a:tailEnd/>
            </a:ln>
            <a:effectLst/>
          </p:spPr>
          <p:txBody>
            <a:bodyPr wrap="none" anchor="ctr"/>
            <a:lstStyle/>
            <a:p>
              <a:endParaRPr lang="en-US"/>
            </a:p>
          </p:txBody>
        </p:sp>
        <p:sp>
          <p:nvSpPr>
            <p:cNvPr id="40163" name="Oval 227"/>
            <p:cNvSpPr>
              <a:spLocks noChangeArrowheads="1"/>
            </p:cNvSpPr>
            <p:nvPr/>
          </p:nvSpPr>
          <p:spPr bwMode="auto">
            <a:xfrm>
              <a:off x="5357813" y="4078288"/>
              <a:ext cx="68262" cy="69850"/>
            </a:xfrm>
            <a:prstGeom prst="ellipse">
              <a:avLst/>
            </a:prstGeom>
            <a:noFill/>
            <a:ln w="12700">
              <a:solidFill>
                <a:srgbClr val="FFFFFF"/>
              </a:solidFill>
              <a:round/>
              <a:headEnd/>
              <a:tailEnd/>
            </a:ln>
            <a:effectLst/>
          </p:spPr>
          <p:txBody>
            <a:bodyPr wrap="none" anchor="ctr"/>
            <a:lstStyle/>
            <a:p>
              <a:endParaRPr lang="en-US"/>
            </a:p>
          </p:txBody>
        </p:sp>
        <p:sp>
          <p:nvSpPr>
            <p:cNvPr id="40164" name="Freeform 228"/>
            <p:cNvSpPr>
              <a:spLocks/>
            </p:cNvSpPr>
            <p:nvPr/>
          </p:nvSpPr>
          <p:spPr bwMode="auto">
            <a:xfrm>
              <a:off x="3702050" y="4170363"/>
              <a:ext cx="1712913" cy="1712912"/>
            </a:xfrm>
            <a:custGeom>
              <a:avLst/>
              <a:gdLst/>
              <a:ahLst/>
              <a:cxnLst>
                <a:cxn ang="0">
                  <a:pos x="0" y="0"/>
                </a:cxn>
                <a:cxn ang="0">
                  <a:pos x="0" y="1078"/>
                </a:cxn>
                <a:cxn ang="0">
                  <a:pos x="1078" y="1078"/>
                </a:cxn>
                <a:cxn ang="0">
                  <a:pos x="1078" y="0"/>
                </a:cxn>
                <a:cxn ang="0">
                  <a:pos x="0" y="0"/>
                </a:cxn>
              </a:cxnLst>
              <a:rect l="0" t="0" r="r" b="b"/>
              <a:pathLst>
                <a:path w="1079" h="1079">
                  <a:moveTo>
                    <a:pt x="0" y="0"/>
                  </a:moveTo>
                  <a:lnTo>
                    <a:pt x="0" y="1078"/>
                  </a:lnTo>
                  <a:lnTo>
                    <a:pt x="1078" y="1078"/>
                  </a:lnTo>
                  <a:lnTo>
                    <a:pt x="1078" y="0"/>
                  </a:lnTo>
                  <a:lnTo>
                    <a:pt x="0" y="0"/>
                  </a:lnTo>
                </a:path>
              </a:pathLst>
            </a:custGeom>
            <a:noFill/>
            <a:ln w="9525" cap="rnd">
              <a:noFill/>
              <a:round/>
              <a:headEnd type="none" w="sm" len="sm"/>
              <a:tailEnd type="none" w="sm" len="sm"/>
            </a:ln>
            <a:effectLst/>
          </p:spPr>
          <p:txBody>
            <a:bodyPr/>
            <a:lstStyle/>
            <a:p>
              <a:endParaRPr lang="en-US"/>
            </a:p>
          </p:txBody>
        </p:sp>
        <p:sp>
          <p:nvSpPr>
            <p:cNvPr id="40165" name="Line 229"/>
            <p:cNvSpPr>
              <a:spLocks noChangeShapeType="1"/>
            </p:cNvSpPr>
            <p:nvPr/>
          </p:nvSpPr>
          <p:spPr bwMode="auto">
            <a:xfrm>
              <a:off x="3703638" y="5881688"/>
              <a:ext cx="1709737" cy="0"/>
            </a:xfrm>
            <a:prstGeom prst="line">
              <a:avLst/>
            </a:prstGeom>
            <a:noFill/>
            <a:ln w="12700">
              <a:solidFill>
                <a:srgbClr val="FFFFFF"/>
              </a:solidFill>
              <a:round/>
              <a:headEnd type="none" w="sm" len="sm"/>
              <a:tailEnd type="none" w="sm" len="sm"/>
            </a:ln>
            <a:effectLst/>
          </p:spPr>
          <p:txBody>
            <a:bodyPr wrap="none" anchor="ctr"/>
            <a:lstStyle/>
            <a:p>
              <a:endParaRPr lang="en-US"/>
            </a:p>
          </p:txBody>
        </p:sp>
        <p:sp>
          <p:nvSpPr>
            <p:cNvPr id="40166" name="Line 230"/>
            <p:cNvSpPr>
              <a:spLocks noChangeShapeType="1"/>
            </p:cNvSpPr>
            <p:nvPr/>
          </p:nvSpPr>
          <p:spPr bwMode="auto">
            <a:xfrm flipV="1">
              <a:off x="3702050" y="5881688"/>
              <a:ext cx="0" cy="41275"/>
            </a:xfrm>
            <a:prstGeom prst="line">
              <a:avLst/>
            </a:prstGeom>
            <a:noFill/>
            <a:ln w="12700">
              <a:solidFill>
                <a:srgbClr val="FFFFFF"/>
              </a:solidFill>
              <a:round/>
              <a:headEnd type="none" w="sm" len="sm"/>
              <a:tailEnd type="none" w="sm" len="sm"/>
            </a:ln>
            <a:effectLst/>
          </p:spPr>
          <p:txBody>
            <a:bodyPr wrap="none" anchor="ctr"/>
            <a:lstStyle/>
            <a:p>
              <a:endParaRPr lang="en-US"/>
            </a:p>
          </p:txBody>
        </p:sp>
        <p:sp>
          <p:nvSpPr>
            <p:cNvPr id="40167" name="Line 231"/>
            <p:cNvSpPr>
              <a:spLocks noChangeShapeType="1"/>
            </p:cNvSpPr>
            <p:nvPr/>
          </p:nvSpPr>
          <p:spPr bwMode="auto">
            <a:xfrm flipV="1">
              <a:off x="4124325" y="5881688"/>
              <a:ext cx="0" cy="41275"/>
            </a:xfrm>
            <a:prstGeom prst="line">
              <a:avLst/>
            </a:prstGeom>
            <a:noFill/>
            <a:ln w="12700">
              <a:solidFill>
                <a:srgbClr val="FFFFFF"/>
              </a:solidFill>
              <a:round/>
              <a:headEnd type="none" w="sm" len="sm"/>
              <a:tailEnd type="none" w="sm" len="sm"/>
            </a:ln>
            <a:effectLst/>
          </p:spPr>
          <p:txBody>
            <a:bodyPr wrap="none" anchor="ctr"/>
            <a:lstStyle/>
            <a:p>
              <a:endParaRPr lang="en-US"/>
            </a:p>
          </p:txBody>
        </p:sp>
        <p:sp>
          <p:nvSpPr>
            <p:cNvPr id="40168" name="Line 232"/>
            <p:cNvSpPr>
              <a:spLocks noChangeShapeType="1"/>
            </p:cNvSpPr>
            <p:nvPr/>
          </p:nvSpPr>
          <p:spPr bwMode="auto">
            <a:xfrm flipV="1">
              <a:off x="4546600" y="5881688"/>
              <a:ext cx="0" cy="41275"/>
            </a:xfrm>
            <a:prstGeom prst="line">
              <a:avLst/>
            </a:prstGeom>
            <a:noFill/>
            <a:ln w="12700">
              <a:solidFill>
                <a:srgbClr val="FFFFFF"/>
              </a:solidFill>
              <a:round/>
              <a:headEnd type="none" w="sm" len="sm"/>
              <a:tailEnd type="none" w="sm" len="sm"/>
            </a:ln>
            <a:effectLst/>
          </p:spPr>
          <p:txBody>
            <a:bodyPr wrap="none" anchor="ctr"/>
            <a:lstStyle/>
            <a:p>
              <a:endParaRPr lang="en-US"/>
            </a:p>
          </p:txBody>
        </p:sp>
        <p:sp>
          <p:nvSpPr>
            <p:cNvPr id="40169" name="Line 233"/>
            <p:cNvSpPr>
              <a:spLocks noChangeShapeType="1"/>
            </p:cNvSpPr>
            <p:nvPr/>
          </p:nvSpPr>
          <p:spPr bwMode="auto">
            <a:xfrm flipV="1">
              <a:off x="4968875" y="5881688"/>
              <a:ext cx="0" cy="41275"/>
            </a:xfrm>
            <a:prstGeom prst="line">
              <a:avLst/>
            </a:prstGeom>
            <a:noFill/>
            <a:ln w="12700">
              <a:solidFill>
                <a:srgbClr val="FFFFFF"/>
              </a:solidFill>
              <a:round/>
              <a:headEnd type="none" w="sm" len="sm"/>
              <a:tailEnd type="none" w="sm" len="sm"/>
            </a:ln>
            <a:effectLst/>
          </p:spPr>
          <p:txBody>
            <a:bodyPr wrap="none" anchor="ctr"/>
            <a:lstStyle/>
            <a:p>
              <a:endParaRPr lang="en-US"/>
            </a:p>
          </p:txBody>
        </p:sp>
        <p:sp>
          <p:nvSpPr>
            <p:cNvPr id="40170" name="Line 234"/>
            <p:cNvSpPr>
              <a:spLocks noChangeShapeType="1"/>
            </p:cNvSpPr>
            <p:nvPr/>
          </p:nvSpPr>
          <p:spPr bwMode="auto">
            <a:xfrm flipV="1">
              <a:off x="5391150" y="5881688"/>
              <a:ext cx="0" cy="41275"/>
            </a:xfrm>
            <a:prstGeom prst="line">
              <a:avLst/>
            </a:prstGeom>
            <a:noFill/>
            <a:ln w="12700">
              <a:solidFill>
                <a:srgbClr val="FFFFFF"/>
              </a:solidFill>
              <a:round/>
              <a:headEnd type="none" w="sm" len="sm"/>
              <a:tailEnd type="none" w="sm" len="sm"/>
            </a:ln>
            <a:effectLst/>
          </p:spPr>
          <p:txBody>
            <a:bodyPr wrap="none" anchor="ctr"/>
            <a:lstStyle/>
            <a:p>
              <a:endParaRPr lang="en-US"/>
            </a:p>
          </p:txBody>
        </p:sp>
        <p:sp>
          <p:nvSpPr>
            <p:cNvPr id="40171" name="Line 235"/>
            <p:cNvSpPr>
              <a:spLocks noChangeShapeType="1"/>
            </p:cNvSpPr>
            <p:nvPr/>
          </p:nvSpPr>
          <p:spPr bwMode="auto">
            <a:xfrm flipV="1">
              <a:off x="3913188" y="5883275"/>
              <a:ext cx="0" cy="20638"/>
            </a:xfrm>
            <a:prstGeom prst="line">
              <a:avLst/>
            </a:prstGeom>
            <a:noFill/>
            <a:ln w="12700">
              <a:solidFill>
                <a:srgbClr val="FFFFFF"/>
              </a:solidFill>
              <a:round/>
              <a:headEnd type="none" w="sm" len="sm"/>
              <a:tailEnd type="none" w="sm" len="sm"/>
            </a:ln>
            <a:effectLst/>
          </p:spPr>
          <p:txBody>
            <a:bodyPr wrap="none" anchor="ctr"/>
            <a:lstStyle/>
            <a:p>
              <a:endParaRPr lang="en-US"/>
            </a:p>
          </p:txBody>
        </p:sp>
        <p:sp>
          <p:nvSpPr>
            <p:cNvPr id="40172" name="Line 236"/>
            <p:cNvSpPr>
              <a:spLocks noChangeShapeType="1"/>
            </p:cNvSpPr>
            <p:nvPr/>
          </p:nvSpPr>
          <p:spPr bwMode="auto">
            <a:xfrm flipV="1">
              <a:off x="4335463" y="5883275"/>
              <a:ext cx="0" cy="20638"/>
            </a:xfrm>
            <a:prstGeom prst="line">
              <a:avLst/>
            </a:prstGeom>
            <a:noFill/>
            <a:ln w="12700">
              <a:solidFill>
                <a:srgbClr val="FFFFFF"/>
              </a:solidFill>
              <a:round/>
              <a:headEnd type="none" w="sm" len="sm"/>
              <a:tailEnd type="none" w="sm" len="sm"/>
            </a:ln>
            <a:effectLst/>
          </p:spPr>
          <p:txBody>
            <a:bodyPr wrap="none" anchor="ctr"/>
            <a:lstStyle/>
            <a:p>
              <a:endParaRPr lang="en-US"/>
            </a:p>
          </p:txBody>
        </p:sp>
        <p:sp>
          <p:nvSpPr>
            <p:cNvPr id="40173" name="Line 237"/>
            <p:cNvSpPr>
              <a:spLocks noChangeShapeType="1"/>
            </p:cNvSpPr>
            <p:nvPr/>
          </p:nvSpPr>
          <p:spPr bwMode="auto">
            <a:xfrm flipV="1">
              <a:off x="4757738" y="5883275"/>
              <a:ext cx="0" cy="20638"/>
            </a:xfrm>
            <a:prstGeom prst="line">
              <a:avLst/>
            </a:prstGeom>
            <a:noFill/>
            <a:ln w="12700">
              <a:solidFill>
                <a:srgbClr val="FFFFFF"/>
              </a:solidFill>
              <a:round/>
              <a:headEnd type="none" w="sm" len="sm"/>
              <a:tailEnd type="none" w="sm" len="sm"/>
            </a:ln>
            <a:effectLst/>
          </p:spPr>
          <p:txBody>
            <a:bodyPr wrap="none" anchor="ctr"/>
            <a:lstStyle/>
            <a:p>
              <a:endParaRPr lang="en-US"/>
            </a:p>
          </p:txBody>
        </p:sp>
        <p:sp>
          <p:nvSpPr>
            <p:cNvPr id="40174" name="Line 238"/>
            <p:cNvSpPr>
              <a:spLocks noChangeShapeType="1"/>
            </p:cNvSpPr>
            <p:nvPr/>
          </p:nvSpPr>
          <p:spPr bwMode="auto">
            <a:xfrm flipV="1">
              <a:off x="5180013" y="5883275"/>
              <a:ext cx="0" cy="20638"/>
            </a:xfrm>
            <a:prstGeom prst="line">
              <a:avLst/>
            </a:prstGeom>
            <a:noFill/>
            <a:ln w="12700">
              <a:solidFill>
                <a:srgbClr val="FFFFFF"/>
              </a:solidFill>
              <a:round/>
              <a:headEnd type="none" w="sm" len="sm"/>
              <a:tailEnd type="none" w="sm" len="sm"/>
            </a:ln>
            <a:effectLst/>
          </p:spPr>
          <p:txBody>
            <a:bodyPr wrap="none" anchor="ctr"/>
            <a:lstStyle/>
            <a:p>
              <a:endParaRPr lang="en-US"/>
            </a:p>
          </p:txBody>
        </p:sp>
        <p:sp>
          <p:nvSpPr>
            <p:cNvPr id="40175" name="Rectangle 239"/>
            <p:cNvSpPr>
              <a:spLocks noChangeArrowheads="1"/>
            </p:cNvSpPr>
            <p:nvPr/>
          </p:nvSpPr>
          <p:spPr bwMode="auto">
            <a:xfrm>
              <a:off x="3557588" y="5932488"/>
              <a:ext cx="268287" cy="274637"/>
            </a:xfrm>
            <a:prstGeom prst="rect">
              <a:avLst/>
            </a:prstGeom>
            <a:noFill/>
            <a:ln w="9525">
              <a:noFill/>
              <a:miter lim="800000"/>
              <a:headEnd/>
              <a:tailEnd/>
            </a:ln>
            <a:effectLst/>
          </p:spPr>
          <p:txBody>
            <a:bodyPr wrap="none" lIns="92075" tIns="46038" rIns="92075" bIns="46038">
              <a:spAutoFit/>
            </a:bodyPr>
            <a:lstStyle/>
            <a:p>
              <a:r>
                <a:rPr lang="en-US" sz="1200" i="0">
                  <a:solidFill>
                    <a:srgbClr val="FFFFFF"/>
                  </a:solidFill>
                  <a:latin typeface="Arial" charset="0"/>
                </a:rPr>
                <a:t>0</a:t>
              </a:r>
            </a:p>
          </p:txBody>
        </p:sp>
        <p:sp>
          <p:nvSpPr>
            <p:cNvPr id="40176" name="Rectangle 240"/>
            <p:cNvSpPr>
              <a:spLocks noChangeArrowheads="1"/>
            </p:cNvSpPr>
            <p:nvPr/>
          </p:nvSpPr>
          <p:spPr bwMode="auto">
            <a:xfrm>
              <a:off x="3978275" y="5932488"/>
              <a:ext cx="268288" cy="274637"/>
            </a:xfrm>
            <a:prstGeom prst="rect">
              <a:avLst/>
            </a:prstGeom>
            <a:noFill/>
            <a:ln w="9525">
              <a:noFill/>
              <a:miter lim="800000"/>
              <a:headEnd/>
              <a:tailEnd/>
            </a:ln>
            <a:effectLst/>
          </p:spPr>
          <p:txBody>
            <a:bodyPr wrap="none" lIns="92075" tIns="46038" rIns="92075" bIns="46038">
              <a:spAutoFit/>
            </a:bodyPr>
            <a:lstStyle/>
            <a:p>
              <a:r>
                <a:rPr lang="en-US" sz="1200" i="0">
                  <a:solidFill>
                    <a:srgbClr val="FFFFFF"/>
                  </a:solidFill>
                  <a:latin typeface="Arial" charset="0"/>
                </a:rPr>
                <a:t>5</a:t>
              </a:r>
            </a:p>
          </p:txBody>
        </p:sp>
        <p:sp>
          <p:nvSpPr>
            <p:cNvPr id="40177" name="Rectangle 241"/>
            <p:cNvSpPr>
              <a:spLocks noChangeArrowheads="1"/>
            </p:cNvSpPr>
            <p:nvPr/>
          </p:nvSpPr>
          <p:spPr bwMode="auto">
            <a:xfrm>
              <a:off x="4360863" y="5932488"/>
              <a:ext cx="354012" cy="274637"/>
            </a:xfrm>
            <a:prstGeom prst="rect">
              <a:avLst/>
            </a:prstGeom>
            <a:noFill/>
            <a:ln w="9525">
              <a:noFill/>
              <a:miter lim="800000"/>
              <a:headEnd/>
              <a:tailEnd/>
            </a:ln>
            <a:effectLst/>
          </p:spPr>
          <p:txBody>
            <a:bodyPr wrap="none" lIns="92075" tIns="46038" rIns="92075" bIns="46038">
              <a:spAutoFit/>
            </a:bodyPr>
            <a:lstStyle/>
            <a:p>
              <a:r>
                <a:rPr lang="en-US" sz="1200" i="0">
                  <a:solidFill>
                    <a:srgbClr val="FFFFFF"/>
                  </a:solidFill>
                  <a:latin typeface="Arial" charset="0"/>
                </a:rPr>
                <a:t>10</a:t>
              </a:r>
            </a:p>
          </p:txBody>
        </p:sp>
        <p:sp>
          <p:nvSpPr>
            <p:cNvPr id="40178" name="Rectangle 242"/>
            <p:cNvSpPr>
              <a:spLocks noChangeArrowheads="1"/>
            </p:cNvSpPr>
            <p:nvPr/>
          </p:nvSpPr>
          <p:spPr bwMode="auto">
            <a:xfrm>
              <a:off x="4783138" y="5932488"/>
              <a:ext cx="354012" cy="274637"/>
            </a:xfrm>
            <a:prstGeom prst="rect">
              <a:avLst/>
            </a:prstGeom>
            <a:noFill/>
            <a:ln w="9525">
              <a:noFill/>
              <a:miter lim="800000"/>
              <a:headEnd/>
              <a:tailEnd/>
            </a:ln>
            <a:effectLst/>
          </p:spPr>
          <p:txBody>
            <a:bodyPr wrap="none" lIns="92075" tIns="46038" rIns="92075" bIns="46038">
              <a:spAutoFit/>
            </a:bodyPr>
            <a:lstStyle/>
            <a:p>
              <a:r>
                <a:rPr lang="en-US" sz="1200" i="0">
                  <a:solidFill>
                    <a:srgbClr val="FFFFFF"/>
                  </a:solidFill>
                  <a:latin typeface="Arial" charset="0"/>
                </a:rPr>
                <a:t>15</a:t>
              </a:r>
            </a:p>
          </p:txBody>
        </p:sp>
        <p:sp>
          <p:nvSpPr>
            <p:cNvPr id="40179" name="Rectangle 243"/>
            <p:cNvSpPr>
              <a:spLocks noChangeArrowheads="1"/>
            </p:cNvSpPr>
            <p:nvPr/>
          </p:nvSpPr>
          <p:spPr bwMode="auto">
            <a:xfrm>
              <a:off x="5205413" y="5932488"/>
              <a:ext cx="354012" cy="274637"/>
            </a:xfrm>
            <a:prstGeom prst="rect">
              <a:avLst/>
            </a:prstGeom>
            <a:noFill/>
            <a:ln w="9525">
              <a:noFill/>
              <a:miter lim="800000"/>
              <a:headEnd/>
              <a:tailEnd/>
            </a:ln>
            <a:effectLst/>
          </p:spPr>
          <p:txBody>
            <a:bodyPr wrap="none" lIns="92075" tIns="46038" rIns="92075" bIns="46038">
              <a:spAutoFit/>
            </a:bodyPr>
            <a:lstStyle/>
            <a:p>
              <a:r>
                <a:rPr lang="en-US" sz="1200" i="0">
                  <a:solidFill>
                    <a:srgbClr val="FFFFFF"/>
                  </a:solidFill>
                  <a:latin typeface="Arial" charset="0"/>
                </a:rPr>
                <a:t>20</a:t>
              </a:r>
            </a:p>
          </p:txBody>
        </p:sp>
        <p:sp>
          <p:nvSpPr>
            <p:cNvPr id="40180" name="Line 244"/>
            <p:cNvSpPr>
              <a:spLocks noChangeShapeType="1"/>
            </p:cNvSpPr>
            <p:nvPr/>
          </p:nvSpPr>
          <p:spPr bwMode="auto">
            <a:xfrm>
              <a:off x="3703638" y="4170363"/>
              <a:ext cx="1709737" cy="0"/>
            </a:xfrm>
            <a:prstGeom prst="line">
              <a:avLst/>
            </a:prstGeom>
            <a:noFill/>
            <a:ln w="12700">
              <a:solidFill>
                <a:srgbClr val="FFFFFF"/>
              </a:solidFill>
              <a:round/>
              <a:headEnd type="none" w="sm" len="sm"/>
              <a:tailEnd type="none" w="sm" len="sm"/>
            </a:ln>
            <a:effectLst/>
          </p:spPr>
          <p:txBody>
            <a:bodyPr wrap="none" anchor="ctr"/>
            <a:lstStyle/>
            <a:p>
              <a:endParaRPr lang="en-US"/>
            </a:p>
          </p:txBody>
        </p:sp>
        <p:sp>
          <p:nvSpPr>
            <p:cNvPr id="40181" name="Line 245"/>
            <p:cNvSpPr>
              <a:spLocks noChangeShapeType="1"/>
            </p:cNvSpPr>
            <p:nvPr/>
          </p:nvSpPr>
          <p:spPr bwMode="auto">
            <a:xfrm flipV="1">
              <a:off x="3702050" y="4171950"/>
              <a:ext cx="0" cy="1709738"/>
            </a:xfrm>
            <a:prstGeom prst="line">
              <a:avLst/>
            </a:prstGeom>
            <a:noFill/>
            <a:ln w="12700">
              <a:solidFill>
                <a:srgbClr val="FFFFFF"/>
              </a:solidFill>
              <a:round/>
              <a:headEnd type="none" w="sm" len="sm"/>
              <a:tailEnd type="none" w="sm" len="sm"/>
            </a:ln>
            <a:effectLst/>
          </p:spPr>
          <p:txBody>
            <a:bodyPr wrap="none" anchor="ctr"/>
            <a:lstStyle/>
            <a:p>
              <a:endParaRPr lang="en-US"/>
            </a:p>
          </p:txBody>
        </p:sp>
        <p:sp>
          <p:nvSpPr>
            <p:cNvPr id="40182" name="Line 246"/>
            <p:cNvSpPr>
              <a:spLocks noChangeShapeType="1"/>
            </p:cNvSpPr>
            <p:nvPr/>
          </p:nvSpPr>
          <p:spPr bwMode="auto">
            <a:xfrm>
              <a:off x="3662363" y="5881688"/>
              <a:ext cx="39687" cy="0"/>
            </a:xfrm>
            <a:prstGeom prst="line">
              <a:avLst/>
            </a:prstGeom>
            <a:noFill/>
            <a:ln w="12700">
              <a:solidFill>
                <a:srgbClr val="FFFFFF"/>
              </a:solidFill>
              <a:round/>
              <a:headEnd type="none" w="sm" len="sm"/>
              <a:tailEnd type="none" w="sm" len="sm"/>
            </a:ln>
            <a:effectLst/>
          </p:spPr>
          <p:txBody>
            <a:bodyPr wrap="none" anchor="ctr"/>
            <a:lstStyle/>
            <a:p>
              <a:endParaRPr lang="en-US"/>
            </a:p>
          </p:txBody>
        </p:sp>
        <p:sp>
          <p:nvSpPr>
            <p:cNvPr id="40183" name="Line 247"/>
            <p:cNvSpPr>
              <a:spLocks noChangeShapeType="1"/>
            </p:cNvSpPr>
            <p:nvPr/>
          </p:nvSpPr>
          <p:spPr bwMode="auto">
            <a:xfrm>
              <a:off x="3662363" y="5676900"/>
              <a:ext cx="39687" cy="0"/>
            </a:xfrm>
            <a:prstGeom prst="line">
              <a:avLst/>
            </a:prstGeom>
            <a:noFill/>
            <a:ln w="12700">
              <a:solidFill>
                <a:srgbClr val="FFFFFF"/>
              </a:solidFill>
              <a:round/>
              <a:headEnd type="none" w="sm" len="sm"/>
              <a:tailEnd type="none" w="sm" len="sm"/>
            </a:ln>
            <a:effectLst/>
          </p:spPr>
          <p:txBody>
            <a:bodyPr wrap="none" anchor="ctr"/>
            <a:lstStyle/>
            <a:p>
              <a:endParaRPr lang="en-US"/>
            </a:p>
          </p:txBody>
        </p:sp>
        <p:sp>
          <p:nvSpPr>
            <p:cNvPr id="40184" name="Line 248"/>
            <p:cNvSpPr>
              <a:spLocks noChangeShapeType="1"/>
            </p:cNvSpPr>
            <p:nvPr/>
          </p:nvSpPr>
          <p:spPr bwMode="auto">
            <a:xfrm>
              <a:off x="3662363" y="5470525"/>
              <a:ext cx="39687" cy="0"/>
            </a:xfrm>
            <a:prstGeom prst="line">
              <a:avLst/>
            </a:prstGeom>
            <a:noFill/>
            <a:ln w="12700">
              <a:solidFill>
                <a:srgbClr val="FFFFFF"/>
              </a:solidFill>
              <a:round/>
              <a:headEnd type="none" w="sm" len="sm"/>
              <a:tailEnd type="none" w="sm" len="sm"/>
            </a:ln>
            <a:effectLst/>
          </p:spPr>
          <p:txBody>
            <a:bodyPr wrap="none" anchor="ctr"/>
            <a:lstStyle/>
            <a:p>
              <a:endParaRPr lang="en-US"/>
            </a:p>
          </p:txBody>
        </p:sp>
        <p:sp>
          <p:nvSpPr>
            <p:cNvPr id="40185" name="Line 249"/>
            <p:cNvSpPr>
              <a:spLocks noChangeShapeType="1"/>
            </p:cNvSpPr>
            <p:nvPr/>
          </p:nvSpPr>
          <p:spPr bwMode="auto">
            <a:xfrm>
              <a:off x="3662363" y="5265738"/>
              <a:ext cx="39687" cy="0"/>
            </a:xfrm>
            <a:prstGeom prst="line">
              <a:avLst/>
            </a:prstGeom>
            <a:noFill/>
            <a:ln w="12700">
              <a:solidFill>
                <a:srgbClr val="FFFFFF"/>
              </a:solidFill>
              <a:round/>
              <a:headEnd type="none" w="sm" len="sm"/>
              <a:tailEnd type="none" w="sm" len="sm"/>
            </a:ln>
            <a:effectLst/>
          </p:spPr>
          <p:txBody>
            <a:bodyPr wrap="none" anchor="ctr"/>
            <a:lstStyle/>
            <a:p>
              <a:endParaRPr lang="en-US"/>
            </a:p>
          </p:txBody>
        </p:sp>
        <p:sp>
          <p:nvSpPr>
            <p:cNvPr id="40186" name="Line 250"/>
            <p:cNvSpPr>
              <a:spLocks noChangeShapeType="1"/>
            </p:cNvSpPr>
            <p:nvPr/>
          </p:nvSpPr>
          <p:spPr bwMode="auto">
            <a:xfrm>
              <a:off x="3662363" y="5060950"/>
              <a:ext cx="39687" cy="0"/>
            </a:xfrm>
            <a:prstGeom prst="line">
              <a:avLst/>
            </a:prstGeom>
            <a:noFill/>
            <a:ln w="12700">
              <a:solidFill>
                <a:srgbClr val="FFFFFF"/>
              </a:solidFill>
              <a:round/>
              <a:headEnd type="none" w="sm" len="sm"/>
              <a:tailEnd type="none" w="sm" len="sm"/>
            </a:ln>
            <a:effectLst/>
          </p:spPr>
          <p:txBody>
            <a:bodyPr wrap="none" anchor="ctr"/>
            <a:lstStyle/>
            <a:p>
              <a:endParaRPr lang="en-US"/>
            </a:p>
          </p:txBody>
        </p:sp>
        <p:sp>
          <p:nvSpPr>
            <p:cNvPr id="40187" name="Line 251"/>
            <p:cNvSpPr>
              <a:spLocks noChangeShapeType="1"/>
            </p:cNvSpPr>
            <p:nvPr/>
          </p:nvSpPr>
          <p:spPr bwMode="auto">
            <a:xfrm>
              <a:off x="3662363" y="4854575"/>
              <a:ext cx="39687" cy="0"/>
            </a:xfrm>
            <a:prstGeom prst="line">
              <a:avLst/>
            </a:prstGeom>
            <a:noFill/>
            <a:ln w="12700">
              <a:solidFill>
                <a:srgbClr val="FFFFFF"/>
              </a:solidFill>
              <a:round/>
              <a:headEnd type="none" w="sm" len="sm"/>
              <a:tailEnd type="none" w="sm" len="sm"/>
            </a:ln>
            <a:effectLst/>
          </p:spPr>
          <p:txBody>
            <a:bodyPr wrap="none" anchor="ctr"/>
            <a:lstStyle/>
            <a:p>
              <a:endParaRPr lang="en-US"/>
            </a:p>
          </p:txBody>
        </p:sp>
        <p:sp>
          <p:nvSpPr>
            <p:cNvPr id="40188" name="Line 252"/>
            <p:cNvSpPr>
              <a:spLocks noChangeShapeType="1"/>
            </p:cNvSpPr>
            <p:nvPr/>
          </p:nvSpPr>
          <p:spPr bwMode="auto">
            <a:xfrm>
              <a:off x="3662363" y="4649788"/>
              <a:ext cx="39687" cy="0"/>
            </a:xfrm>
            <a:prstGeom prst="line">
              <a:avLst/>
            </a:prstGeom>
            <a:noFill/>
            <a:ln w="12700">
              <a:solidFill>
                <a:srgbClr val="FFFFFF"/>
              </a:solidFill>
              <a:round/>
              <a:headEnd type="none" w="sm" len="sm"/>
              <a:tailEnd type="none" w="sm" len="sm"/>
            </a:ln>
            <a:effectLst/>
          </p:spPr>
          <p:txBody>
            <a:bodyPr wrap="none" anchor="ctr"/>
            <a:lstStyle/>
            <a:p>
              <a:endParaRPr lang="en-US"/>
            </a:p>
          </p:txBody>
        </p:sp>
        <p:sp>
          <p:nvSpPr>
            <p:cNvPr id="40189" name="Line 253"/>
            <p:cNvSpPr>
              <a:spLocks noChangeShapeType="1"/>
            </p:cNvSpPr>
            <p:nvPr/>
          </p:nvSpPr>
          <p:spPr bwMode="auto">
            <a:xfrm>
              <a:off x="3662363" y="4443413"/>
              <a:ext cx="39687" cy="0"/>
            </a:xfrm>
            <a:prstGeom prst="line">
              <a:avLst/>
            </a:prstGeom>
            <a:noFill/>
            <a:ln w="12700">
              <a:solidFill>
                <a:srgbClr val="FFFFFF"/>
              </a:solidFill>
              <a:round/>
              <a:headEnd type="none" w="sm" len="sm"/>
              <a:tailEnd type="none" w="sm" len="sm"/>
            </a:ln>
            <a:effectLst/>
          </p:spPr>
          <p:txBody>
            <a:bodyPr wrap="none" anchor="ctr"/>
            <a:lstStyle/>
            <a:p>
              <a:endParaRPr lang="en-US"/>
            </a:p>
          </p:txBody>
        </p:sp>
        <p:sp>
          <p:nvSpPr>
            <p:cNvPr id="40190" name="Line 254"/>
            <p:cNvSpPr>
              <a:spLocks noChangeShapeType="1"/>
            </p:cNvSpPr>
            <p:nvPr/>
          </p:nvSpPr>
          <p:spPr bwMode="auto">
            <a:xfrm>
              <a:off x="3662363" y="4238625"/>
              <a:ext cx="39687" cy="0"/>
            </a:xfrm>
            <a:prstGeom prst="line">
              <a:avLst/>
            </a:prstGeom>
            <a:noFill/>
            <a:ln w="12700">
              <a:solidFill>
                <a:srgbClr val="FFFFFF"/>
              </a:solidFill>
              <a:round/>
              <a:headEnd type="none" w="sm" len="sm"/>
              <a:tailEnd type="none" w="sm" len="sm"/>
            </a:ln>
            <a:effectLst/>
          </p:spPr>
          <p:txBody>
            <a:bodyPr wrap="none" anchor="ctr"/>
            <a:lstStyle/>
            <a:p>
              <a:endParaRPr lang="en-US"/>
            </a:p>
          </p:txBody>
        </p:sp>
        <p:sp>
          <p:nvSpPr>
            <p:cNvPr id="40191" name="Rectangle 255"/>
            <p:cNvSpPr>
              <a:spLocks noChangeArrowheads="1"/>
            </p:cNvSpPr>
            <p:nvPr/>
          </p:nvSpPr>
          <p:spPr bwMode="auto">
            <a:xfrm>
              <a:off x="3414713" y="5726113"/>
              <a:ext cx="282575" cy="304800"/>
            </a:xfrm>
            <a:prstGeom prst="rect">
              <a:avLst/>
            </a:prstGeom>
            <a:noFill/>
            <a:ln w="9525">
              <a:noFill/>
              <a:miter lim="800000"/>
              <a:headEnd/>
              <a:tailEnd/>
            </a:ln>
            <a:effectLst/>
          </p:spPr>
          <p:txBody>
            <a:bodyPr wrap="none" lIns="92075" tIns="46038" rIns="92075" bIns="46038">
              <a:spAutoFit/>
            </a:bodyPr>
            <a:lstStyle/>
            <a:p>
              <a:r>
                <a:rPr lang="en-US" sz="1400" b="1" i="0">
                  <a:solidFill>
                    <a:srgbClr val="FFFFFF"/>
                  </a:solidFill>
                  <a:latin typeface="Arial" charset="0"/>
                </a:rPr>
                <a:t>0</a:t>
              </a:r>
            </a:p>
          </p:txBody>
        </p:sp>
        <p:sp>
          <p:nvSpPr>
            <p:cNvPr id="40192" name="Rectangle 256"/>
            <p:cNvSpPr>
              <a:spLocks noChangeArrowheads="1"/>
            </p:cNvSpPr>
            <p:nvPr/>
          </p:nvSpPr>
          <p:spPr bwMode="auto">
            <a:xfrm>
              <a:off x="3414713" y="5519738"/>
              <a:ext cx="282575" cy="304800"/>
            </a:xfrm>
            <a:prstGeom prst="rect">
              <a:avLst/>
            </a:prstGeom>
            <a:noFill/>
            <a:ln w="9525">
              <a:noFill/>
              <a:miter lim="800000"/>
              <a:headEnd/>
              <a:tailEnd/>
            </a:ln>
            <a:effectLst/>
          </p:spPr>
          <p:txBody>
            <a:bodyPr wrap="none" lIns="92075" tIns="46038" rIns="92075" bIns="46038">
              <a:spAutoFit/>
            </a:bodyPr>
            <a:lstStyle/>
            <a:p>
              <a:r>
                <a:rPr lang="en-US" sz="1400" b="1" i="0">
                  <a:solidFill>
                    <a:srgbClr val="FFFFFF"/>
                  </a:solidFill>
                  <a:latin typeface="Arial" charset="0"/>
                </a:rPr>
                <a:t>3</a:t>
              </a:r>
            </a:p>
          </p:txBody>
        </p:sp>
        <p:sp>
          <p:nvSpPr>
            <p:cNvPr id="40193" name="Rectangle 257"/>
            <p:cNvSpPr>
              <a:spLocks noChangeArrowheads="1"/>
            </p:cNvSpPr>
            <p:nvPr/>
          </p:nvSpPr>
          <p:spPr bwMode="auto">
            <a:xfrm>
              <a:off x="3414713" y="5314950"/>
              <a:ext cx="282575" cy="304800"/>
            </a:xfrm>
            <a:prstGeom prst="rect">
              <a:avLst/>
            </a:prstGeom>
            <a:noFill/>
            <a:ln w="9525">
              <a:noFill/>
              <a:miter lim="800000"/>
              <a:headEnd/>
              <a:tailEnd/>
            </a:ln>
            <a:effectLst/>
          </p:spPr>
          <p:txBody>
            <a:bodyPr wrap="none" lIns="92075" tIns="46038" rIns="92075" bIns="46038">
              <a:spAutoFit/>
            </a:bodyPr>
            <a:lstStyle/>
            <a:p>
              <a:r>
                <a:rPr lang="en-US" sz="1400" b="1" i="0">
                  <a:solidFill>
                    <a:srgbClr val="FFFFFF"/>
                  </a:solidFill>
                  <a:latin typeface="Arial" charset="0"/>
                </a:rPr>
                <a:t>6</a:t>
              </a:r>
            </a:p>
          </p:txBody>
        </p:sp>
        <p:sp>
          <p:nvSpPr>
            <p:cNvPr id="40194" name="Rectangle 258"/>
            <p:cNvSpPr>
              <a:spLocks noChangeArrowheads="1"/>
            </p:cNvSpPr>
            <p:nvPr/>
          </p:nvSpPr>
          <p:spPr bwMode="auto">
            <a:xfrm>
              <a:off x="3414713" y="5108575"/>
              <a:ext cx="282575" cy="304800"/>
            </a:xfrm>
            <a:prstGeom prst="rect">
              <a:avLst/>
            </a:prstGeom>
            <a:noFill/>
            <a:ln w="9525">
              <a:noFill/>
              <a:miter lim="800000"/>
              <a:headEnd/>
              <a:tailEnd/>
            </a:ln>
            <a:effectLst/>
          </p:spPr>
          <p:txBody>
            <a:bodyPr wrap="none" lIns="92075" tIns="46038" rIns="92075" bIns="46038">
              <a:spAutoFit/>
            </a:bodyPr>
            <a:lstStyle/>
            <a:p>
              <a:r>
                <a:rPr lang="en-US" sz="1400" b="1" i="0">
                  <a:solidFill>
                    <a:srgbClr val="FFFFFF"/>
                  </a:solidFill>
                  <a:latin typeface="Arial" charset="0"/>
                </a:rPr>
                <a:t>9</a:t>
              </a:r>
            </a:p>
          </p:txBody>
        </p:sp>
        <p:sp>
          <p:nvSpPr>
            <p:cNvPr id="40195" name="Rectangle 259"/>
            <p:cNvSpPr>
              <a:spLocks noChangeArrowheads="1"/>
            </p:cNvSpPr>
            <p:nvPr/>
          </p:nvSpPr>
          <p:spPr bwMode="auto">
            <a:xfrm>
              <a:off x="3333750" y="4903788"/>
              <a:ext cx="382588" cy="304800"/>
            </a:xfrm>
            <a:prstGeom prst="rect">
              <a:avLst/>
            </a:prstGeom>
            <a:noFill/>
            <a:ln w="9525">
              <a:noFill/>
              <a:miter lim="800000"/>
              <a:headEnd/>
              <a:tailEnd/>
            </a:ln>
            <a:effectLst/>
          </p:spPr>
          <p:txBody>
            <a:bodyPr wrap="none" lIns="92075" tIns="46038" rIns="92075" bIns="46038">
              <a:spAutoFit/>
            </a:bodyPr>
            <a:lstStyle/>
            <a:p>
              <a:r>
                <a:rPr lang="en-US" sz="1400" b="1" i="0">
                  <a:solidFill>
                    <a:srgbClr val="FFFFFF"/>
                  </a:solidFill>
                  <a:latin typeface="Arial" charset="0"/>
                </a:rPr>
                <a:t>12</a:t>
              </a:r>
            </a:p>
          </p:txBody>
        </p:sp>
        <p:sp>
          <p:nvSpPr>
            <p:cNvPr id="40196" name="Rectangle 260"/>
            <p:cNvSpPr>
              <a:spLocks noChangeArrowheads="1"/>
            </p:cNvSpPr>
            <p:nvPr/>
          </p:nvSpPr>
          <p:spPr bwMode="auto">
            <a:xfrm>
              <a:off x="3333750" y="4697413"/>
              <a:ext cx="382588" cy="304800"/>
            </a:xfrm>
            <a:prstGeom prst="rect">
              <a:avLst/>
            </a:prstGeom>
            <a:noFill/>
            <a:ln w="9525">
              <a:noFill/>
              <a:miter lim="800000"/>
              <a:headEnd/>
              <a:tailEnd/>
            </a:ln>
            <a:effectLst/>
          </p:spPr>
          <p:txBody>
            <a:bodyPr wrap="none" lIns="92075" tIns="46038" rIns="92075" bIns="46038">
              <a:spAutoFit/>
            </a:bodyPr>
            <a:lstStyle/>
            <a:p>
              <a:r>
                <a:rPr lang="en-US" sz="1400" b="1" i="0">
                  <a:solidFill>
                    <a:srgbClr val="FFFFFF"/>
                  </a:solidFill>
                  <a:latin typeface="Arial" charset="0"/>
                </a:rPr>
                <a:t>15</a:t>
              </a:r>
            </a:p>
          </p:txBody>
        </p:sp>
        <p:sp>
          <p:nvSpPr>
            <p:cNvPr id="40197" name="Rectangle 261"/>
            <p:cNvSpPr>
              <a:spLocks noChangeArrowheads="1"/>
            </p:cNvSpPr>
            <p:nvPr/>
          </p:nvSpPr>
          <p:spPr bwMode="auto">
            <a:xfrm>
              <a:off x="3333750" y="4492625"/>
              <a:ext cx="382588" cy="304800"/>
            </a:xfrm>
            <a:prstGeom prst="rect">
              <a:avLst/>
            </a:prstGeom>
            <a:noFill/>
            <a:ln w="9525">
              <a:noFill/>
              <a:miter lim="800000"/>
              <a:headEnd/>
              <a:tailEnd/>
            </a:ln>
            <a:effectLst/>
          </p:spPr>
          <p:txBody>
            <a:bodyPr wrap="none" lIns="92075" tIns="46038" rIns="92075" bIns="46038">
              <a:spAutoFit/>
            </a:bodyPr>
            <a:lstStyle/>
            <a:p>
              <a:r>
                <a:rPr lang="en-US" sz="1400" b="1" i="0">
                  <a:solidFill>
                    <a:srgbClr val="FFFFFF"/>
                  </a:solidFill>
                  <a:latin typeface="Arial" charset="0"/>
                </a:rPr>
                <a:t>18</a:t>
              </a:r>
            </a:p>
          </p:txBody>
        </p:sp>
        <p:sp>
          <p:nvSpPr>
            <p:cNvPr id="40198" name="Rectangle 262"/>
            <p:cNvSpPr>
              <a:spLocks noChangeArrowheads="1"/>
            </p:cNvSpPr>
            <p:nvPr/>
          </p:nvSpPr>
          <p:spPr bwMode="auto">
            <a:xfrm>
              <a:off x="3333750" y="4286250"/>
              <a:ext cx="382588" cy="304800"/>
            </a:xfrm>
            <a:prstGeom prst="rect">
              <a:avLst/>
            </a:prstGeom>
            <a:noFill/>
            <a:ln w="9525">
              <a:noFill/>
              <a:miter lim="800000"/>
              <a:headEnd/>
              <a:tailEnd/>
            </a:ln>
            <a:effectLst/>
          </p:spPr>
          <p:txBody>
            <a:bodyPr wrap="none" lIns="92075" tIns="46038" rIns="92075" bIns="46038">
              <a:spAutoFit/>
            </a:bodyPr>
            <a:lstStyle/>
            <a:p>
              <a:r>
                <a:rPr lang="en-US" sz="1400" b="1" i="0">
                  <a:solidFill>
                    <a:srgbClr val="FFFFFF"/>
                  </a:solidFill>
                  <a:latin typeface="Arial" charset="0"/>
                </a:rPr>
                <a:t>21</a:t>
              </a:r>
            </a:p>
          </p:txBody>
        </p:sp>
        <p:sp>
          <p:nvSpPr>
            <p:cNvPr id="40199" name="Rectangle 263"/>
            <p:cNvSpPr>
              <a:spLocks noChangeArrowheads="1"/>
            </p:cNvSpPr>
            <p:nvPr/>
          </p:nvSpPr>
          <p:spPr bwMode="auto">
            <a:xfrm>
              <a:off x="3333750" y="4081463"/>
              <a:ext cx="382588" cy="304800"/>
            </a:xfrm>
            <a:prstGeom prst="rect">
              <a:avLst/>
            </a:prstGeom>
            <a:noFill/>
            <a:ln w="9525">
              <a:noFill/>
              <a:miter lim="800000"/>
              <a:headEnd/>
              <a:tailEnd/>
            </a:ln>
            <a:effectLst/>
          </p:spPr>
          <p:txBody>
            <a:bodyPr wrap="none" lIns="92075" tIns="46038" rIns="92075" bIns="46038">
              <a:spAutoFit/>
            </a:bodyPr>
            <a:lstStyle/>
            <a:p>
              <a:r>
                <a:rPr lang="en-US" sz="1400" b="1" i="0">
                  <a:solidFill>
                    <a:srgbClr val="FFFFFF"/>
                  </a:solidFill>
                  <a:latin typeface="Arial" charset="0"/>
                </a:rPr>
                <a:t>24</a:t>
              </a:r>
            </a:p>
          </p:txBody>
        </p:sp>
        <p:sp>
          <p:nvSpPr>
            <p:cNvPr id="40200" name="Line 264"/>
            <p:cNvSpPr>
              <a:spLocks noChangeShapeType="1"/>
            </p:cNvSpPr>
            <p:nvPr/>
          </p:nvSpPr>
          <p:spPr bwMode="auto">
            <a:xfrm flipV="1">
              <a:off x="5413375" y="4171950"/>
              <a:ext cx="0" cy="1709738"/>
            </a:xfrm>
            <a:prstGeom prst="line">
              <a:avLst/>
            </a:prstGeom>
            <a:noFill/>
            <a:ln w="12700">
              <a:solidFill>
                <a:srgbClr val="FFFFFF"/>
              </a:solidFill>
              <a:round/>
              <a:headEnd type="none" w="sm" len="sm"/>
              <a:tailEnd type="none" w="sm" len="sm"/>
            </a:ln>
            <a:effectLst/>
          </p:spPr>
          <p:txBody>
            <a:bodyPr wrap="none" anchor="ctr"/>
            <a:lstStyle/>
            <a:p>
              <a:endParaRPr lang="en-US"/>
            </a:p>
          </p:txBody>
        </p:sp>
        <p:sp>
          <p:nvSpPr>
            <p:cNvPr id="40201" name="Freeform 265"/>
            <p:cNvSpPr>
              <a:spLocks/>
            </p:cNvSpPr>
            <p:nvPr/>
          </p:nvSpPr>
          <p:spPr bwMode="auto">
            <a:xfrm>
              <a:off x="3744913" y="4919663"/>
              <a:ext cx="1647825" cy="898525"/>
            </a:xfrm>
            <a:custGeom>
              <a:avLst/>
              <a:gdLst/>
              <a:ahLst/>
              <a:cxnLst>
                <a:cxn ang="0">
                  <a:pos x="0" y="0"/>
                </a:cxn>
                <a:cxn ang="0">
                  <a:pos x="26" y="114"/>
                </a:cxn>
                <a:cxn ang="0">
                  <a:pos x="53" y="169"/>
                </a:cxn>
                <a:cxn ang="0">
                  <a:pos x="79" y="216"/>
                </a:cxn>
                <a:cxn ang="0">
                  <a:pos x="106" y="285"/>
                </a:cxn>
                <a:cxn ang="0">
                  <a:pos x="132" y="307"/>
                </a:cxn>
                <a:cxn ang="0">
                  <a:pos x="186" y="369"/>
                </a:cxn>
                <a:cxn ang="0">
                  <a:pos x="239" y="413"/>
                </a:cxn>
                <a:cxn ang="0">
                  <a:pos x="292" y="432"/>
                </a:cxn>
                <a:cxn ang="0">
                  <a:pos x="346" y="448"/>
                </a:cxn>
                <a:cxn ang="0">
                  <a:pos x="399" y="456"/>
                </a:cxn>
                <a:cxn ang="0">
                  <a:pos x="452" y="477"/>
                </a:cxn>
                <a:cxn ang="0">
                  <a:pos x="505" y="493"/>
                </a:cxn>
                <a:cxn ang="0">
                  <a:pos x="558" y="510"/>
                </a:cxn>
                <a:cxn ang="0">
                  <a:pos x="612" y="516"/>
                </a:cxn>
                <a:cxn ang="0">
                  <a:pos x="665" y="529"/>
                </a:cxn>
                <a:cxn ang="0">
                  <a:pos x="718" y="527"/>
                </a:cxn>
                <a:cxn ang="0">
                  <a:pos x="771" y="536"/>
                </a:cxn>
                <a:cxn ang="0">
                  <a:pos x="825" y="545"/>
                </a:cxn>
                <a:cxn ang="0">
                  <a:pos x="878" y="554"/>
                </a:cxn>
                <a:cxn ang="0">
                  <a:pos x="931" y="555"/>
                </a:cxn>
                <a:cxn ang="0">
                  <a:pos x="984" y="560"/>
                </a:cxn>
                <a:cxn ang="0">
                  <a:pos x="1037" y="565"/>
                </a:cxn>
              </a:cxnLst>
              <a:rect l="0" t="0" r="r" b="b"/>
              <a:pathLst>
                <a:path w="1038" h="566">
                  <a:moveTo>
                    <a:pt x="0" y="0"/>
                  </a:moveTo>
                  <a:lnTo>
                    <a:pt x="26" y="114"/>
                  </a:lnTo>
                  <a:lnTo>
                    <a:pt x="53" y="169"/>
                  </a:lnTo>
                  <a:lnTo>
                    <a:pt x="79" y="216"/>
                  </a:lnTo>
                  <a:lnTo>
                    <a:pt x="106" y="285"/>
                  </a:lnTo>
                  <a:lnTo>
                    <a:pt x="132" y="307"/>
                  </a:lnTo>
                  <a:lnTo>
                    <a:pt x="186" y="369"/>
                  </a:lnTo>
                  <a:lnTo>
                    <a:pt x="239" y="413"/>
                  </a:lnTo>
                  <a:lnTo>
                    <a:pt x="292" y="432"/>
                  </a:lnTo>
                  <a:lnTo>
                    <a:pt x="346" y="448"/>
                  </a:lnTo>
                  <a:lnTo>
                    <a:pt x="399" y="456"/>
                  </a:lnTo>
                  <a:lnTo>
                    <a:pt x="452" y="477"/>
                  </a:lnTo>
                  <a:lnTo>
                    <a:pt x="505" y="493"/>
                  </a:lnTo>
                  <a:lnTo>
                    <a:pt x="558" y="510"/>
                  </a:lnTo>
                  <a:lnTo>
                    <a:pt x="612" y="516"/>
                  </a:lnTo>
                  <a:lnTo>
                    <a:pt x="665" y="529"/>
                  </a:lnTo>
                  <a:lnTo>
                    <a:pt x="718" y="527"/>
                  </a:lnTo>
                  <a:lnTo>
                    <a:pt x="771" y="536"/>
                  </a:lnTo>
                  <a:lnTo>
                    <a:pt x="825" y="545"/>
                  </a:lnTo>
                  <a:lnTo>
                    <a:pt x="878" y="554"/>
                  </a:lnTo>
                  <a:lnTo>
                    <a:pt x="931" y="555"/>
                  </a:lnTo>
                  <a:lnTo>
                    <a:pt x="984" y="560"/>
                  </a:lnTo>
                  <a:lnTo>
                    <a:pt x="1037" y="565"/>
                  </a:lnTo>
                </a:path>
              </a:pathLst>
            </a:custGeom>
            <a:noFill/>
            <a:ln w="12700" cap="rnd" cmpd="sng">
              <a:solidFill>
                <a:srgbClr val="FFFFFF"/>
              </a:solidFill>
              <a:prstDash val="solid"/>
              <a:round/>
              <a:headEnd type="none" w="sm" len="sm"/>
              <a:tailEnd type="none" w="sm" len="sm"/>
            </a:ln>
            <a:effectLst/>
          </p:spPr>
          <p:txBody>
            <a:bodyPr/>
            <a:lstStyle/>
            <a:p>
              <a:endParaRPr lang="en-US"/>
            </a:p>
          </p:txBody>
        </p:sp>
        <p:sp>
          <p:nvSpPr>
            <p:cNvPr id="40202" name="Freeform 266"/>
            <p:cNvSpPr>
              <a:spLocks/>
            </p:cNvSpPr>
            <p:nvPr/>
          </p:nvSpPr>
          <p:spPr bwMode="auto">
            <a:xfrm>
              <a:off x="3744913" y="4932363"/>
              <a:ext cx="1647825" cy="873125"/>
            </a:xfrm>
            <a:custGeom>
              <a:avLst/>
              <a:gdLst/>
              <a:ahLst/>
              <a:cxnLst>
                <a:cxn ang="0">
                  <a:pos x="0" y="0"/>
                </a:cxn>
                <a:cxn ang="0">
                  <a:pos x="26" y="84"/>
                </a:cxn>
                <a:cxn ang="0">
                  <a:pos x="53" y="180"/>
                </a:cxn>
                <a:cxn ang="0">
                  <a:pos x="79" y="212"/>
                </a:cxn>
                <a:cxn ang="0">
                  <a:pos x="106" y="273"/>
                </a:cxn>
                <a:cxn ang="0">
                  <a:pos x="132" y="313"/>
                </a:cxn>
                <a:cxn ang="0">
                  <a:pos x="186" y="310"/>
                </a:cxn>
                <a:cxn ang="0">
                  <a:pos x="239" y="370"/>
                </a:cxn>
                <a:cxn ang="0">
                  <a:pos x="292" y="374"/>
                </a:cxn>
                <a:cxn ang="0">
                  <a:pos x="346" y="405"/>
                </a:cxn>
                <a:cxn ang="0">
                  <a:pos x="399" y="417"/>
                </a:cxn>
                <a:cxn ang="0">
                  <a:pos x="452" y="428"/>
                </a:cxn>
                <a:cxn ang="0">
                  <a:pos x="505" y="465"/>
                </a:cxn>
                <a:cxn ang="0">
                  <a:pos x="558" y="474"/>
                </a:cxn>
                <a:cxn ang="0">
                  <a:pos x="612" y="477"/>
                </a:cxn>
                <a:cxn ang="0">
                  <a:pos x="665" y="499"/>
                </a:cxn>
                <a:cxn ang="0">
                  <a:pos x="718" y="511"/>
                </a:cxn>
                <a:cxn ang="0">
                  <a:pos x="771" y="521"/>
                </a:cxn>
                <a:cxn ang="0">
                  <a:pos x="825" y="525"/>
                </a:cxn>
                <a:cxn ang="0">
                  <a:pos x="878" y="537"/>
                </a:cxn>
                <a:cxn ang="0">
                  <a:pos x="931" y="538"/>
                </a:cxn>
                <a:cxn ang="0">
                  <a:pos x="984" y="543"/>
                </a:cxn>
                <a:cxn ang="0">
                  <a:pos x="1037" y="549"/>
                </a:cxn>
              </a:cxnLst>
              <a:rect l="0" t="0" r="r" b="b"/>
              <a:pathLst>
                <a:path w="1038" h="550">
                  <a:moveTo>
                    <a:pt x="0" y="0"/>
                  </a:moveTo>
                  <a:lnTo>
                    <a:pt x="26" y="84"/>
                  </a:lnTo>
                  <a:lnTo>
                    <a:pt x="53" y="180"/>
                  </a:lnTo>
                  <a:lnTo>
                    <a:pt x="79" y="212"/>
                  </a:lnTo>
                  <a:lnTo>
                    <a:pt x="106" y="273"/>
                  </a:lnTo>
                  <a:lnTo>
                    <a:pt x="132" y="313"/>
                  </a:lnTo>
                  <a:lnTo>
                    <a:pt x="186" y="310"/>
                  </a:lnTo>
                  <a:lnTo>
                    <a:pt x="239" y="370"/>
                  </a:lnTo>
                  <a:lnTo>
                    <a:pt x="292" y="374"/>
                  </a:lnTo>
                  <a:lnTo>
                    <a:pt x="346" y="405"/>
                  </a:lnTo>
                  <a:lnTo>
                    <a:pt x="399" y="417"/>
                  </a:lnTo>
                  <a:lnTo>
                    <a:pt x="452" y="428"/>
                  </a:lnTo>
                  <a:lnTo>
                    <a:pt x="505" y="465"/>
                  </a:lnTo>
                  <a:lnTo>
                    <a:pt x="558" y="474"/>
                  </a:lnTo>
                  <a:lnTo>
                    <a:pt x="612" y="477"/>
                  </a:lnTo>
                  <a:lnTo>
                    <a:pt x="665" y="499"/>
                  </a:lnTo>
                  <a:lnTo>
                    <a:pt x="718" y="511"/>
                  </a:lnTo>
                  <a:lnTo>
                    <a:pt x="771" y="521"/>
                  </a:lnTo>
                  <a:lnTo>
                    <a:pt x="825" y="525"/>
                  </a:lnTo>
                  <a:lnTo>
                    <a:pt x="878" y="537"/>
                  </a:lnTo>
                  <a:lnTo>
                    <a:pt x="931" y="538"/>
                  </a:lnTo>
                  <a:lnTo>
                    <a:pt x="984" y="543"/>
                  </a:lnTo>
                  <a:lnTo>
                    <a:pt x="1037" y="549"/>
                  </a:lnTo>
                </a:path>
              </a:pathLst>
            </a:custGeom>
            <a:noFill/>
            <a:ln w="12700" cap="rnd" cmpd="sng">
              <a:solidFill>
                <a:srgbClr val="FFFFFF"/>
              </a:solidFill>
              <a:prstDash val="solid"/>
              <a:round/>
              <a:headEnd type="none" w="sm" len="sm"/>
              <a:tailEnd type="none" w="sm" len="sm"/>
            </a:ln>
            <a:effectLst/>
          </p:spPr>
          <p:txBody>
            <a:bodyPr/>
            <a:lstStyle/>
            <a:p>
              <a:endParaRPr lang="en-US"/>
            </a:p>
          </p:txBody>
        </p:sp>
        <p:sp>
          <p:nvSpPr>
            <p:cNvPr id="40203" name="Oval 267"/>
            <p:cNvSpPr>
              <a:spLocks noChangeArrowheads="1"/>
            </p:cNvSpPr>
            <p:nvPr/>
          </p:nvSpPr>
          <p:spPr bwMode="auto">
            <a:xfrm>
              <a:off x="3709988" y="4884738"/>
              <a:ext cx="69850" cy="69850"/>
            </a:xfrm>
            <a:prstGeom prst="ellipse">
              <a:avLst/>
            </a:prstGeom>
            <a:solidFill>
              <a:srgbClr val="FFFFFF"/>
            </a:solidFill>
            <a:ln w="12700">
              <a:solidFill>
                <a:srgbClr val="FFFFFF"/>
              </a:solidFill>
              <a:round/>
              <a:headEnd/>
              <a:tailEnd/>
            </a:ln>
            <a:effectLst/>
          </p:spPr>
          <p:txBody>
            <a:bodyPr wrap="none" anchor="ctr"/>
            <a:lstStyle/>
            <a:p>
              <a:endParaRPr lang="en-US"/>
            </a:p>
          </p:txBody>
        </p:sp>
        <p:sp>
          <p:nvSpPr>
            <p:cNvPr id="40204" name="Oval 268"/>
            <p:cNvSpPr>
              <a:spLocks noChangeArrowheads="1"/>
            </p:cNvSpPr>
            <p:nvPr/>
          </p:nvSpPr>
          <p:spPr bwMode="auto">
            <a:xfrm>
              <a:off x="3752850" y="5065713"/>
              <a:ext cx="68263" cy="68262"/>
            </a:xfrm>
            <a:prstGeom prst="ellipse">
              <a:avLst/>
            </a:prstGeom>
            <a:solidFill>
              <a:srgbClr val="FFFFFF"/>
            </a:solidFill>
            <a:ln w="12700">
              <a:solidFill>
                <a:srgbClr val="FFFFFF"/>
              </a:solidFill>
              <a:round/>
              <a:headEnd/>
              <a:tailEnd/>
            </a:ln>
            <a:effectLst/>
          </p:spPr>
          <p:txBody>
            <a:bodyPr wrap="none" anchor="ctr"/>
            <a:lstStyle/>
            <a:p>
              <a:endParaRPr lang="en-US"/>
            </a:p>
          </p:txBody>
        </p:sp>
        <p:sp>
          <p:nvSpPr>
            <p:cNvPr id="40205" name="Oval 269"/>
            <p:cNvSpPr>
              <a:spLocks noChangeArrowheads="1"/>
            </p:cNvSpPr>
            <p:nvPr/>
          </p:nvSpPr>
          <p:spPr bwMode="auto">
            <a:xfrm>
              <a:off x="3794125" y="5153025"/>
              <a:ext cx="69850" cy="69850"/>
            </a:xfrm>
            <a:prstGeom prst="ellipse">
              <a:avLst/>
            </a:prstGeom>
            <a:solidFill>
              <a:srgbClr val="FFFFFF"/>
            </a:solidFill>
            <a:ln w="12700">
              <a:solidFill>
                <a:srgbClr val="FFFFFF"/>
              </a:solidFill>
              <a:round/>
              <a:headEnd/>
              <a:tailEnd/>
            </a:ln>
            <a:effectLst/>
          </p:spPr>
          <p:txBody>
            <a:bodyPr wrap="none" anchor="ctr"/>
            <a:lstStyle/>
            <a:p>
              <a:endParaRPr lang="en-US"/>
            </a:p>
          </p:txBody>
        </p:sp>
        <p:sp>
          <p:nvSpPr>
            <p:cNvPr id="40206" name="Oval 270"/>
            <p:cNvSpPr>
              <a:spLocks noChangeArrowheads="1"/>
            </p:cNvSpPr>
            <p:nvPr/>
          </p:nvSpPr>
          <p:spPr bwMode="auto">
            <a:xfrm>
              <a:off x="3836988" y="5227638"/>
              <a:ext cx="68262" cy="68262"/>
            </a:xfrm>
            <a:prstGeom prst="ellipse">
              <a:avLst/>
            </a:prstGeom>
            <a:solidFill>
              <a:srgbClr val="FFFFFF"/>
            </a:solidFill>
            <a:ln w="12700">
              <a:solidFill>
                <a:srgbClr val="FFFFFF"/>
              </a:solidFill>
              <a:round/>
              <a:headEnd/>
              <a:tailEnd/>
            </a:ln>
            <a:effectLst/>
          </p:spPr>
          <p:txBody>
            <a:bodyPr wrap="none" anchor="ctr"/>
            <a:lstStyle/>
            <a:p>
              <a:endParaRPr lang="en-US"/>
            </a:p>
          </p:txBody>
        </p:sp>
        <p:sp>
          <p:nvSpPr>
            <p:cNvPr id="40207" name="Oval 271"/>
            <p:cNvSpPr>
              <a:spLocks noChangeArrowheads="1"/>
            </p:cNvSpPr>
            <p:nvPr/>
          </p:nvSpPr>
          <p:spPr bwMode="auto">
            <a:xfrm>
              <a:off x="3878263" y="5337175"/>
              <a:ext cx="69850" cy="68263"/>
            </a:xfrm>
            <a:prstGeom prst="ellipse">
              <a:avLst/>
            </a:prstGeom>
            <a:solidFill>
              <a:srgbClr val="FFFFFF"/>
            </a:solidFill>
            <a:ln w="12700">
              <a:solidFill>
                <a:srgbClr val="FFFFFF"/>
              </a:solidFill>
              <a:round/>
              <a:headEnd/>
              <a:tailEnd/>
            </a:ln>
            <a:effectLst/>
          </p:spPr>
          <p:txBody>
            <a:bodyPr wrap="none" anchor="ctr"/>
            <a:lstStyle/>
            <a:p>
              <a:endParaRPr lang="en-US"/>
            </a:p>
          </p:txBody>
        </p:sp>
        <p:sp>
          <p:nvSpPr>
            <p:cNvPr id="40208" name="Oval 272"/>
            <p:cNvSpPr>
              <a:spLocks noChangeArrowheads="1"/>
            </p:cNvSpPr>
            <p:nvPr/>
          </p:nvSpPr>
          <p:spPr bwMode="auto">
            <a:xfrm>
              <a:off x="3921125" y="5372100"/>
              <a:ext cx="68263" cy="69850"/>
            </a:xfrm>
            <a:prstGeom prst="ellipse">
              <a:avLst/>
            </a:prstGeom>
            <a:solidFill>
              <a:srgbClr val="FFFFFF"/>
            </a:solidFill>
            <a:ln w="12700">
              <a:solidFill>
                <a:srgbClr val="FFFFFF"/>
              </a:solidFill>
              <a:round/>
              <a:headEnd/>
              <a:tailEnd/>
            </a:ln>
            <a:effectLst/>
          </p:spPr>
          <p:txBody>
            <a:bodyPr wrap="none" anchor="ctr"/>
            <a:lstStyle/>
            <a:p>
              <a:endParaRPr lang="en-US"/>
            </a:p>
          </p:txBody>
        </p:sp>
        <p:sp>
          <p:nvSpPr>
            <p:cNvPr id="40209" name="Oval 273"/>
            <p:cNvSpPr>
              <a:spLocks noChangeArrowheads="1"/>
            </p:cNvSpPr>
            <p:nvPr/>
          </p:nvSpPr>
          <p:spPr bwMode="auto">
            <a:xfrm>
              <a:off x="4005263" y="5470525"/>
              <a:ext cx="69850" cy="69850"/>
            </a:xfrm>
            <a:prstGeom prst="ellipse">
              <a:avLst/>
            </a:prstGeom>
            <a:solidFill>
              <a:srgbClr val="FFFFFF"/>
            </a:solidFill>
            <a:ln w="12700">
              <a:solidFill>
                <a:srgbClr val="FFFFFF"/>
              </a:solidFill>
              <a:round/>
              <a:headEnd/>
              <a:tailEnd/>
            </a:ln>
            <a:effectLst/>
          </p:spPr>
          <p:txBody>
            <a:bodyPr wrap="none" anchor="ctr"/>
            <a:lstStyle/>
            <a:p>
              <a:endParaRPr lang="en-US"/>
            </a:p>
          </p:txBody>
        </p:sp>
        <p:sp>
          <p:nvSpPr>
            <p:cNvPr id="40210" name="Oval 274"/>
            <p:cNvSpPr>
              <a:spLocks noChangeArrowheads="1"/>
            </p:cNvSpPr>
            <p:nvPr/>
          </p:nvSpPr>
          <p:spPr bwMode="auto">
            <a:xfrm>
              <a:off x="4089400" y="5540375"/>
              <a:ext cx="69850" cy="69850"/>
            </a:xfrm>
            <a:prstGeom prst="ellipse">
              <a:avLst/>
            </a:prstGeom>
            <a:solidFill>
              <a:srgbClr val="FFFFFF"/>
            </a:solidFill>
            <a:ln w="12700">
              <a:solidFill>
                <a:srgbClr val="FFFFFF"/>
              </a:solidFill>
              <a:round/>
              <a:headEnd/>
              <a:tailEnd/>
            </a:ln>
            <a:effectLst/>
          </p:spPr>
          <p:txBody>
            <a:bodyPr wrap="none" anchor="ctr"/>
            <a:lstStyle/>
            <a:p>
              <a:endParaRPr lang="en-US"/>
            </a:p>
          </p:txBody>
        </p:sp>
        <p:sp>
          <p:nvSpPr>
            <p:cNvPr id="40211" name="Oval 275"/>
            <p:cNvSpPr>
              <a:spLocks noChangeArrowheads="1"/>
            </p:cNvSpPr>
            <p:nvPr/>
          </p:nvSpPr>
          <p:spPr bwMode="auto">
            <a:xfrm>
              <a:off x="4175125" y="5570538"/>
              <a:ext cx="68263" cy="68262"/>
            </a:xfrm>
            <a:prstGeom prst="ellipse">
              <a:avLst/>
            </a:prstGeom>
            <a:solidFill>
              <a:srgbClr val="FFFFFF"/>
            </a:solidFill>
            <a:ln w="12700">
              <a:solidFill>
                <a:srgbClr val="FFFFFF"/>
              </a:solidFill>
              <a:round/>
              <a:headEnd/>
              <a:tailEnd/>
            </a:ln>
            <a:effectLst/>
          </p:spPr>
          <p:txBody>
            <a:bodyPr wrap="none" anchor="ctr"/>
            <a:lstStyle/>
            <a:p>
              <a:endParaRPr lang="en-US"/>
            </a:p>
          </p:txBody>
        </p:sp>
        <p:sp>
          <p:nvSpPr>
            <p:cNvPr id="40212" name="Oval 276"/>
            <p:cNvSpPr>
              <a:spLocks noChangeArrowheads="1"/>
            </p:cNvSpPr>
            <p:nvPr/>
          </p:nvSpPr>
          <p:spPr bwMode="auto">
            <a:xfrm>
              <a:off x="4259263" y="5595938"/>
              <a:ext cx="69850" cy="69850"/>
            </a:xfrm>
            <a:prstGeom prst="ellipse">
              <a:avLst/>
            </a:prstGeom>
            <a:solidFill>
              <a:srgbClr val="FFFFFF"/>
            </a:solidFill>
            <a:ln w="12700">
              <a:solidFill>
                <a:srgbClr val="FFFFFF"/>
              </a:solidFill>
              <a:round/>
              <a:headEnd/>
              <a:tailEnd/>
            </a:ln>
            <a:effectLst/>
          </p:spPr>
          <p:txBody>
            <a:bodyPr wrap="none" anchor="ctr"/>
            <a:lstStyle/>
            <a:p>
              <a:endParaRPr lang="en-US"/>
            </a:p>
          </p:txBody>
        </p:sp>
        <p:sp>
          <p:nvSpPr>
            <p:cNvPr id="40213" name="Oval 277"/>
            <p:cNvSpPr>
              <a:spLocks noChangeArrowheads="1"/>
            </p:cNvSpPr>
            <p:nvPr/>
          </p:nvSpPr>
          <p:spPr bwMode="auto">
            <a:xfrm>
              <a:off x="4343400" y="5608638"/>
              <a:ext cx="69850" cy="68262"/>
            </a:xfrm>
            <a:prstGeom prst="ellipse">
              <a:avLst/>
            </a:prstGeom>
            <a:solidFill>
              <a:srgbClr val="FFFFFF"/>
            </a:solidFill>
            <a:ln w="12700">
              <a:solidFill>
                <a:srgbClr val="FFFFFF"/>
              </a:solidFill>
              <a:round/>
              <a:headEnd/>
              <a:tailEnd/>
            </a:ln>
            <a:effectLst/>
          </p:spPr>
          <p:txBody>
            <a:bodyPr wrap="none" anchor="ctr"/>
            <a:lstStyle/>
            <a:p>
              <a:endParaRPr lang="en-US"/>
            </a:p>
          </p:txBody>
        </p:sp>
        <p:sp>
          <p:nvSpPr>
            <p:cNvPr id="40214" name="Oval 278"/>
            <p:cNvSpPr>
              <a:spLocks noChangeArrowheads="1"/>
            </p:cNvSpPr>
            <p:nvPr/>
          </p:nvSpPr>
          <p:spPr bwMode="auto">
            <a:xfrm>
              <a:off x="4427538" y="5641975"/>
              <a:ext cx="69850" cy="69850"/>
            </a:xfrm>
            <a:prstGeom prst="ellipse">
              <a:avLst/>
            </a:prstGeom>
            <a:solidFill>
              <a:srgbClr val="FFFFFF"/>
            </a:solidFill>
            <a:ln w="12700">
              <a:solidFill>
                <a:srgbClr val="FFFFFF"/>
              </a:solidFill>
              <a:round/>
              <a:headEnd/>
              <a:tailEnd/>
            </a:ln>
            <a:effectLst/>
          </p:spPr>
          <p:txBody>
            <a:bodyPr wrap="none" anchor="ctr"/>
            <a:lstStyle/>
            <a:p>
              <a:endParaRPr lang="en-US"/>
            </a:p>
          </p:txBody>
        </p:sp>
        <p:sp>
          <p:nvSpPr>
            <p:cNvPr id="40215" name="Oval 279"/>
            <p:cNvSpPr>
              <a:spLocks noChangeArrowheads="1"/>
            </p:cNvSpPr>
            <p:nvPr/>
          </p:nvSpPr>
          <p:spPr bwMode="auto">
            <a:xfrm>
              <a:off x="4511675" y="5667375"/>
              <a:ext cx="69850" cy="69850"/>
            </a:xfrm>
            <a:prstGeom prst="ellipse">
              <a:avLst/>
            </a:prstGeom>
            <a:solidFill>
              <a:srgbClr val="FFFFFF"/>
            </a:solidFill>
            <a:ln w="12700">
              <a:solidFill>
                <a:srgbClr val="FFFFFF"/>
              </a:solidFill>
              <a:round/>
              <a:headEnd/>
              <a:tailEnd/>
            </a:ln>
            <a:effectLst/>
          </p:spPr>
          <p:txBody>
            <a:bodyPr wrap="none" anchor="ctr"/>
            <a:lstStyle/>
            <a:p>
              <a:endParaRPr lang="en-US"/>
            </a:p>
          </p:txBody>
        </p:sp>
        <p:sp>
          <p:nvSpPr>
            <p:cNvPr id="40216" name="Oval 280"/>
            <p:cNvSpPr>
              <a:spLocks noChangeArrowheads="1"/>
            </p:cNvSpPr>
            <p:nvPr/>
          </p:nvSpPr>
          <p:spPr bwMode="auto">
            <a:xfrm>
              <a:off x="4597400" y="5694363"/>
              <a:ext cx="68263" cy="68262"/>
            </a:xfrm>
            <a:prstGeom prst="ellipse">
              <a:avLst/>
            </a:prstGeom>
            <a:solidFill>
              <a:srgbClr val="FFFFFF"/>
            </a:solidFill>
            <a:ln w="12700">
              <a:solidFill>
                <a:srgbClr val="FFFFFF"/>
              </a:solidFill>
              <a:round/>
              <a:headEnd/>
              <a:tailEnd/>
            </a:ln>
            <a:effectLst/>
          </p:spPr>
          <p:txBody>
            <a:bodyPr wrap="none" anchor="ctr"/>
            <a:lstStyle/>
            <a:p>
              <a:endParaRPr lang="en-US"/>
            </a:p>
          </p:txBody>
        </p:sp>
        <p:sp>
          <p:nvSpPr>
            <p:cNvPr id="40217" name="Oval 281"/>
            <p:cNvSpPr>
              <a:spLocks noChangeArrowheads="1"/>
            </p:cNvSpPr>
            <p:nvPr/>
          </p:nvSpPr>
          <p:spPr bwMode="auto">
            <a:xfrm>
              <a:off x="4681538" y="5703888"/>
              <a:ext cx="69850" cy="69850"/>
            </a:xfrm>
            <a:prstGeom prst="ellipse">
              <a:avLst/>
            </a:prstGeom>
            <a:solidFill>
              <a:srgbClr val="FFFFFF"/>
            </a:solidFill>
            <a:ln w="12700">
              <a:solidFill>
                <a:srgbClr val="FFFFFF"/>
              </a:solidFill>
              <a:round/>
              <a:headEnd/>
              <a:tailEnd/>
            </a:ln>
            <a:effectLst/>
          </p:spPr>
          <p:txBody>
            <a:bodyPr wrap="none" anchor="ctr"/>
            <a:lstStyle/>
            <a:p>
              <a:endParaRPr lang="en-US"/>
            </a:p>
          </p:txBody>
        </p:sp>
        <p:sp>
          <p:nvSpPr>
            <p:cNvPr id="40218" name="Oval 282"/>
            <p:cNvSpPr>
              <a:spLocks noChangeArrowheads="1"/>
            </p:cNvSpPr>
            <p:nvPr/>
          </p:nvSpPr>
          <p:spPr bwMode="auto">
            <a:xfrm>
              <a:off x="4765675" y="5724525"/>
              <a:ext cx="69850" cy="68263"/>
            </a:xfrm>
            <a:prstGeom prst="ellipse">
              <a:avLst/>
            </a:prstGeom>
            <a:solidFill>
              <a:srgbClr val="FFFFFF"/>
            </a:solidFill>
            <a:ln w="12700">
              <a:solidFill>
                <a:srgbClr val="FFFFFF"/>
              </a:solidFill>
              <a:round/>
              <a:headEnd/>
              <a:tailEnd/>
            </a:ln>
            <a:effectLst/>
          </p:spPr>
          <p:txBody>
            <a:bodyPr wrap="none" anchor="ctr"/>
            <a:lstStyle/>
            <a:p>
              <a:endParaRPr lang="en-US"/>
            </a:p>
          </p:txBody>
        </p:sp>
        <p:sp>
          <p:nvSpPr>
            <p:cNvPr id="40219" name="Oval 283"/>
            <p:cNvSpPr>
              <a:spLocks noChangeArrowheads="1"/>
            </p:cNvSpPr>
            <p:nvPr/>
          </p:nvSpPr>
          <p:spPr bwMode="auto">
            <a:xfrm>
              <a:off x="4851400" y="5721350"/>
              <a:ext cx="68263" cy="68263"/>
            </a:xfrm>
            <a:prstGeom prst="ellipse">
              <a:avLst/>
            </a:prstGeom>
            <a:solidFill>
              <a:srgbClr val="FFFFFF"/>
            </a:solidFill>
            <a:ln w="12700">
              <a:solidFill>
                <a:srgbClr val="FFFFFF"/>
              </a:solidFill>
              <a:round/>
              <a:headEnd/>
              <a:tailEnd/>
            </a:ln>
            <a:effectLst/>
          </p:spPr>
          <p:txBody>
            <a:bodyPr wrap="none" anchor="ctr"/>
            <a:lstStyle/>
            <a:p>
              <a:endParaRPr lang="en-US"/>
            </a:p>
          </p:txBody>
        </p:sp>
        <p:sp>
          <p:nvSpPr>
            <p:cNvPr id="40220" name="Oval 284"/>
            <p:cNvSpPr>
              <a:spLocks noChangeArrowheads="1"/>
            </p:cNvSpPr>
            <p:nvPr/>
          </p:nvSpPr>
          <p:spPr bwMode="auto">
            <a:xfrm>
              <a:off x="4935538" y="5735638"/>
              <a:ext cx="68262" cy="69850"/>
            </a:xfrm>
            <a:prstGeom prst="ellipse">
              <a:avLst/>
            </a:prstGeom>
            <a:solidFill>
              <a:srgbClr val="FFFFFF"/>
            </a:solidFill>
            <a:ln w="12700">
              <a:solidFill>
                <a:srgbClr val="FFFFFF"/>
              </a:solidFill>
              <a:round/>
              <a:headEnd/>
              <a:tailEnd/>
            </a:ln>
            <a:effectLst/>
          </p:spPr>
          <p:txBody>
            <a:bodyPr wrap="none" anchor="ctr"/>
            <a:lstStyle/>
            <a:p>
              <a:endParaRPr lang="en-US"/>
            </a:p>
          </p:txBody>
        </p:sp>
        <p:sp>
          <p:nvSpPr>
            <p:cNvPr id="40221" name="Oval 285"/>
            <p:cNvSpPr>
              <a:spLocks noChangeArrowheads="1"/>
            </p:cNvSpPr>
            <p:nvPr/>
          </p:nvSpPr>
          <p:spPr bwMode="auto">
            <a:xfrm>
              <a:off x="5019675" y="5749925"/>
              <a:ext cx="69850" cy="69850"/>
            </a:xfrm>
            <a:prstGeom prst="ellipse">
              <a:avLst/>
            </a:prstGeom>
            <a:solidFill>
              <a:srgbClr val="FFFFFF"/>
            </a:solidFill>
            <a:ln w="12700">
              <a:solidFill>
                <a:srgbClr val="FFFFFF"/>
              </a:solidFill>
              <a:round/>
              <a:headEnd/>
              <a:tailEnd/>
            </a:ln>
            <a:effectLst/>
          </p:spPr>
          <p:txBody>
            <a:bodyPr wrap="none" anchor="ctr"/>
            <a:lstStyle/>
            <a:p>
              <a:endParaRPr lang="en-US"/>
            </a:p>
          </p:txBody>
        </p:sp>
        <p:sp>
          <p:nvSpPr>
            <p:cNvPr id="40222" name="Oval 286"/>
            <p:cNvSpPr>
              <a:spLocks noChangeArrowheads="1"/>
            </p:cNvSpPr>
            <p:nvPr/>
          </p:nvSpPr>
          <p:spPr bwMode="auto">
            <a:xfrm>
              <a:off x="5103813" y="5764213"/>
              <a:ext cx="69850" cy="68262"/>
            </a:xfrm>
            <a:prstGeom prst="ellipse">
              <a:avLst/>
            </a:prstGeom>
            <a:solidFill>
              <a:srgbClr val="FFFFFF"/>
            </a:solidFill>
            <a:ln w="12700">
              <a:solidFill>
                <a:srgbClr val="FFFFFF"/>
              </a:solidFill>
              <a:round/>
              <a:headEnd/>
              <a:tailEnd/>
            </a:ln>
            <a:effectLst/>
          </p:spPr>
          <p:txBody>
            <a:bodyPr wrap="none" anchor="ctr"/>
            <a:lstStyle/>
            <a:p>
              <a:endParaRPr lang="en-US"/>
            </a:p>
          </p:txBody>
        </p:sp>
        <p:sp>
          <p:nvSpPr>
            <p:cNvPr id="40223" name="Oval 287"/>
            <p:cNvSpPr>
              <a:spLocks noChangeArrowheads="1"/>
            </p:cNvSpPr>
            <p:nvPr/>
          </p:nvSpPr>
          <p:spPr bwMode="auto">
            <a:xfrm>
              <a:off x="5187950" y="5765800"/>
              <a:ext cx="69850" cy="69850"/>
            </a:xfrm>
            <a:prstGeom prst="ellipse">
              <a:avLst/>
            </a:prstGeom>
            <a:solidFill>
              <a:srgbClr val="FFFFFF"/>
            </a:solidFill>
            <a:ln w="12700">
              <a:solidFill>
                <a:srgbClr val="FFFFFF"/>
              </a:solidFill>
              <a:round/>
              <a:headEnd/>
              <a:tailEnd/>
            </a:ln>
            <a:effectLst/>
          </p:spPr>
          <p:txBody>
            <a:bodyPr wrap="none" anchor="ctr"/>
            <a:lstStyle/>
            <a:p>
              <a:endParaRPr lang="en-US"/>
            </a:p>
          </p:txBody>
        </p:sp>
        <p:sp>
          <p:nvSpPr>
            <p:cNvPr id="40224" name="Oval 288"/>
            <p:cNvSpPr>
              <a:spLocks noChangeArrowheads="1"/>
            </p:cNvSpPr>
            <p:nvPr/>
          </p:nvSpPr>
          <p:spPr bwMode="auto">
            <a:xfrm>
              <a:off x="5273675" y="5773738"/>
              <a:ext cx="68263" cy="68262"/>
            </a:xfrm>
            <a:prstGeom prst="ellipse">
              <a:avLst/>
            </a:prstGeom>
            <a:solidFill>
              <a:srgbClr val="FFFFFF"/>
            </a:solidFill>
            <a:ln w="12700">
              <a:solidFill>
                <a:srgbClr val="FFFFFF"/>
              </a:solidFill>
              <a:round/>
              <a:headEnd/>
              <a:tailEnd/>
            </a:ln>
            <a:effectLst/>
          </p:spPr>
          <p:txBody>
            <a:bodyPr wrap="none" anchor="ctr"/>
            <a:lstStyle/>
            <a:p>
              <a:endParaRPr lang="en-US"/>
            </a:p>
          </p:txBody>
        </p:sp>
        <p:sp>
          <p:nvSpPr>
            <p:cNvPr id="40225" name="Oval 289"/>
            <p:cNvSpPr>
              <a:spLocks noChangeArrowheads="1"/>
            </p:cNvSpPr>
            <p:nvPr/>
          </p:nvSpPr>
          <p:spPr bwMode="auto">
            <a:xfrm>
              <a:off x="5357813" y="5781675"/>
              <a:ext cx="68262" cy="69850"/>
            </a:xfrm>
            <a:prstGeom prst="ellipse">
              <a:avLst/>
            </a:prstGeom>
            <a:solidFill>
              <a:srgbClr val="FFFFFF"/>
            </a:solidFill>
            <a:ln w="12700">
              <a:solidFill>
                <a:srgbClr val="FFFFFF"/>
              </a:solidFill>
              <a:round/>
              <a:headEnd/>
              <a:tailEnd/>
            </a:ln>
            <a:effectLst/>
          </p:spPr>
          <p:txBody>
            <a:bodyPr wrap="none" anchor="ctr"/>
            <a:lstStyle/>
            <a:p>
              <a:endParaRPr lang="en-US"/>
            </a:p>
          </p:txBody>
        </p:sp>
        <p:sp>
          <p:nvSpPr>
            <p:cNvPr id="40226" name="Oval 290"/>
            <p:cNvSpPr>
              <a:spLocks noChangeArrowheads="1"/>
            </p:cNvSpPr>
            <p:nvPr/>
          </p:nvSpPr>
          <p:spPr bwMode="auto">
            <a:xfrm>
              <a:off x="3709988" y="4897438"/>
              <a:ext cx="69850" cy="68262"/>
            </a:xfrm>
            <a:prstGeom prst="ellipse">
              <a:avLst/>
            </a:prstGeom>
            <a:noFill/>
            <a:ln w="12700">
              <a:solidFill>
                <a:srgbClr val="FFFFFF"/>
              </a:solidFill>
              <a:round/>
              <a:headEnd/>
              <a:tailEnd/>
            </a:ln>
            <a:effectLst/>
          </p:spPr>
          <p:txBody>
            <a:bodyPr wrap="none" anchor="ctr"/>
            <a:lstStyle/>
            <a:p>
              <a:endParaRPr lang="en-US"/>
            </a:p>
          </p:txBody>
        </p:sp>
        <p:sp>
          <p:nvSpPr>
            <p:cNvPr id="40227" name="Oval 291"/>
            <p:cNvSpPr>
              <a:spLocks noChangeArrowheads="1"/>
            </p:cNvSpPr>
            <p:nvPr/>
          </p:nvSpPr>
          <p:spPr bwMode="auto">
            <a:xfrm>
              <a:off x="3752850" y="5030788"/>
              <a:ext cx="68263" cy="69850"/>
            </a:xfrm>
            <a:prstGeom prst="ellipse">
              <a:avLst/>
            </a:prstGeom>
            <a:noFill/>
            <a:ln w="12700">
              <a:solidFill>
                <a:srgbClr val="FFFFFF"/>
              </a:solidFill>
              <a:round/>
              <a:headEnd/>
              <a:tailEnd/>
            </a:ln>
            <a:effectLst/>
          </p:spPr>
          <p:txBody>
            <a:bodyPr wrap="none" anchor="ctr"/>
            <a:lstStyle/>
            <a:p>
              <a:endParaRPr lang="en-US"/>
            </a:p>
          </p:txBody>
        </p:sp>
        <p:sp>
          <p:nvSpPr>
            <p:cNvPr id="40228" name="Oval 292"/>
            <p:cNvSpPr>
              <a:spLocks noChangeArrowheads="1"/>
            </p:cNvSpPr>
            <p:nvPr/>
          </p:nvSpPr>
          <p:spPr bwMode="auto">
            <a:xfrm>
              <a:off x="3794125" y="5183188"/>
              <a:ext cx="69850" cy="68262"/>
            </a:xfrm>
            <a:prstGeom prst="ellipse">
              <a:avLst/>
            </a:prstGeom>
            <a:noFill/>
            <a:ln w="12700">
              <a:solidFill>
                <a:srgbClr val="FFFFFF"/>
              </a:solidFill>
              <a:round/>
              <a:headEnd/>
              <a:tailEnd/>
            </a:ln>
            <a:effectLst/>
          </p:spPr>
          <p:txBody>
            <a:bodyPr wrap="none" anchor="ctr"/>
            <a:lstStyle/>
            <a:p>
              <a:endParaRPr lang="en-US"/>
            </a:p>
          </p:txBody>
        </p:sp>
        <p:sp>
          <p:nvSpPr>
            <p:cNvPr id="40229" name="Oval 293"/>
            <p:cNvSpPr>
              <a:spLocks noChangeArrowheads="1"/>
            </p:cNvSpPr>
            <p:nvPr/>
          </p:nvSpPr>
          <p:spPr bwMode="auto">
            <a:xfrm>
              <a:off x="3836988" y="5233988"/>
              <a:ext cx="68262" cy="69850"/>
            </a:xfrm>
            <a:prstGeom prst="ellipse">
              <a:avLst/>
            </a:prstGeom>
            <a:noFill/>
            <a:ln w="12700">
              <a:solidFill>
                <a:srgbClr val="FFFFFF"/>
              </a:solidFill>
              <a:round/>
              <a:headEnd/>
              <a:tailEnd/>
            </a:ln>
            <a:effectLst/>
          </p:spPr>
          <p:txBody>
            <a:bodyPr wrap="none" anchor="ctr"/>
            <a:lstStyle/>
            <a:p>
              <a:endParaRPr lang="en-US"/>
            </a:p>
          </p:txBody>
        </p:sp>
        <p:sp>
          <p:nvSpPr>
            <p:cNvPr id="40230" name="Oval 294"/>
            <p:cNvSpPr>
              <a:spLocks noChangeArrowheads="1"/>
            </p:cNvSpPr>
            <p:nvPr/>
          </p:nvSpPr>
          <p:spPr bwMode="auto">
            <a:xfrm>
              <a:off x="3878263" y="5330825"/>
              <a:ext cx="69850" cy="69850"/>
            </a:xfrm>
            <a:prstGeom prst="ellipse">
              <a:avLst/>
            </a:prstGeom>
            <a:noFill/>
            <a:ln w="12700">
              <a:solidFill>
                <a:srgbClr val="FFFFFF"/>
              </a:solidFill>
              <a:round/>
              <a:headEnd/>
              <a:tailEnd/>
            </a:ln>
            <a:effectLst/>
          </p:spPr>
          <p:txBody>
            <a:bodyPr wrap="none" anchor="ctr"/>
            <a:lstStyle/>
            <a:p>
              <a:endParaRPr lang="en-US"/>
            </a:p>
          </p:txBody>
        </p:sp>
        <p:sp>
          <p:nvSpPr>
            <p:cNvPr id="40231" name="Oval 295"/>
            <p:cNvSpPr>
              <a:spLocks noChangeArrowheads="1"/>
            </p:cNvSpPr>
            <p:nvPr/>
          </p:nvSpPr>
          <p:spPr bwMode="auto">
            <a:xfrm>
              <a:off x="3921125" y="5394325"/>
              <a:ext cx="68263" cy="68263"/>
            </a:xfrm>
            <a:prstGeom prst="ellipse">
              <a:avLst/>
            </a:prstGeom>
            <a:noFill/>
            <a:ln w="12700">
              <a:solidFill>
                <a:srgbClr val="FFFFFF"/>
              </a:solidFill>
              <a:round/>
              <a:headEnd/>
              <a:tailEnd/>
            </a:ln>
            <a:effectLst/>
          </p:spPr>
          <p:txBody>
            <a:bodyPr wrap="none" anchor="ctr"/>
            <a:lstStyle/>
            <a:p>
              <a:endParaRPr lang="en-US"/>
            </a:p>
          </p:txBody>
        </p:sp>
        <p:sp>
          <p:nvSpPr>
            <p:cNvPr id="40232" name="Oval 296"/>
            <p:cNvSpPr>
              <a:spLocks noChangeArrowheads="1"/>
            </p:cNvSpPr>
            <p:nvPr/>
          </p:nvSpPr>
          <p:spPr bwMode="auto">
            <a:xfrm>
              <a:off x="4005263" y="5389563"/>
              <a:ext cx="69850" cy="69850"/>
            </a:xfrm>
            <a:prstGeom prst="ellipse">
              <a:avLst/>
            </a:prstGeom>
            <a:noFill/>
            <a:ln w="12700">
              <a:solidFill>
                <a:srgbClr val="FFFFFF"/>
              </a:solidFill>
              <a:round/>
              <a:headEnd/>
              <a:tailEnd/>
            </a:ln>
            <a:effectLst/>
          </p:spPr>
          <p:txBody>
            <a:bodyPr wrap="none" anchor="ctr"/>
            <a:lstStyle/>
            <a:p>
              <a:endParaRPr lang="en-US"/>
            </a:p>
          </p:txBody>
        </p:sp>
        <p:sp>
          <p:nvSpPr>
            <p:cNvPr id="40233" name="Oval 297"/>
            <p:cNvSpPr>
              <a:spLocks noChangeArrowheads="1"/>
            </p:cNvSpPr>
            <p:nvPr/>
          </p:nvSpPr>
          <p:spPr bwMode="auto">
            <a:xfrm>
              <a:off x="4089400" y="5484813"/>
              <a:ext cx="69850" cy="69850"/>
            </a:xfrm>
            <a:prstGeom prst="ellipse">
              <a:avLst/>
            </a:prstGeom>
            <a:noFill/>
            <a:ln w="12700">
              <a:solidFill>
                <a:srgbClr val="FFFFFF"/>
              </a:solidFill>
              <a:round/>
              <a:headEnd/>
              <a:tailEnd/>
            </a:ln>
            <a:effectLst/>
          </p:spPr>
          <p:txBody>
            <a:bodyPr wrap="none" anchor="ctr"/>
            <a:lstStyle/>
            <a:p>
              <a:endParaRPr lang="en-US"/>
            </a:p>
          </p:txBody>
        </p:sp>
        <p:sp>
          <p:nvSpPr>
            <p:cNvPr id="40234" name="Oval 298"/>
            <p:cNvSpPr>
              <a:spLocks noChangeArrowheads="1"/>
            </p:cNvSpPr>
            <p:nvPr/>
          </p:nvSpPr>
          <p:spPr bwMode="auto">
            <a:xfrm>
              <a:off x="4175125" y="5491163"/>
              <a:ext cx="68263" cy="68262"/>
            </a:xfrm>
            <a:prstGeom prst="ellipse">
              <a:avLst/>
            </a:prstGeom>
            <a:noFill/>
            <a:ln w="12700">
              <a:solidFill>
                <a:srgbClr val="FFFFFF"/>
              </a:solidFill>
              <a:round/>
              <a:headEnd/>
              <a:tailEnd/>
            </a:ln>
            <a:effectLst/>
          </p:spPr>
          <p:txBody>
            <a:bodyPr wrap="none" anchor="ctr"/>
            <a:lstStyle/>
            <a:p>
              <a:endParaRPr lang="en-US"/>
            </a:p>
          </p:txBody>
        </p:sp>
        <p:sp>
          <p:nvSpPr>
            <p:cNvPr id="40235" name="Oval 299"/>
            <p:cNvSpPr>
              <a:spLocks noChangeArrowheads="1"/>
            </p:cNvSpPr>
            <p:nvPr/>
          </p:nvSpPr>
          <p:spPr bwMode="auto">
            <a:xfrm>
              <a:off x="4259263" y="5540375"/>
              <a:ext cx="69850" cy="69850"/>
            </a:xfrm>
            <a:prstGeom prst="ellipse">
              <a:avLst/>
            </a:prstGeom>
            <a:noFill/>
            <a:ln w="12700">
              <a:solidFill>
                <a:srgbClr val="FFFFFF"/>
              </a:solidFill>
              <a:round/>
              <a:headEnd/>
              <a:tailEnd/>
            </a:ln>
            <a:effectLst/>
          </p:spPr>
          <p:txBody>
            <a:bodyPr wrap="none" anchor="ctr"/>
            <a:lstStyle/>
            <a:p>
              <a:endParaRPr lang="en-US"/>
            </a:p>
          </p:txBody>
        </p:sp>
        <p:sp>
          <p:nvSpPr>
            <p:cNvPr id="40236" name="Oval 300"/>
            <p:cNvSpPr>
              <a:spLocks noChangeArrowheads="1"/>
            </p:cNvSpPr>
            <p:nvPr/>
          </p:nvSpPr>
          <p:spPr bwMode="auto">
            <a:xfrm>
              <a:off x="4343400" y="5559425"/>
              <a:ext cx="69850" cy="68263"/>
            </a:xfrm>
            <a:prstGeom prst="ellipse">
              <a:avLst/>
            </a:prstGeom>
            <a:noFill/>
            <a:ln w="12700">
              <a:solidFill>
                <a:srgbClr val="FFFFFF"/>
              </a:solidFill>
              <a:round/>
              <a:headEnd/>
              <a:tailEnd/>
            </a:ln>
            <a:effectLst/>
          </p:spPr>
          <p:txBody>
            <a:bodyPr wrap="none" anchor="ctr"/>
            <a:lstStyle/>
            <a:p>
              <a:endParaRPr lang="en-US"/>
            </a:p>
          </p:txBody>
        </p:sp>
        <p:sp>
          <p:nvSpPr>
            <p:cNvPr id="40237" name="Oval 301"/>
            <p:cNvSpPr>
              <a:spLocks noChangeArrowheads="1"/>
            </p:cNvSpPr>
            <p:nvPr/>
          </p:nvSpPr>
          <p:spPr bwMode="auto">
            <a:xfrm>
              <a:off x="4427538" y="5576888"/>
              <a:ext cx="69850" cy="68262"/>
            </a:xfrm>
            <a:prstGeom prst="ellipse">
              <a:avLst/>
            </a:prstGeom>
            <a:noFill/>
            <a:ln w="12700">
              <a:solidFill>
                <a:srgbClr val="FFFFFF"/>
              </a:solidFill>
              <a:round/>
              <a:headEnd/>
              <a:tailEnd/>
            </a:ln>
            <a:effectLst/>
          </p:spPr>
          <p:txBody>
            <a:bodyPr wrap="none" anchor="ctr"/>
            <a:lstStyle/>
            <a:p>
              <a:endParaRPr lang="en-US"/>
            </a:p>
          </p:txBody>
        </p:sp>
        <p:sp>
          <p:nvSpPr>
            <p:cNvPr id="40238" name="Oval 302"/>
            <p:cNvSpPr>
              <a:spLocks noChangeArrowheads="1"/>
            </p:cNvSpPr>
            <p:nvPr/>
          </p:nvSpPr>
          <p:spPr bwMode="auto">
            <a:xfrm>
              <a:off x="4511675" y="5635625"/>
              <a:ext cx="69850" cy="69850"/>
            </a:xfrm>
            <a:prstGeom prst="ellipse">
              <a:avLst/>
            </a:prstGeom>
            <a:noFill/>
            <a:ln w="12700">
              <a:solidFill>
                <a:srgbClr val="FFFFFF"/>
              </a:solidFill>
              <a:round/>
              <a:headEnd/>
              <a:tailEnd/>
            </a:ln>
            <a:effectLst/>
          </p:spPr>
          <p:txBody>
            <a:bodyPr wrap="none" anchor="ctr"/>
            <a:lstStyle/>
            <a:p>
              <a:endParaRPr lang="en-US"/>
            </a:p>
          </p:txBody>
        </p:sp>
        <p:sp>
          <p:nvSpPr>
            <p:cNvPr id="40239" name="Oval 303"/>
            <p:cNvSpPr>
              <a:spLocks noChangeArrowheads="1"/>
            </p:cNvSpPr>
            <p:nvPr/>
          </p:nvSpPr>
          <p:spPr bwMode="auto">
            <a:xfrm>
              <a:off x="4597400" y="5649913"/>
              <a:ext cx="68263" cy="68262"/>
            </a:xfrm>
            <a:prstGeom prst="ellipse">
              <a:avLst/>
            </a:prstGeom>
            <a:noFill/>
            <a:ln w="12700">
              <a:solidFill>
                <a:srgbClr val="FFFFFF"/>
              </a:solidFill>
              <a:round/>
              <a:headEnd/>
              <a:tailEnd/>
            </a:ln>
            <a:effectLst/>
          </p:spPr>
          <p:txBody>
            <a:bodyPr wrap="none" anchor="ctr"/>
            <a:lstStyle/>
            <a:p>
              <a:endParaRPr lang="en-US"/>
            </a:p>
          </p:txBody>
        </p:sp>
        <p:sp>
          <p:nvSpPr>
            <p:cNvPr id="40240" name="Oval 304"/>
            <p:cNvSpPr>
              <a:spLocks noChangeArrowheads="1"/>
            </p:cNvSpPr>
            <p:nvPr/>
          </p:nvSpPr>
          <p:spPr bwMode="auto">
            <a:xfrm>
              <a:off x="4681538" y="5654675"/>
              <a:ext cx="69850" cy="68263"/>
            </a:xfrm>
            <a:prstGeom prst="ellipse">
              <a:avLst/>
            </a:prstGeom>
            <a:noFill/>
            <a:ln w="12700">
              <a:solidFill>
                <a:srgbClr val="FFFFFF"/>
              </a:solidFill>
              <a:round/>
              <a:headEnd/>
              <a:tailEnd/>
            </a:ln>
            <a:effectLst/>
          </p:spPr>
          <p:txBody>
            <a:bodyPr wrap="none" anchor="ctr"/>
            <a:lstStyle/>
            <a:p>
              <a:endParaRPr lang="en-US"/>
            </a:p>
          </p:txBody>
        </p:sp>
        <p:sp>
          <p:nvSpPr>
            <p:cNvPr id="40241" name="Oval 305"/>
            <p:cNvSpPr>
              <a:spLocks noChangeArrowheads="1"/>
            </p:cNvSpPr>
            <p:nvPr/>
          </p:nvSpPr>
          <p:spPr bwMode="auto">
            <a:xfrm>
              <a:off x="4765675" y="5689600"/>
              <a:ext cx="69850" cy="69850"/>
            </a:xfrm>
            <a:prstGeom prst="ellipse">
              <a:avLst/>
            </a:prstGeom>
            <a:noFill/>
            <a:ln w="12700">
              <a:solidFill>
                <a:srgbClr val="FFFFFF"/>
              </a:solidFill>
              <a:round/>
              <a:headEnd/>
              <a:tailEnd/>
            </a:ln>
            <a:effectLst/>
          </p:spPr>
          <p:txBody>
            <a:bodyPr wrap="none" anchor="ctr"/>
            <a:lstStyle/>
            <a:p>
              <a:endParaRPr lang="en-US"/>
            </a:p>
          </p:txBody>
        </p:sp>
        <p:sp>
          <p:nvSpPr>
            <p:cNvPr id="40242" name="Oval 306"/>
            <p:cNvSpPr>
              <a:spLocks noChangeArrowheads="1"/>
            </p:cNvSpPr>
            <p:nvPr/>
          </p:nvSpPr>
          <p:spPr bwMode="auto">
            <a:xfrm>
              <a:off x="4851400" y="5708650"/>
              <a:ext cx="68263" cy="69850"/>
            </a:xfrm>
            <a:prstGeom prst="ellipse">
              <a:avLst/>
            </a:prstGeom>
            <a:noFill/>
            <a:ln w="12700">
              <a:solidFill>
                <a:srgbClr val="FFFFFF"/>
              </a:solidFill>
              <a:round/>
              <a:headEnd/>
              <a:tailEnd/>
            </a:ln>
            <a:effectLst/>
          </p:spPr>
          <p:txBody>
            <a:bodyPr wrap="none" anchor="ctr"/>
            <a:lstStyle/>
            <a:p>
              <a:endParaRPr lang="en-US"/>
            </a:p>
          </p:txBody>
        </p:sp>
        <p:sp>
          <p:nvSpPr>
            <p:cNvPr id="40243" name="Oval 307"/>
            <p:cNvSpPr>
              <a:spLocks noChangeArrowheads="1"/>
            </p:cNvSpPr>
            <p:nvPr/>
          </p:nvSpPr>
          <p:spPr bwMode="auto">
            <a:xfrm>
              <a:off x="4935538" y="5724525"/>
              <a:ext cx="68262" cy="68263"/>
            </a:xfrm>
            <a:prstGeom prst="ellipse">
              <a:avLst/>
            </a:prstGeom>
            <a:noFill/>
            <a:ln w="12700">
              <a:solidFill>
                <a:srgbClr val="FFFFFF"/>
              </a:solidFill>
              <a:round/>
              <a:headEnd/>
              <a:tailEnd/>
            </a:ln>
            <a:effectLst/>
          </p:spPr>
          <p:txBody>
            <a:bodyPr wrap="none" anchor="ctr"/>
            <a:lstStyle/>
            <a:p>
              <a:endParaRPr lang="en-US"/>
            </a:p>
          </p:txBody>
        </p:sp>
        <p:sp>
          <p:nvSpPr>
            <p:cNvPr id="40244" name="Oval 308"/>
            <p:cNvSpPr>
              <a:spLocks noChangeArrowheads="1"/>
            </p:cNvSpPr>
            <p:nvPr/>
          </p:nvSpPr>
          <p:spPr bwMode="auto">
            <a:xfrm>
              <a:off x="5019675" y="5730875"/>
              <a:ext cx="69850" cy="69850"/>
            </a:xfrm>
            <a:prstGeom prst="ellipse">
              <a:avLst/>
            </a:prstGeom>
            <a:noFill/>
            <a:ln w="12700">
              <a:solidFill>
                <a:srgbClr val="FFFFFF"/>
              </a:solidFill>
              <a:round/>
              <a:headEnd/>
              <a:tailEnd/>
            </a:ln>
            <a:effectLst/>
          </p:spPr>
          <p:txBody>
            <a:bodyPr wrap="none" anchor="ctr"/>
            <a:lstStyle/>
            <a:p>
              <a:endParaRPr lang="en-US"/>
            </a:p>
          </p:txBody>
        </p:sp>
        <p:sp>
          <p:nvSpPr>
            <p:cNvPr id="40245" name="Oval 309"/>
            <p:cNvSpPr>
              <a:spLocks noChangeArrowheads="1"/>
            </p:cNvSpPr>
            <p:nvPr/>
          </p:nvSpPr>
          <p:spPr bwMode="auto">
            <a:xfrm>
              <a:off x="5103813" y="5749925"/>
              <a:ext cx="69850" cy="68263"/>
            </a:xfrm>
            <a:prstGeom prst="ellipse">
              <a:avLst/>
            </a:prstGeom>
            <a:noFill/>
            <a:ln w="12700">
              <a:solidFill>
                <a:srgbClr val="FFFFFF"/>
              </a:solidFill>
              <a:round/>
              <a:headEnd/>
              <a:tailEnd/>
            </a:ln>
            <a:effectLst/>
          </p:spPr>
          <p:txBody>
            <a:bodyPr wrap="none" anchor="ctr"/>
            <a:lstStyle/>
            <a:p>
              <a:endParaRPr lang="en-US"/>
            </a:p>
          </p:txBody>
        </p:sp>
        <p:sp>
          <p:nvSpPr>
            <p:cNvPr id="40246" name="Oval 310"/>
            <p:cNvSpPr>
              <a:spLocks noChangeArrowheads="1"/>
            </p:cNvSpPr>
            <p:nvPr/>
          </p:nvSpPr>
          <p:spPr bwMode="auto">
            <a:xfrm>
              <a:off x="5187950" y="5751513"/>
              <a:ext cx="69850" cy="69850"/>
            </a:xfrm>
            <a:prstGeom prst="ellipse">
              <a:avLst/>
            </a:prstGeom>
            <a:noFill/>
            <a:ln w="12700">
              <a:solidFill>
                <a:srgbClr val="FFFFFF"/>
              </a:solidFill>
              <a:round/>
              <a:headEnd/>
              <a:tailEnd/>
            </a:ln>
            <a:effectLst/>
          </p:spPr>
          <p:txBody>
            <a:bodyPr wrap="none" anchor="ctr"/>
            <a:lstStyle/>
            <a:p>
              <a:endParaRPr lang="en-US"/>
            </a:p>
          </p:txBody>
        </p:sp>
        <p:sp>
          <p:nvSpPr>
            <p:cNvPr id="40247" name="Oval 311"/>
            <p:cNvSpPr>
              <a:spLocks noChangeArrowheads="1"/>
            </p:cNvSpPr>
            <p:nvPr/>
          </p:nvSpPr>
          <p:spPr bwMode="auto">
            <a:xfrm>
              <a:off x="5273675" y="5759450"/>
              <a:ext cx="68263" cy="68263"/>
            </a:xfrm>
            <a:prstGeom prst="ellipse">
              <a:avLst/>
            </a:prstGeom>
            <a:noFill/>
            <a:ln w="12700">
              <a:solidFill>
                <a:srgbClr val="FFFFFF"/>
              </a:solidFill>
              <a:round/>
              <a:headEnd/>
              <a:tailEnd/>
            </a:ln>
            <a:effectLst/>
          </p:spPr>
          <p:txBody>
            <a:bodyPr wrap="none" anchor="ctr"/>
            <a:lstStyle/>
            <a:p>
              <a:endParaRPr lang="en-US"/>
            </a:p>
          </p:txBody>
        </p:sp>
        <p:sp>
          <p:nvSpPr>
            <p:cNvPr id="40248" name="Oval 312"/>
            <p:cNvSpPr>
              <a:spLocks noChangeArrowheads="1"/>
            </p:cNvSpPr>
            <p:nvPr/>
          </p:nvSpPr>
          <p:spPr bwMode="auto">
            <a:xfrm>
              <a:off x="5357813" y="5768975"/>
              <a:ext cx="68262" cy="68263"/>
            </a:xfrm>
            <a:prstGeom prst="ellipse">
              <a:avLst/>
            </a:prstGeom>
            <a:noFill/>
            <a:ln w="12700">
              <a:solidFill>
                <a:srgbClr val="FFFFFF"/>
              </a:solidFill>
              <a:round/>
              <a:headEnd/>
              <a:tailEnd/>
            </a:ln>
            <a:effectLst/>
          </p:spPr>
          <p:txBody>
            <a:bodyPr wrap="none" anchor="ctr"/>
            <a:lstStyle/>
            <a:p>
              <a:endParaRPr lang="en-US"/>
            </a:p>
          </p:txBody>
        </p:sp>
        <p:sp>
          <p:nvSpPr>
            <p:cNvPr id="40249" name="Rectangle 313"/>
            <p:cNvSpPr>
              <a:spLocks noChangeArrowheads="1"/>
            </p:cNvSpPr>
            <p:nvPr/>
          </p:nvSpPr>
          <p:spPr bwMode="auto">
            <a:xfrm>
              <a:off x="5441950" y="4562475"/>
              <a:ext cx="523875" cy="290513"/>
            </a:xfrm>
            <a:prstGeom prst="rect">
              <a:avLst/>
            </a:prstGeom>
            <a:noFill/>
            <a:ln w="9525">
              <a:noFill/>
              <a:miter lim="800000"/>
              <a:headEnd/>
              <a:tailEnd/>
            </a:ln>
            <a:effectLst/>
          </p:spPr>
          <p:txBody>
            <a:bodyPr wrap="none" lIns="92075" tIns="46038" rIns="92075" bIns="46038">
              <a:spAutoFit/>
            </a:bodyPr>
            <a:lstStyle/>
            <a:p>
              <a:r>
                <a:rPr lang="en-US" sz="1300" b="1" i="0">
                  <a:solidFill>
                    <a:srgbClr val="FFFFFF"/>
                  </a:solidFill>
                  <a:latin typeface="Arial" charset="0"/>
                </a:rPr>
                <a:t>Mod</a:t>
              </a:r>
            </a:p>
          </p:txBody>
        </p:sp>
        <p:sp>
          <p:nvSpPr>
            <p:cNvPr id="40250" name="Rectangle 314"/>
            <p:cNvSpPr>
              <a:spLocks noChangeArrowheads="1"/>
            </p:cNvSpPr>
            <p:nvPr/>
          </p:nvSpPr>
          <p:spPr bwMode="auto">
            <a:xfrm>
              <a:off x="5434013" y="5303838"/>
              <a:ext cx="615950" cy="290512"/>
            </a:xfrm>
            <a:prstGeom prst="rect">
              <a:avLst/>
            </a:prstGeom>
            <a:noFill/>
            <a:ln w="9525">
              <a:noFill/>
              <a:miter lim="800000"/>
              <a:headEnd/>
              <a:tailEnd/>
            </a:ln>
            <a:effectLst/>
          </p:spPr>
          <p:txBody>
            <a:bodyPr wrap="none" lIns="92075" tIns="46038" rIns="92075" bIns="46038">
              <a:spAutoFit/>
            </a:bodyPr>
            <a:lstStyle/>
            <a:p>
              <a:r>
                <a:rPr lang="en-US" sz="1300" b="1" i="0">
                  <a:solidFill>
                    <a:srgbClr val="FFFFFF"/>
                  </a:solidFill>
                  <a:latin typeface="Arial" charset="0"/>
                </a:rPr>
                <a:t>Weak</a:t>
              </a:r>
            </a:p>
          </p:txBody>
        </p:sp>
        <p:sp>
          <p:nvSpPr>
            <p:cNvPr id="40251" name="Rectangle 315"/>
            <p:cNvSpPr>
              <a:spLocks noChangeArrowheads="1"/>
            </p:cNvSpPr>
            <p:nvPr/>
          </p:nvSpPr>
          <p:spPr bwMode="auto">
            <a:xfrm>
              <a:off x="5454650" y="5676900"/>
              <a:ext cx="1239838" cy="290513"/>
            </a:xfrm>
            <a:prstGeom prst="rect">
              <a:avLst/>
            </a:prstGeom>
            <a:noFill/>
            <a:ln w="9525">
              <a:noFill/>
              <a:miter lim="800000"/>
              <a:headEnd/>
              <a:tailEnd/>
            </a:ln>
            <a:effectLst/>
          </p:spPr>
          <p:txBody>
            <a:bodyPr wrap="none" lIns="92075" tIns="46038" rIns="92075" bIns="46038">
              <a:spAutoFit/>
            </a:bodyPr>
            <a:lstStyle/>
            <a:p>
              <a:r>
                <a:rPr lang="en-US" sz="1300" b="1" i="0">
                  <a:solidFill>
                    <a:srgbClr val="FFFFFF"/>
                  </a:solidFill>
                  <a:latin typeface="Arial" charset="0"/>
                </a:rPr>
                <a:t>Barely Detect</a:t>
              </a:r>
            </a:p>
          </p:txBody>
        </p:sp>
        <p:sp>
          <p:nvSpPr>
            <p:cNvPr id="40252" name="Line 316"/>
            <p:cNvSpPr>
              <a:spLocks noChangeShapeType="1"/>
            </p:cNvSpPr>
            <p:nvPr/>
          </p:nvSpPr>
          <p:spPr bwMode="auto">
            <a:xfrm flipH="1">
              <a:off x="5416550" y="4124325"/>
              <a:ext cx="92075" cy="0"/>
            </a:xfrm>
            <a:prstGeom prst="line">
              <a:avLst/>
            </a:prstGeom>
            <a:noFill/>
            <a:ln w="12700">
              <a:solidFill>
                <a:srgbClr val="FFFFFF"/>
              </a:solidFill>
              <a:round/>
              <a:headEnd type="none" w="sm" len="sm"/>
              <a:tailEnd type="none" w="sm" len="sm"/>
            </a:ln>
            <a:effectLst/>
          </p:spPr>
          <p:txBody>
            <a:bodyPr wrap="none" anchor="ctr"/>
            <a:lstStyle/>
            <a:p>
              <a:endParaRPr lang="en-US"/>
            </a:p>
          </p:txBody>
        </p:sp>
        <p:sp>
          <p:nvSpPr>
            <p:cNvPr id="40253" name="Oval 317"/>
            <p:cNvSpPr>
              <a:spLocks noChangeArrowheads="1"/>
            </p:cNvSpPr>
            <p:nvPr/>
          </p:nvSpPr>
          <p:spPr bwMode="auto">
            <a:xfrm>
              <a:off x="5902325" y="696913"/>
              <a:ext cx="68263" cy="68262"/>
            </a:xfrm>
            <a:prstGeom prst="ellipse">
              <a:avLst/>
            </a:prstGeom>
            <a:solidFill>
              <a:srgbClr val="FFFFFF"/>
            </a:solidFill>
            <a:ln w="12700">
              <a:solidFill>
                <a:srgbClr val="FFFFFF"/>
              </a:solidFill>
              <a:round/>
              <a:headEnd/>
              <a:tailEnd/>
            </a:ln>
            <a:effectLst/>
          </p:spPr>
          <p:txBody>
            <a:bodyPr wrap="none" anchor="ctr"/>
            <a:lstStyle/>
            <a:p>
              <a:endParaRPr lang="en-US"/>
            </a:p>
          </p:txBody>
        </p:sp>
        <p:sp>
          <p:nvSpPr>
            <p:cNvPr id="40254" name="Oval 318"/>
            <p:cNvSpPr>
              <a:spLocks noChangeArrowheads="1"/>
            </p:cNvSpPr>
            <p:nvPr/>
          </p:nvSpPr>
          <p:spPr bwMode="auto">
            <a:xfrm>
              <a:off x="5902325" y="877888"/>
              <a:ext cx="68263" cy="69850"/>
            </a:xfrm>
            <a:prstGeom prst="ellipse">
              <a:avLst/>
            </a:prstGeom>
            <a:noFill/>
            <a:ln w="12700">
              <a:solidFill>
                <a:srgbClr val="FFFFFF"/>
              </a:solidFill>
              <a:round/>
              <a:headEnd/>
              <a:tailEnd/>
            </a:ln>
            <a:effectLst/>
          </p:spPr>
          <p:txBody>
            <a:bodyPr wrap="none" anchor="ctr"/>
            <a:lstStyle/>
            <a:p>
              <a:endParaRPr lang="en-US"/>
            </a:p>
          </p:txBody>
        </p:sp>
        <p:sp>
          <p:nvSpPr>
            <p:cNvPr id="40255" name="Rectangle 319"/>
            <p:cNvSpPr>
              <a:spLocks noChangeArrowheads="1"/>
            </p:cNvSpPr>
            <p:nvPr/>
          </p:nvSpPr>
          <p:spPr bwMode="auto">
            <a:xfrm>
              <a:off x="6019800" y="533400"/>
              <a:ext cx="873125" cy="274638"/>
            </a:xfrm>
            <a:prstGeom prst="rect">
              <a:avLst/>
            </a:prstGeom>
            <a:noFill/>
            <a:ln w="9525">
              <a:noFill/>
              <a:miter lim="800000"/>
              <a:headEnd/>
              <a:tailEnd/>
            </a:ln>
            <a:effectLst/>
          </p:spPr>
          <p:txBody>
            <a:bodyPr wrap="none" lIns="92075" tIns="46038" rIns="92075" bIns="46038">
              <a:spAutoFit/>
            </a:bodyPr>
            <a:lstStyle/>
            <a:p>
              <a:r>
                <a:rPr lang="en-US" sz="1200" b="1" i="0">
                  <a:latin typeface="Arial" charset="0"/>
                </a:rPr>
                <a:t> </a:t>
              </a:r>
              <a:r>
                <a:rPr lang="en-US" sz="1200" b="1" i="0">
                  <a:solidFill>
                    <a:schemeClr val="bg1"/>
                  </a:solidFill>
                  <a:latin typeface="Arial" charset="0"/>
                </a:rPr>
                <a:t>Ibupofen</a:t>
              </a:r>
            </a:p>
          </p:txBody>
        </p:sp>
        <p:sp>
          <p:nvSpPr>
            <p:cNvPr id="40256" name="Rectangle 320"/>
            <p:cNvSpPr>
              <a:spLocks noChangeArrowheads="1"/>
            </p:cNvSpPr>
            <p:nvPr/>
          </p:nvSpPr>
          <p:spPr bwMode="auto">
            <a:xfrm>
              <a:off x="6019800" y="838200"/>
              <a:ext cx="982663" cy="457200"/>
            </a:xfrm>
            <a:prstGeom prst="rect">
              <a:avLst/>
            </a:prstGeom>
            <a:noFill/>
            <a:ln w="9525">
              <a:noFill/>
              <a:miter lim="800000"/>
              <a:headEnd/>
              <a:tailEnd/>
            </a:ln>
            <a:effectLst/>
          </p:spPr>
          <p:txBody>
            <a:bodyPr wrap="none" lIns="92075" tIns="46038" rIns="92075" bIns="46038">
              <a:spAutoFit/>
            </a:bodyPr>
            <a:lstStyle/>
            <a:p>
              <a:pPr eaLnBrk="0" hangingPunct="0"/>
              <a:r>
                <a:rPr lang="en-US" sz="1200" b="1" i="0">
                  <a:solidFill>
                    <a:schemeClr val="bg1"/>
                  </a:solidFill>
                  <a:latin typeface="Arial" charset="0"/>
                </a:rPr>
                <a:t>Ibupofen </a:t>
              </a:r>
            </a:p>
            <a:p>
              <a:pPr eaLnBrk="0" hangingPunct="0"/>
              <a:r>
                <a:rPr lang="en-US" sz="1200" b="1" i="0">
                  <a:solidFill>
                    <a:schemeClr val="bg1"/>
                  </a:solidFill>
                  <a:latin typeface="Arial" charset="0"/>
                </a:rPr>
                <a:t>+</a:t>
              </a:r>
              <a:r>
                <a:rPr lang="en-US" sz="1200" b="1" i="0">
                  <a:solidFill>
                    <a:schemeClr val="bg1"/>
                  </a:solidFill>
                  <a:effectLst>
                    <a:outerShdw blurRad="38100" dist="38100" dir="2700000" algn="tl">
                      <a:srgbClr val="C0C0C0"/>
                    </a:outerShdw>
                  </a:effectLst>
                  <a:latin typeface="Arial" charset="0"/>
                </a:rPr>
                <a:t> </a:t>
              </a:r>
              <a:r>
                <a:rPr lang="en-US" sz="1200" b="1" i="0">
                  <a:solidFill>
                    <a:schemeClr val="bg1"/>
                  </a:solidFill>
                  <a:latin typeface="Arial" charset="0"/>
                </a:rPr>
                <a:t>NaBicarb</a:t>
              </a:r>
            </a:p>
          </p:txBody>
        </p:sp>
        <p:sp>
          <p:nvSpPr>
            <p:cNvPr id="40257" name="Rectangle 321"/>
            <p:cNvSpPr>
              <a:spLocks noChangeArrowheads="1"/>
            </p:cNvSpPr>
            <p:nvPr/>
          </p:nvSpPr>
          <p:spPr bwMode="auto">
            <a:xfrm>
              <a:off x="0" y="6551613"/>
              <a:ext cx="184150" cy="304800"/>
            </a:xfrm>
            <a:prstGeom prst="rect">
              <a:avLst/>
            </a:prstGeom>
            <a:noFill/>
            <a:ln w="9525">
              <a:noFill/>
              <a:miter lim="800000"/>
              <a:headEnd/>
              <a:tailEnd/>
            </a:ln>
            <a:effectLst/>
          </p:spPr>
          <p:txBody>
            <a:bodyPr wrap="none" lIns="92075" tIns="46038" rIns="92075" bIns="46038">
              <a:spAutoFit/>
            </a:bodyPr>
            <a:lstStyle/>
            <a:p>
              <a:pPr eaLnBrk="0" hangingPunct="0"/>
              <a:endParaRPr lang="en-US" sz="1400" b="1" i="0">
                <a:solidFill>
                  <a:srgbClr val="2FB1FF"/>
                </a:solidFill>
                <a:latin typeface="Arial" charset="0"/>
              </a:endParaRPr>
            </a:p>
          </p:txBody>
        </p:sp>
        <p:sp>
          <p:nvSpPr>
            <p:cNvPr id="40258" name="Text Box 322"/>
            <p:cNvSpPr txBox="1">
              <a:spLocks noChangeArrowheads="1"/>
            </p:cNvSpPr>
            <p:nvPr/>
          </p:nvSpPr>
          <p:spPr bwMode="auto">
            <a:xfrm>
              <a:off x="2819400" y="0"/>
              <a:ext cx="3808413" cy="579438"/>
            </a:xfrm>
            <a:prstGeom prst="rect">
              <a:avLst/>
            </a:prstGeom>
            <a:noFill/>
            <a:ln w="9525">
              <a:noFill/>
              <a:miter lim="800000"/>
              <a:headEnd/>
              <a:tailEnd/>
            </a:ln>
            <a:effectLst/>
          </p:spPr>
          <p:txBody>
            <a:bodyPr wrap="none">
              <a:spAutoFit/>
            </a:bodyPr>
            <a:lstStyle/>
            <a:p>
              <a:pPr eaLnBrk="0" hangingPunct="0"/>
              <a:r>
                <a:rPr lang="en-US" sz="3200" b="1" i="0" dirty="0">
                  <a:solidFill>
                    <a:schemeClr val="bg1"/>
                  </a:solidFill>
                  <a:latin typeface="Times" charset="0"/>
                </a:rPr>
                <a:t>Ibuprofen sensations</a:t>
              </a:r>
            </a:p>
          </p:txBody>
        </p:sp>
        <p:sp>
          <p:nvSpPr>
            <p:cNvPr id="324" name="Rectangle 323"/>
            <p:cNvSpPr/>
            <p:nvPr/>
          </p:nvSpPr>
          <p:spPr>
            <a:xfrm>
              <a:off x="2286000" y="6519446"/>
              <a:ext cx="5454906" cy="367430"/>
            </a:xfrm>
            <a:prstGeom prst="rect">
              <a:avLst/>
            </a:prstGeom>
          </p:spPr>
          <p:txBody>
            <a:bodyPr wrap="square">
              <a:spAutoFit/>
            </a:bodyPr>
            <a:lstStyle/>
            <a:p>
              <a:pPr lvl="0"/>
              <a:r>
                <a:rPr lang="en-US" sz="1600" dirty="0" err="1" smtClean="0">
                  <a:solidFill>
                    <a:schemeClr val="bg1"/>
                  </a:solidFill>
                </a:rPr>
                <a:t>Breslin</a:t>
              </a:r>
              <a:r>
                <a:rPr lang="en-US" sz="1600" dirty="0" smtClean="0">
                  <a:solidFill>
                    <a:schemeClr val="bg1"/>
                  </a:solidFill>
                </a:rPr>
                <a:t>, Gingrich &amp; Green, </a:t>
              </a:r>
              <a:r>
                <a:rPr lang="en-US" sz="1600" i="1" dirty="0" err="1" smtClean="0">
                  <a:solidFill>
                    <a:schemeClr val="bg1"/>
                  </a:solidFill>
                </a:rPr>
                <a:t>Chem</a:t>
              </a:r>
              <a:r>
                <a:rPr lang="en-US" sz="1600" i="1" dirty="0" smtClean="0">
                  <a:solidFill>
                    <a:schemeClr val="bg1"/>
                  </a:solidFill>
                </a:rPr>
                <a:t> Senses</a:t>
              </a:r>
              <a:r>
                <a:rPr lang="en-US" sz="1600" dirty="0" smtClean="0">
                  <a:solidFill>
                    <a:schemeClr val="bg1"/>
                  </a:solidFill>
                </a:rPr>
                <a:t>, 2001</a:t>
              </a:r>
              <a:endParaRPr lang="en-US" sz="1600" dirty="0">
                <a:solidFill>
                  <a:schemeClr val="bg1"/>
                </a:solidFill>
              </a:endParaRPr>
            </a:p>
          </p:txBody>
        </p:sp>
      </p:grpSp>
      <p:sp>
        <p:nvSpPr>
          <p:cNvPr id="325" name="Rectangle 324"/>
          <p:cNvSpPr/>
          <p:nvPr/>
        </p:nvSpPr>
        <p:spPr>
          <a:xfrm>
            <a:off x="5181600" y="772367"/>
            <a:ext cx="3814671" cy="1569660"/>
          </a:xfrm>
          <a:prstGeom prst="rect">
            <a:avLst/>
          </a:prstGeom>
        </p:spPr>
        <p:txBody>
          <a:bodyPr wrap="square">
            <a:spAutoFit/>
          </a:bodyPr>
          <a:lstStyle/>
          <a:p>
            <a:pPr lvl="0" eaLnBrk="0" hangingPunct="0"/>
            <a:r>
              <a:rPr lang="en-US" sz="3200" dirty="0" smtClean="0">
                <a:latin typeface="Arial" pitchFamily="34" charset="0"/>
                <a:cs typeface="Arial" pitchFamily="34" charset="0"/>
              </a:rPr>
              <a:t>Ibuprofen: Strong Throat Irritation</a:t>
            </a:r>
          </a:p>
          <a:p>
            <a:pPr lvl="0" eaLnBrk="0" hangingPunct="0"/>
            <a:endParaRPr lang="en-US" sz="3200" dirty="0" smtClean="0">
              <a:latin typeface="Arial" pitchFamily="34" charset="0"/>
              <a:cs typeface="Arial" pitchFamily="34" charset="0"/>
            </a:endParaRPr>
          </a:p>
        </p:txBody>
      </p:sp>
    </p:spTree>
    <p:extLst>
      <p:ext uri="{BB962C8B-B14F-4D97-AF65-F5344CB8AC3E}">
        <p14:creationId xmlns:p14="http://schemas.microsoft.com/office/powerpoint/2010/main" val="3955173256"/>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8" name="Text Box 6"/>
          <p:cNvSpPr txBox="1">
            <a:spLocks noChangeArrowheads="1"/>
          </p:cNvSpPr>
          <p:nvPr/>
        </p:nvSpPr>
        <p:spPr bwMode="auto">
          <a:xfrm>
            <a:off x="228600" y="0"/>
            <a:ext cx="8716873" cy="646331"/>
          </a:xfrm>
          <a:prstGeom prst="rect">
            <a:avLst/>
          </a:prstGeom>
          <a:noFill/>
          <a:ln w="9525">
            <a:noFill/>
            <a:miter lim="800000"/>
            <a:headEnd/>
            <a:tailEnd/>
          </a:ln>
          <a:effectLst/>
        </p:spPr>
        <p:txBody>
          <a:bodyPr wrap="none">
            <a:spAutoFit/>
          </a:bodyPr>
          <a:lstStyle/>
          <a:p>
            <a:pPr eaLnBrk="0" hangingPunct="0"/>
            <a:r>
              <a:rPr lang="en-US" sz="3600" dirty="0">
                <a:latin typeface="+mj-lt"/>
              </a:rPr>
              <a:t>Molecular Gastronomy: </a:t>
            </a:r>
            <a:r>
              <a:rPr lang="en-US" sz="3600" dirty="0" err="1">
                <a:latin typeface="+mj-lt"/>
              </a:rPr>
              <a:t>Erice</a:t>
            </a:r>
            <a:r>
              <a:rPr lang="en-US" sz="3600" dirty="0">
                <a:latin typeface="+mj-lt"/>
              </a:rPr>
              <a:t>, </a:t>
            </a:r>
            <a:r>
              <a:rPr lang="en-US" sz="3600" dirty="0" smtClean="0">
                <a:latin typeface="+mj-lt"/>
              </a:rPr>
              <a:t>Sicily, 1999</a:t>
            </a:r>
            <a:endParaRPr lang="en-US" sz="3600" dirty="0">
              <a:latin typeface="+mj-lt"/>
            </a:endParaRPr>
          </a:p>
        </p:txBody>
      </p:sp>
      <p:pic>
        <p:nvPicPr>
          <p:cNvPr id="8" name="Picture 2" descr="DSCN1216"/>
          <p:cNvPicPr>
            <a:picLocks noChangeAspect="1" noChangeArrowheads="1"/>
          </p:cNvPicPr>
          <p:nvPr/>
        </p:nvPicPr>
        <p:blipFill>
          <a:blip r:embed="rId3" cstate="print"/>
          <a:srcRect/>
          <a:stretch>
            <a:fillRect/>
          </a:stretch>
        </p:blipFill>
        <p:spPr bwMode="auto">
          <a:xfrm>
            <a:off x="1752600" y="1619250"/>
            <a:ext cx="6019800" cy="4514850"/>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2"/>
          <p:cNvSpPr>
            <a:spLocks noGrp="1" noChangeArrowheads="1"/>
          </p:cNvSpPr>
          <p:nvPr>
            <p:ph type="title"/>
          </p:nvPr>
        </p:nvSpPr>
        <p:spPr>
          <a:xfrm>
            <a:off x="990600" y="533400"/>
            <a:ext cx="6934200" cy="1062038"/>
          </a:xfrm>
        </p:spPr>
        <p:txBody>
          <a:bodyPr/>
          <a:lstStyle/>
          <a:p>
            <a:pPr marL="838200" indent="-838200"/>
            <a:r>
              <a:rPr lang="en-US" sz="3600" dirty="0">
                <a:solidFill>
                  <a:schemeClr val="tx1"/>
                </a:solidFill>
                <a:cs typeface="Times New Roman" pitchFamily="18" charset="0"/>
              </a:rPr>
              <a:t>Sensory attributes may predict</a:t>
            </a:r>
            <a:br>
              <a:rPr lang="en-US" sz="3600" dirty="0">
                <a:solidFill>
                  <a:schemeClr val="tx1"/>
                </a:solidFill>
                <a:cs typeface="Times New Roman" pitchFamily="18" charset="0"/>
              </a:rPr>
            </a:br>
            <a:r>
              <a:rPr lang="en-US" sz="3600" dirty="0">
                <a:solidFill>
                  <a:schemeClr val="tx1"/>
                </a:solidFill>
                <a:cs typeface="Times New Roman" pitchFamily="18" charset="0"/>
              </a:rPr>
              <a:t> physiological activity </a:t>
            </a:r>
            <a:r>
              <a:rPr lang="en-US" sz="1800" dirty="0">
                <a:cs typeface="Times New Roman" pitchFamily="18" charset="0"/>
              </a:rPr>
              <a:t/>
            </a:r>
            <a:br>
              <a:rPr lang="en-US" sz="1800" dirty="0">
                <a:cs typeface="Times New Roman" pitchFamily="18" charset="0"/>
              </a:rPr>
            </a:br>
            <a:endParaRPr lang="en-US" sz="1800" dirty="0">
              <a:cs typeface="Times New Roman" pitchFamily="18" charset="0"/>
            </a:endParaRPr>
          </a:p>
        </p:txBody>
      </p:sp>
      <p:sp>
        <p:nvSpPr>
          <p:cNvPr id="237571" name="Rectangle 3"/>
          <p:cNvSpPr>
            <a:spLocks noGrp="1" noChangeArrowheads="1"/>
          </p:cNvSpPr>
          <p:nvPr>
            <p:ph type="body" idx="1"/>
          </p:nvPr>
        </p:nvSpPr>
        <p:spPr>
          <a:xfrm>
            <a:off x="990600" y="1905000"/>
            <a:ext cx="7165975" cy="3687763"/>
          </a:xfrm>
        </p:spPr>
        <p:txBody>
          <a:bodyPr/>
          <a:lstStyle/>
          <a:p>
            <a:r>
              <a:rPr lang="en-US" sz="2800" dirty="0">
                <a:cs typeface="Times New Roman" pitchFamily="18" charset="0"/>
              </a:rPr>
              <a:t>Fisher </a:t>
            </a:r>
            <a:r>
              <a:rPr lang="en-US" sz="2800" dirty="0" smtClean="0">
                <a:cs typeface="Times New Roman" pitchFamily="18" charset="0"/>
              </a:rPr>
              <a:t>&amp; Griffin (1964</a:t>
            </a:r>
            <a:r>
              <a:rPr lang="en-US" sz="2800" dirty="0">
                <a:cs typeface="Times New Roman" pitchFamily="18" charset="0"/>
              </a:rPr>
              <a:t>):  The oral cavity is </a:t>
            </a:r>
            <a:r>
              <a:rPr lang="en-US" sz="2800" dirty="0" smtClean="0">
                <a:cs typeface="Times New Roman" pitchFamily="18" charset="0"/>
              </a:rPr>
              <a:t>a pharmacological preparation in situ.</a:t>
            </a:r>
          </a:p>
          <a:p>
            <a:r>
              <a:rPr lang="en-US" sz="2800" dirty="0">
                <a:cs typeface="Times New Roman" pitchFamily="18" charset="0"/>
              </a:rPr>
              <a:t>Health benefits of </a:t>
            </a:r>
            <a:r>
              <a:rPr lang="en-US" sz="2800" dirty="0" err="1">
                <a:cs typeface="Times New Roman" pitchFamily="18" charset="0"/>
              </a:rPr>
              <a:t>mediterranean</a:t>
            </a:r>
            <a:r>
              <a:rPr lang="en-US" sz="2800" dirty="0">
                <a:cs typeface="Times New Roman" pitchFamily="18" charset="0"/>
              </a:rPr>
              <a:t> diet include:</a:t>
            </a:r>
          </a:p>
          <a:p>
            <a:pPr marL="0" indent="0">
              <a:buNone/>
            </a:pPr>
            <a:r>
              <a:rPr lang="en-US" sz="2400" dirty="0" smtClean="0">
                <a:cs typeface="Times New Roman" pitchFamily="18" charset="0"/>
              </a:rPr>
              <a:t>	Reduced </a:t>
            </a:r>
            <a:r>
              <a:rPr lang="en-US" sz="2400" dirty="0">
                <a:cs typeface="Times New Roman" pitchFamily="18" charset="0"/>
              </a:rPr>
              <a:t>incidence of some forms of cancer</a:t>
            </a:r>
          </a:p>
          <a:p>
            <a:pPr marL="0" indent="0">
              <a:buNone/>
            </a:pPr>
            <a:r>
              <a:rPr lang="en-US" sz="2400" dirty="0" smtClean="0">
                <a:cs typeface="Times New Roman" pitchFamily="18" charset="0"/>
              </a:rPr>
              <a:t>	Reduced </a:t>
            </a:r>
            <a:r>
              <a:rPr lang="en-US" sz="2400" dirty="0">
                <a:cs typeface="Times New Roman" pitchFamily="18" charset="0"/>
              </a:rPr>
              <a:t>incidence of neurodegenerative </a:t>
            </a:r>
            <a:r>
              <a:rPr lang="en-US" sz="2400" dirty="0" smtClean="0">
                <a:cs typeface="Times New Roman" pitchFamily="18" charset="0"/>
              </a:rPr>
              <a:t>	diseases </a:t>
            </a:r>
            <a:r>
              <a:rPr lang="en-US" sz="2400" dirty="0">
                <a:cs typeface="Times New Roman" pitchFamily="18" charset="0"/>
              </a:rPr>
              <a:t>such as </a:t>
            </a:r>
            <a:r>
              <a:rPr lang="en-US" sz="2400" dirty="0" err="1">
                <a:cs typeface="Times New Roman" pitchFamily="18" charset="0"/>
              </a:rPr>
              <a:t>Alzheimers</a:t>
            </a:r>
            <a:endParaRPr lang="en-US" sz="2400" dirty="0">
              <a:cs typeface="Times New Roman" pitchFamily="18" charset="0"/>
            </a:endParaRPr>
          </a:p>
          <a:p>
            <a:pPr marL="0" indent="0">
              <a:buNone/>
            </a:pPr>
            <a:r>
              <a:rPr lang="en-US" sz="2400" dirty="0" smtClean="0">
                <a:cs typeface="Times New Roman" pitchFamily="18" charset="0"/>
              </a:rPr>
              <a:t>	Reduced </a:t>
            </a:r>
            <a:r>
              <a:rPr lang="en-US" sz="2400" dirty="0">
                <a:cs typeface="Times New Roman" pitchFamily="18" charset="0"/>
              </a:rPr>
              <a:t>incidence of heart </a:t>
            </a:r>
            <a:r>
              <a:rPr lang="en-US" sz="2400" dirty="0" smtClean="0">
                <a:cs typeface="Times New Roman" pitchFamily="18" charset="0"/>
              </a:rPr>
              <a:t>disease</a:t>
            </a:r>
            <a:endParaRPr lang="en-US" sz="2400" dirty="0">
              <a:cs typeface="Times New Roman" pitchFamily="18" charset="0"/>
            </a:endParaRPr>
          </a:p>
          <a:p>
            <a:r>
              <a:rPr lang="en-US" sz="2800" dirty="0" smtClean="0">
                <a:solidFill>
                  <a:srgbClr val="FF0000"/>
                </a:solidFill>
                <a:cs typeface="Times New Roman" pitchFamily="18" charset="0"/>
              </a:rPr>
              <a:t>Is the throat irritating property in extra virgin olive oil, </a:t>
            </a:r>
            <a:r>
              <a:rPr lang="en-US" sz="2800" dirty="0">
                <a:solidFill>
                  <a:srgbClr val="FF0000"/>
                </a:solidFill>
                <a:cs typeface="Times New Roman" pitchFamily="18" charset="0"/>
              </a:rPr>
              <a:t>like ibuprofen, an </a:t>
            </a:r>
            <a:r>
              <a:rPr lang="en-US" sz="2800" dirty="0" smtClean="0">
                <a:solidFill>
                  <a:srgbClr val="FF0000"/>
                </a:solidFill>
                <a:cs typeface="Times New Roman" pitchFamily="18" charset="0"/>
              </a:rPr>
              <a:t>anti-inflammatory?</a:t>
            </a:r>
            <a:endParaRPr lang="en-US" sz="2800" dirty="0">
              <a:solidFill>
                <a:srgbClr val="FF0000"/>
              </a:solidFill>
              <a:cs typeface="Times New Roman" pitchFamily="18" charset="0"/>
            </a:endParaRPr>
          </a:p>
          <a:p>
            <a:pPr>
              <a:buFontTx/>
              <a:buNone/>
            </a:pPr>
            <a:r>
              <a:rPr lang="en-US" sz="1800" dirty="0">
                <a:solidFill>
                  <a:srgbClr val="FF0000"/>
                </a:solidFill>
                <a:cs typeface="Times New Roman" pitchFamily="18" charset="0"/>
              </a:rPr>
              <a:t>	</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2210" name="Picture 2"/>
          <p:cNvPicPr>
            <a:picLocks noChangeAspect="1" noChangeArrowheads="1"/>
          </p:cNvPicPr>
          <p:nvPr/>
        </p:nvPicPr>
        <p:blipFill>
          <a:blip r:embed="rId3" cstate="print"/>
          <a:srcRect/>
          <a:stretch>
            <a:fillRect/>
          </a:stretch>
        </p:blipFill>
        <p:spPr bwMode="auto">
          <a:xfrm>
            <a:off x="1219200" y="1143000"/>
            <a:ext cx="6249988" cy="5484654"/>
          </a:xfrm>
          <a:prstGeom prst="rect">
            <a:avLst/>
          </a:prstGeom>
          <a:noFill/>
          <a:ln w="9525">
            <a:noFill/>
            <a:miter lim="800000"/>
            <a:headEnd/>
            <a:tailEnd/>
          </a:ln>
        </p:spPr>
      </p:pic>
      <p:sp>
        <p:nvSpPr>
          <p:cNvPr id="222211" name="Text Box 3"/>
          <p:cNvSpPr txBox="1">
            <a:spLocks noChangeArrowheads="1"/>
          </p:cNvSpPr>
          <p:nvPr/>
        </p:nvSpPr>
        <p:spPr bwMode="auto">
          <a:xfrm>
            <a:off x="1200938" y="0"/>
            <a:ext cx="6604693" cy="1231106"/>
          </a:xfrm>
          <a:prstGeom prst="rect">
            <a:avLst/>
          </a:prstGeom>
          <a:noFill/>
          <a:ln w="9525">
            <a:noFill/>
            <a:miter lim="800000"/>
            <a:headEnd/>
            <a:tailEnd/>
          </a:ln>
          <a:effectLst/>
        </p:spPr>
        <p:txBody>
          <a:bodyPr wrap="none">
            <a:spAutoFit/>
          </a:bodyPr>
          <a:lstStyle/>
          <a:p>
            <a:pPr algn="ctr"/>
            <a:r>
              <a:rPr lang="en-US" sz="2800" dirty="0">
                <a:latin typeface="+mj-lt"/>
                <a:cs typeface="Times New Roman" pitchFamily="18" charset="0"/>
              </a:rPr>
              <a:t>Isolation of throat-localized pungency in </a:t>
            </a:r>
            <a:endParaRPr lang="en-US" sz="2800" dirty="0" smtClean="0">
              <a:latin typeface="+mj-lt"/>
              <a:cs typeface="Times New Roman" pitchFamily="18" charset="0"/>
            </a:endParaRPr>
          </a:p>
          <a:p>
            <a:pPr algn="ctr"/>
            <a:r>
              <a:rPr lang="en-US" sz="2800" dirty="0" smtClean="0">
                <a:latin typeface="+mj-lt"/>
                <a:cs typeface="Times New Roman" pitchFamily="18" charset="0"/>
              </a:rPr>
              <a:t>extra </a:t>
            </a:r>
            <a:r>
              <a:rPr lang="en-US" sz="2800" dirty="0">
                <a:latin typeface="+mj-lt"/>
                <a:cs typeface="Times New Roman" pitchFamily="18" charset="0"/>
              </a:rPr>
              <a:t>virgin olive oil</a:t>
            </a:r>
          </a:p>
          <a:p>
            <a:endParaRPr lang="en-US" dirty="0"/>
          </a:p>
        </p:txBody>
      </p:sp>
      <p:sp>
        <p:nvSpPr>
          <p:cNvPr id="4" name="Rectangle 3"/>
          <p:cNvSpPr/>
          <p:nvPr/>
        </p:nvSpPr>
        <p:spPr>
          <a:xfrm>
            <a:off x="6031225" y="6488668"/>
            <a:ext cx="3082895" cy="338554"/>
          </a:xfrm>
          <a:prstGeom prst="rect">
            <a:avLst/>
          </a:prstGeom>
        </p:spPr>
        <p:txBody>
          <a:bodyPr wrap="none">
            <a:spAutoFit/>
          </a:bodyPr>
          <a:lstStyle/>
          <a:p>
            <a:r>
              <a:rPr lang="en-US" sz="1600" dirty="0" smtClean="0">
                <a:cs typeface="Times New Roman" pitchFamily="18" charset="0"/>
              </a:rPr>
              <a:t>Beauchamp et al., </a:t>
            </a:r>
            <a:r>
              <a:rPr lang="en-US" sz="1600" i="1" dirty="0" smtClean="0">
                <a:cs typeface="Times New Roman" pitchFamily="18" charset="0"/>
              </a:rPr>
              <a:t>Nature</a:t>
            </a:r>
            <a:r>
              <a:rPr lang="en-US" sz="1600" dirty="0" smtClean="0">
                <a:cs typeface="Times New Roman" pitchFamily="18" charset="0"/>
              </a:rPr>
              <a:t>: 2005</a:t>
            </a:r>
            <a:endParaRPr lang="en-US" sz="1600" dirty="0">
              <a:cs typeface="Times New Roman" pitchFamily="18" charset="0"/>
            </a:endParaRPr>
          </a:p>
        </p:txBody>
      </p:sp>
      <p:cxnSp>
        <p:nvCxnSpPr>
          <p:cNvPr id="6" name="Straight Arrow Connector 5"/>
          <p:cNvCxnSpPr/>
          <p:nvPr/>
        </p:nvCxnSpPr>
        <p:spPr>
          <a:xfrm flipV="1">
            <a:off x="4572000" y="4267200"/>
            <a:ext cx="0" cy="4572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490" name="Rectangle 2"/>
          <p:cNvSpPr>
            <a:spLocks noGrp="1" noChangeArrowheads="1"/>
          </p:cNvSpPr>
          <p:nvPr>
            <p:ph type="title"/>
          </p:nvPr>
        </p:nvSpPr>
        <p:spPr/>
        <p:txBody>
          <a:bodyPr/>
          <a:lstStyle/>
          <a:p>
            <a:r>
              <a:rPr lang="en-US" sz="3600" dirty="0">
                <a:solidFill>
                  <a:schemeClr val="tx1"/>
                </a:solidFill>
              </a:rPr>
              <a:t>The Senses</a:t>
            </a:r>
          </a:p>
        </p:txBody>
      </p:sp>
      <p:sp>
        <p:nvSpPr>
          <p:cNvPr id="319491" name="Rectangle 3"/>
          <p:cNvSpPr>
            <a:spLocks noGrp="1" noChangeArrowheads="1"/>
          </p:cNvSpPr>
          <p:nvPr>
            <p:ph type="body" idx="1"/>
          </p:nvPr>
        </p:nvSpPr>
        <p:spPr/>
        <p:txBody>
          <a:bodyPr/>
          <a:lstStyle/>
          <a:p>
            <a:pPr>
              <a:buFontTx/>
              <a:buNone/>
            </a:pPr>
            <a:r>
              <a:rPr lang="en-US" sz="3600" dirty="0"/>
              <a:t>Vision</a:t>
            </a:r>
          </a:p>
          <a:p>
            <a:pPr>
              <a:buFontTx/>
              <a:buNone/>
            </a:pPr>
            <a:r>
              <a:rPr lang="en-US" sz="3600" dirty="0"/>
              <a:t>Hearing</a:t>
            </a:r>
          </a:p>
          <a:p>
            <a:pPr>
              <a:buFontTx/>
              <a:buNone/>
            </a:pPr>
            <a:r>
              <a:rPr lang="en-US" sz="3600" dirty="0"/>
              <a:t>Touch</a:t>
            </a:r>
          </a:p>
          <a:p>
            <a:pPr>
              <a:buFontTx/>
              <a:buNone/>
            </a:pPr>
            <a:r>
              <a:rPr lang="en-US" sz="3600" dirty="0"/>
              <a:t>Smell</a:t>
            </a:r>
          </a:p>
          <a:p>
            <a:pPr>
              <a:buFontTx/>
              <a:buNone/>
            </a:pPr>
            <a:r>
              <a:rPr lang="en-US" sz="3600" dirty="0"/>
              <a:t>Taste</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2"/>
          <p:cNvSpPr>
            <a:spLocks noChangeArrowheads="1"/>
          </p:cNvSpPr>
          <p:nvPr/>
        </p:nvSpPr>
        <p:spPr bwMode="auto">
          <a:xfrm>
            <a:off x="3124200" y="2762250"/>
            <a:ext cx="9144000" cy="0"/>
          </a:xfrm>
          <a:prstGeom prst="rect">
            <a:avLst/>
          </a:prstGeom>
          <a:noFill/>
          <a:ln w="9525">
            <a:noFill/>
            <a:miter lim="800000"/>
            <a:headEnd/>
            <a:tailEnd/>
          </a:ln>
          <a:effectLst/>
        </p:spPr>
        <p:txBody>
          <a:bodyPr>
            <a:spAutoFit/>
          </a:bodyPr>
          <a:lstStyle/>
          <a:p>
            <a:endParaRPr lang="en-US"/>
          </a:p>
        </p:txBody>
      </p:sp>
      <p:graphicFrame>
        <p:nvGraphicFramePr>
          <p:cNvPr id="226307" name="Object 3"/>
          <p:cNvGraphicFramePr>
            <a:graphicFrameLocks noChangeAspect="1"/>
          </p:cNvGraphicFramePr>
          <p:nvPr>
            <p:extLst>
              <p:ext uri="{D42A27DB-BD31-4B8C-83A1-F6EECF244321}">
                <p14:modId xmlns:p14="http://schemas.microsoft.com/office/powerpoint/2010/main" val="4218951817"/>
              </p:ext>
            </p:extLst>
          </p:nvPr>
        </p:nvGraphicFramePr>
        <p:xfrm>
          <a:off x="1143000" y="1905000"/>
          <a:ext cx="5943600" cy="2736533"/>
        </p:xfrm>
        <a:graphic>
          <a:graphicData uri="http://schemas.openxmlformats.org/presentationml/2006/ole">
            <mc:AlternateContent xmlns:mc="http://schemas.openxmlformats.org/markup-compatibility/2006">
              <mc:Choice xmlns:v="urn:schemas-microsoft-com:vml" Requires="v">
                <p:oleObj spid="_x0000_s181277" r:id="rId4" imgW="2897084" imgH="1332811" progId="">
                  <p:embed/>
                </p:oleObj>
              </mc:Choice>
              <mc:Fallback>
                <p:oleObj r:id="rId4" imgW="2897084" imgH="1332811" progId="">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43000" y="1905000"/>
                        <a:ext cx="5943600" cy="2736533"/>
                      </a:xfrm>
                      <a:prstGeom prst="rect">
                        <a:avLst/>
                      </a:prstGeom>
                      <a:solidFill>
                        <a:schemeClr val="bg1"/>
                      </a:solidFill>
                      <a:ln>
                        <a:solidFill>
                          <a:schemeClr val="bg1"/>
                        </a:solidFill>
                      </a:ln>
                    </p:spPr>
                  </p:pic>
                </p:oleObj>
              </mc:Fallback>
            </mc:AlternateContent>
          </a:graphicData>
        </a:graphic>
      </p:graphicFrame>
      <p:sp>
        <p:nvSpPr>
          <p:cNvPr id="226308" name="Text Box 4"/>
          <p:cNvSpPr txBox="1">
            <a:spLocks noChangeArrowheads="1"/>
          </p:cNvSpPr>
          <p:nvPr/>
        </p:nvSpPr>
        <p:spPr bwMode="auto">
          <a:xfrm>
            <a:off x="321116" y="304800"/>
            <a:ext cx="8608447" cy="1384995"/>
          </a:xfrm>
          <a:prstGeom prst="rect">
            <a:avLst/>
          </a:prstGeom>
          <a:noFill/>
          <a:ln w="9525">
            <a:noFill/>
            <a:miter lim="800000"/>
            <a:headEnd/>
            <a:tailEnd/>
          </a:ln>
          <a:effectLst/>
        </p:spPr>
        <p:txBody>
          <a:bodyPr wrap="none">
            <a:spAutoFit/>
          </a:bodyPr>
          <a:lstStyle/>
          <a:p>
            <a:pPr algn="ctr" eaLnBrk="0" hangingPunct="0"/>
            <a:r>
              <a:rPr lang="en-US" sz="2800" dirty="0">
                <a:latin typeface="+mj-lt"/>
                <a:cs typeface="Times New Roman" pitchFamily="18" charset="0"/>
              </a:rPr>
              <a:t>Throat stinging </a:t>
            </a:r>
            <a:r>
              <a:rPr lang="en-US" sz="2800" dirty="0" smtClean="0">
                <a:latin typeface="+mj-lt"/>
                <a:cs typeface="Times New Roman" pitchFamily="18" charset="0"/>
              </a:rPr>
              <a:t>compound:</a:t>
            </a:r>
            <a:endParaRPr lang="en-US" sz="2800" dirty="0">
              <a:latin typeface="+mj-lt"/>
              <a:cs typeface="Times New Roman" pitchFamily="18" charset="0"/>
            </a:endParaRPr>
          </a:p>
          <a:p>
            <a:pPr algn="ctr" eaLnBrk="0" hangingPunct="0"/>
            <a:r>
              <a:rPr lang="en-US" altLang="ja-JP" sz="2800" dirty="0">
                <a:latin typeface="+mj-lt"/>
                <a:ea typeface="ＭＳ Ｐゴシック" pitchFamily="-48" charset="-128"/>
                <a:cs typeface="Times New Roman" pitchFamily="18" charset="0"/>
              </a:rPr>
              <a:t>(-)-</a:t>
            </a:r>
            <a:r>
              <a:rPr lang="en-US" altLang="ja-JP" sz="2800" dirty="0" err="1">
                <a:latin typeface="+mj-lt"/>
                <a:ea typeface="ＭＳ Ｐゴシック" pitchFamily="-48" charset="-128"/>
                <a:cs typeface="Times New Roman" pitchFamily="18" charset="0"/>
              </a:rPr>
              <a:t>decarbomethoxy-dialdehydic</a:t>
            </a:r>
            <a:r>
              <a:rPr lang="en-US" altLang="ja-JP" sz="2800" dirty="0">
                <a:latin typeface="+mj-lt"/>
                <a:ea typeface="ＭＳ Ｐゴシック" pitchFamily="-48" charset="-128"/>
                <a:cs typeface="Times New Roman" pitchFamily="18" charset="0"/>
              </a:rPr>
              <a:t> </a:t>
            </a:r>
            <a:r>
              <a:rPr lang="en-US" altLang="ja-JP" sz="2800" dirty="0" err="1">
                <a:latin typeface="+mj-lt"/>
                <a:ea typeface="ＭＳ Ｐゴシック" pitchFamily="-48" charset="-128"/>
                <a:cs typeface="Times New Roman" pitchFamily="18" charset="0"/>
              </a:rPr>
              <a:t>ligstroside</a:t>
            </a:r>
            <a:r>
              <a:rPr lang="en-US" altLang="ja-JP" sz="2800" dirty="0">
                <a:latin typeface="+mj-lt"/>
                <a:ea typeface="ＭＳ Ｐゴシック" pitchFamily="-48" charset="-128"/>
                <a:cs typeface="Times New Roman" pitchFamily="18" charset="0"/>
              </a:rPr>
              <a:t> </a:t>
            </a:r>
            <a:r>
              <a:rPr lang="en-US" altLang="ja-JP" sz="2800" dirty="0" err="1">
                <a:latin typeface="+mj-lt"/>
                <a:ea typeface="ＭＳ Ｐゴシック" pitchFamily="-48" charset="-128"/>
                <a:cs typeface="Times New Roman" pitchFamily="18" charset="0"/>
              </a:rPr>
              <a:t>aglycone</a:t>
            </a:r>
            <a:r>
              <a:rPr lang="en-US" altLang="ja-JP" sz="2800" i="1" dirty="0">
                <a:latin typeface="+mj-lt"/>
                <a:ea typeface="ＭＳ Ｐゴシック" pitchFamily="-48" charset="-128"/>
                <a:cs typeface="Times New Roman" pitchFamily="18" charset="0"/>
              </a:rPr>
              <a:t> </a:t>
            </a:r>
            <a:endParaRPr lang="en-US" sz="2800" dirty="0">
              <a:latin typeface="+mj-lt"/>
              <a:cs typeface="Times New Roman" pitchFamily="18" charset="0"/>
            </a:endParaRPr>
          </a:p>
          <a:p>
            <a:pPr algn="ctr" eaLnBrk="0" hangingPunct="0"/>
            <a:endParaRPr lang="en-US" sz="2800" b="1" dirty="0">
              <a:latin typeface="Times" charset="0"/>
            </a:endParaRPr>
          </a:p>
        </p:txBody>
      </p:sp>
      <p:sp>
        <p:nvSpPr>
          <p:cNvPr id="7" name="Rectangle 6"/>
          <p:cNvSpPr/>
          <p:nvPr/>
        </p:nvSpPr>
        <p:spPr>
          <a:xfrm>
            <a:off x="4495800" y="4419600"/>
            <a:ext cx="914400"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114800" y="4267200"/>
            <a:ext cx="685800" cy="609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685800" y="6211669"/>
            <a:ext cx="7652480" cy="646331"/>
          </a:xfrm>
          <a:prstGeom prst="rect">
            <a:avLst/>
          </a:prstGeom>
        </p:spPr>
        <p:txBody>
          <a:bodyPr wrap="none">
            <a:spAutoFit/>
          </a:bodyPr>
          <a:lstStyle/>
          <a:p>
            <a:r>
              <a:rPr lang="en-US" dirty="0" err="1" smtClean="0">
                <a:cs typeface="Times New Roman" pitchFamily="18" charset="0"/>
              </a:rPr>
              <a:t>Montedoro</a:t>
            </a:r>
            <a:r>
              <a:rPr lang="en-US" dirty="0" smtClean="0">
                <a:cs typeface="Times New Roman" pitchFamily="18" charset="0"/>
              </a:rPr>
              <a:t> et al.,  </a:t>
            </a:r>
            <a:r>
              <a:rPr lang="en-US" i="1" dirty="0" smtClean="0">
                <a:cs typeface="Times New Roman" pitchFamily="18" charset="0"/>
              </a:rPr>
              <a:t>J Ag Food </a:t>
            </a:r>
            <a:r>
              <a:rPr lang="en-US" i="1" dirty="0" err="1" smtClean="0">
                <a:cs typeface="Times New Roman" pitchFamily="18" charset="0"/>
              </a:rPr>
              <a:t>Chem</a:t>
            </a:r>
            <a:r>
              <a:rPr lang="en-US" dirty="0" smtClean="0">
                <a:cs typeface="Times New Roman" pitchFamily="18" charset="0"/>
              </a:rPr>
              <a:t>: 1992. </a:t>
            </a:r>
          </a:p>
          <a:p>
            <a:r>
              <a:rPr lang="en-US" dirty="0" smtClean="0">
                <a:cs typeface="Times New Roman" pitchFamily="18" charset="0"/>
              </a:rPr>
              <a:t>Andrewes et al., </a:t>
            </a:r>
            <a:r>
              <a:rPr lang="en-US" i="1" dirty="0" smtClean="0">
                <a:cs typeface="Times New Roman" pitchFamily="18" charset="0"/>
              </a:rPr>
              <a:t>J Ag Food </a:t>
            </a:r>
            <a:r>
              <a:rPr lang="en-US" i="1" dirty="0" err="1" smtClean="0">
                <a:cs typeface="Times New Roman" pitchFamily="18" charset="0"/>
              </a:rPr>
              <a:t>Chem</a:t>
            </a:r>
            <a:r>
              <a:rPr lang="en-US" dirty="0" smtClean="0">
                <a:cs typeface="Times New Roman" pitchFamily="18" charset="0"/>
              </a:rPr>
              <a:t>: 2003. Beauchamp et al., </a:t>
            </a:r>
            <a:r>
              <a:rPr lang="en-US" i="1" dirty="0" smtClean="0">
                <a:cs typeface="Times New Roman" pitchFamily="18" charset="0"/>
              </a:rPr>
              <a:t>Nature</a:t>
            </a:r>
            <a:r>
              <a:rPr lang="en-US" dirty="0" smtClean="0">
                <a:cs typeface="Times New Roman" pitchFamily="18" charset="0"/>
              </a:rPr>
              <a:t>: 2005</a:t>
            </a:r>
            <a:endParaRPr lang="en-US" dirty="0">
              <a:cs typeface="Times New Roman" pitchFamily="18" charset="0"/>
            </a:endParaRPr>
          </a:p>
        </p:txBody>
      </p:sp>
      <p:sp>
        <p:nvSpPr>
          <p:cNvPr id="226309" name="Text Box 5"/>
          <p:cNvSpPr txBox="1">
            <a:spLocks noChangeArrowheads="1"/>
          </p:cNvSpPr>
          <p:nvPr/>
        </p:nvSpPr>
        <p:spPr bwMode="auto">
          <a:xfrm>
            <a:off x="892047" y="4724400"/>
            <a:ext cx="7051931" cy="954107"/>
          </a:xfrm>
          <a:prstGeom prst="rect">
            <a:avLst/>
          </a:prstGeom>
          <a:noFill/>
          <a:ln w="9525">
            <a:noFill/>
            <a:miter lim="800000"/>
            <a:headEnd/>
            <a:tailEnd/>
          </a:ln>
          <a:effectLst/>
        </p:spPr>
        <p:txBody>
          <a:bodyPr wrap="none">
            <a:spAutoFit/>
          </a:bodyPr>
          <a:lstStyle/>
          <a:p>
            <a:pPr algn="ctr"/>
            <a:r>
              <a:rPr lang="en-US" sz="2800" dirty="0"/>
              <a:t>Oleocanthal</a:t>
            </a:r>
          </a:p>
          <a:p>
            <a:pPr algn="ctr"/>
            <a:r>
              <a:rPr lang="en-US" sz="2800" dirty="0"/>
              <a:t> (oleo = olive; </a:t>
            </a:r>
            <a:r>
              <a:rPr lang="en-US" sz="2800" dirty="0" err="1"/>
              <a:t>canth</a:t>
            </a:r>
            <a:r>
              <a:rPr lang="en-US" sz="2800" dirty="0"/>
              <a:t> = sting; al = </a:t>
            </a:r>
            <a:r>
              <a:rPr lang="en-US" sz="2800" dirty="0" err="1"/>
              <a:t>aldehyde</a:t>
            </a:r>
            <a:r>
              <a:rPr lang="en-US" sz="2800" dirty="0"/>
              <a:t>) </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8546" name="Object 2"/>
          <p:cNvGraphicFramePr>
            <a:graphicFrameLocks noChangeAspect="1"/>
          </p:cNvGraphicFramePr>
          <p:nvPr/>
        </p:nvGraphicFramePr>
        <p:xfrm>
          <a:off x="304800" y="1371600"/>
          <a:ext cx="8534400" cy="3617913"/>
        </p:xfrm>
        <a:graphic>
          <a:graphicData uri="http://schemas.openxmlformats.org/presentationml/2006/ole">
            <mc:AlternateContent xmlns:mc="http://schemas.openxmlformats.org/markup-compatibility/2006">
              <mc:Choice xmlns:v="urn:schemas-microsoft-com:vml" Requires="v">
                <p:oleObj spid="_x0000_s216071" name="Document" r:id="rId4" imgW="5486400" imgH="2326320" progId="Word.Document.8">
                  <p:embed/>
                </p:oleObj>
              </mc:Choice>
              <mc:Fallback>
                <p:oleObj name="Document" r:id="rId4" imgW="5486400" imgH="2326320" progId="Word.Documen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 y="1371600"/>
                        <a:ext cx="8534400" cy="3617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8547" name="Rectangle 3"/>
          <p:cNvSpPr>
            <a:spLocks noChangeArrowheads="1"/>
          </p:cNvSpPr>
          <p:nvPr/>
        </p:nvSpPr>
        <p:spPr bwMode="auto">
          <a:xfrm>
            <a:off x="304800" y="1295400"/>
            <a:ext cx="1447800" cy="914400"/>
          </a:xfrm>
          <a:prstGeom prst="rect">
            <a:avLst/>
          </a:prstGeom>
          <a:solidFill>
            <a:schemeClr val="bg1"/>
          </a:solidFill>
          <a:ln w="9525">
            <a:noFill/>
            <a:miter lim="800000"/>
            <a:headEnd/>
            <a:tailEnd/>
          </a:ln>
          <a:effectLst/>
        </p:spPr>
        <p:txBody>
          <a:bodyPr wrap="none" anchor="ctr"/>
          <a:lstStyle/>
          <a:p>
            <a:endParaRPr lang="en-US"/>
          </a:p>
        </p:txBody>
      </p:sp>
      <p:sp>
        <p:nvSpPr>
          <p:cNvPr id="108548" name="Text Box 4"/>
          <p:cNvSpPr txBox="1">
            <a:spLocks noChangeArrowheads="1"/>
          </p:cNvSpPr>
          <p:nvPr/>
        </p:nvSpPr>
        <p:spPr bwMode="auto">
          <a:xfrm>
            <a:off x="1066800" y="1371600"/>
            <a:ext cx="7221849" cy="584775"/>
          </a:xfrm>
          <a:prstGeom prst="rect">
            <a:avLst/>
          </a:prstGeom>
          <a:solidFill>
            <a:schemeClr val="bg1"/>
          </a:solidFill>
          <a:ln w="9525">
            <a:noFill/>
            <a:miter lim="800000"/>
            <a:headEnd/>
            <a:tailEnd/>
          </a:ln>
          <a:effectLst/>
        </p:spPr>
        <p:txBody>
          <a:bodyPr wrap="none">
            <a:spAutoFit/>
          </a:bodyPr>
          <a:lstStyle/>
          <a:p>
            <a:r>
              <a:rPr lang="en-US" sz="3200" dirty="0" err="1"/>
              <a:t>Oleocanthal</a:t>
            </a:r>
            <a:r>
              <a:rPr lang="en-US" sz="3200" dirty="0"/>
              <a:t>: 13 step synthetic scheme</a:t>
            </a:r>
          </a:p>
        </p:txBody>
      </p:sp>
      <p:sp>
        <p:nvSpPr>
          <p:cNvPr id="108549" name="Text Box 5"/>
          <p:cNvSpPr txBox="1">
            <a:spLocks noChangeArrowheads="1"/>
          </p:cNvSpPr>
          <p:nvPr/>
        </p:nvSpPr>
        <p:spPr bwMode="auto">
          <a:xfrm>
            <a:off x="6477000" y="3962400"/>
            <a:ext cx="1974850" cy="304800"/>
          </a:xfrm>
          <a:prstGeom prst="rect">
            <a:avLst/>
          </a:prstGeom>
          <a:solidFill>
            <a:schemeClr val="bg1"/>
          </a:solidFill>
          <a:ln w="9525">
            <a:noFill/>
            <a:miter lim="800000"/>
            <a:headEnd/>
            <a:tailEnd/>
          </a:ln>
          <a:effectLst/>
        </p:spPr>
        <p:txBody>
          <a:bodyPr wrap="none">
            <a:spAutoFit/>
          </a:bodyPr>
          <a:lstStyle/>
          <a:p>
            <a:r>
              <a:rPr lang="en-US" sz="1400" b="1"/>
              <a:t>(+)- and (-) Oleocanthal</a:t>
            </a:r>
          </a:p>
        </p:txBody>
      </p:sp>
      <p:sp>
        <p:nvSpPr>
          <p:cNvPr id="108550" name="Text Box 6"/>
          <p:cNvSpPr txBox="1">
            <a:spLocks noChangeArrowheads="1"/>
          </p:cNvSpPr>
          <p:nvPr/>
        </p:nvSpPr>
        <p:spPr bwMode="auto">
          <a:xfrm>
            <a:off x="7391400" y="6521450"/>
            <a:ext cx="1576388" cy="336550"/>
          </a:xfrm>
          <a:prstGeom prst="rect">
            <a:avLst/>
          </a:prstGeom>
          <a:noFill/>
          <a:ln w="9525">
            <a:noFill/>
            <a:miter lim="800000"/>
            <a:headEnd/>
            <a:tailEnd/>
          </a:ln>
          <a:effectLst/>
        </p:spPr>
        <p:txBody>
          <a:bodyPr wrap="none">
            <a:spAutoFit/>
          </a:bodyPr>
          <a:lstStyle/>
          <a:p>
            <a:r>
              <a:rPr lang="en-US" sz="1600" dirty="0"/>
              <a:t>Smith et al, 2005</a:t>
            </a:r>
          </a:p>
        </p:txBody>
      </p:sp>
    </p:spTree>
    <p:extLst>
      <p:ext uri="{BB962C8B-B14F-4D97-AF65-F5344CB8AC3E}">
        <p14:creationId xmlns:p14="http://schemas.microsoft.com/office/powerpoint/2010/main" val="379015743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Rectangle 2"/>
          <p:cNvSpPr>
            <a:spLocks noGrp="1" noChangeArrowheads="1"/>
          </p:cNvSpPr>
          <p:nvPr>
            <p:ph type="title"/>
          </p:nvPr>
        </p:nvSpPr>
        <p:spPr/>
        <p:txBody>
          <a:bodyPr/>
          <a:lstStyle/>
          <a:p>
            <a:r>
              <a:rPr lang="en-US" sz="4000" dirty="0" smtClean="0">
                <a:solidFill>
                  <a:schemeClr val="tx1"/>
                </a:solidFill>
              </a:rPr>
              <a:t>COX-1 and COX-2 inhibition test</a:t>
            </a:r>
            <a:endParaRPr lang="en-US" sz="4000" dirty="0">
              <a:solidFill>
                <a:schemeClr val="tx1"/>
              </a:solidFill>
            </a:endParaRPr>
          </a:p>
        </p:txBody>
      </p:sp>
      <p:sp>
        <p:nvSpPr>
          <p:cNvPr id="239619" name="Rectangle 3"/>
          <p:cNvSpPr>
            <a:spLocks noGrp="1" noChangeArrowheads="1"/>
          </p:cNvSpPr>
          <p:nvPr>
            <p:ph type="body" idx="1"/>
          </p:nvPr>
        </p:nvSpPr>
        <p:spPr/>
        <p:txBody>
          <a:bodyPr/>
          <a:lstStyle/>
          <a:p>
            <a:pPr>
              <a:buFontTx/>
              <a:buNone/>
            </a:pPr>
            <a:r>
              <a:rPr lang="en-US" dirty="0" err="1" smtClean="0">
                <a:cs typeface="Times New Roman" pitchFamily="18" charset="0"/>
              </a:rPr>
              <a:t>Oleocanthal</a:t>
            </a:r>
            <a:r>
              <a:rPr lang="en-US" dirty="0" smtClean="0">
                <a:cs typeface="Times New Roman" pitchFamily="18" charset="0"/>
              </a:rPr>
              <a:t> inhibits the cyclooxygenases (Cox 1 and Cox 2) thereby reducing inflammation (data not shown)</a:t>
            </a:r>
          </a:p>
          <a:p>
            <a:pPr>
              <a:buFontTx/>
              <a:buNone/>
            </a:pPr>
            <a:endParaRPr lang="en-US" dirty="0" smtClean="0">
              <a:cs typeface="Times New Roman" pitchFamily="18" charset="0"/>
            </a:endParaRPr>
          </a:p>
          <a:p>
            <a:pPr>
              <a:buFontTx/>
              <a:buNone/>
            </a:pPr>
            <a:r>
              <a:rPr lang="en-US" dirty="0" smtClean="0">
                <a:cs typeface="Times New Roman" pitchFamily="18" charset="0"/>
              </a:rPr>
              <a:t>Confirming </a:t>
            </a:r>
            <a:r>
              <a:rPr lang="en-US" dirty="0" err="1" smtClean="0">
                <a:cs typeface="Times New Roman" pitchFamily="18" charset="0"/>
              </a:rPr>
              <a:t>phamarcological</a:t>
            </a:r>
            <a:r>
              <a:rPr lang="en-US" dirty="0" smtClean="0">
                <a:cs typeface="Times New Roman" pitchFamily="18" charset="0"/>
              </a:rPr>
              <a:t> similarities between OC and Ibuprofen </a:t>
            </a:r>
          </a:p>
          <a:p>
            <a:pPr>
              <a:buFontTx/>
              <a:buNone/>
            </a:pPr>
            <a:endParaRPr lang="en-US" dirty="0" smtClean="0">
              <a:latin typeface="Times New Roman" pitchFamily="18" charset="0"/>
              <a:cs typeface="Times New Roman" pitchFamily="18" charset="0"/>
            </a:endParaRPr>
          </a:p>
          <a:p>
            <a:pPr>
              <a:buFontTx/>
              <a:buNone/>
            </a:pPr>
            <a:r>
              <a:rPr lang="en-US" dirty="0" smtClean="0">
                <a:latin typeface="Times New Roman" pitchFamily="18" charset="0"/>
                <a:cs typeface="Times New Roman" pitchFamily="18" charset="0"/>
              </a:rPr>
              <a:t> </a:t>
            </a:r>
            <a:endParaRPr lang="en-US" sz="4400" dirty="0">
              <a:latin typeface="Times New Roman" pitchFamily="18" charset="0"/>
              <a:cs typeface="Times New Roman" pitchFamily="18" charset="0"/>
            </a:endParaRPr>
          </a:p>
          <a:p>
            <a:pPr>
              <a:buFontTx/>
              <a:buNone/>
            </a:pPr>
            <a:r>
              <a:rPr lang="en-US" dirty="0"/>
              <a:t>	</a:t>
            </a:r>
            <a:endParaRPr lang="en-US" b="1" dirty="0"/>
          </a:p>
        </p:txBody>
      </p:sp>
      <p:sp>
        <p:nvSpPr>
          <p:cNvPr id="4" name="Rectangle 3"/>
          <p:cNvSpPr/>
          <p:nvPr/>
        </p:nvSpPr>
        <p:spPr>
          <a:xfrm>
            <a:off x="6324600" y="6477000"/>
            <a:ext cx="2710999" cy="307777"/>
          </a:xfrm>
          <a:prstGeom prst="rect">
            <a:avLst/>
          </a:prstGeom>
        </p:spPr>
        <p:txBody>
          <a:bodyPr wrap="none">
            <a:spAutoFit/>
          </a:bodyPr>
          <a:lstStyle/>
          <a:p>
            <a:pPr lvl="0"/>
            <a:r>
              <a:rPr lang="en-US" sz="1400" dirty="0" smtClean="0">
                <a:solidFill>
                  <a:srgbClr val="000000"/>
                </a:solidFill>
                <a:cs typeface="Times New Roman" pitchFamily="18" charset="0"/>
              </a:rPr>
              <a:t>Beauchamp et al., </a:t>
            </a:r>
            <a:r>
              <a:rPr lang="en-US" sz="1400" i="1" dirty="0" smtClean="0">
                <a:solidFill>
                  <a:srgbClr val="000000"/>
                </a:solidFill>
                <a:cs typeface="Times New Roman" pitchFamily="18" charset="0"/>
              </a:rPr>
              <a:t>Nature</a:t>
            </a:r>
            <a:r>
              <a:rPr lang="en-US" sz="1400" dirty="0" smtClean="0">
                <a:solidFill>
                  <a:srgbClr val="000000"/>
                </a:solidFill>
                <a:cs typeface="Times New Roman" pitchFamily="18" charset="0"/>
              </a:rPr>
              <a:t>: 2005</a:t>
            </a:r>
            <a:endParaRPr lang="en-US" sz="1400" dirty="0">
              <a:solidFill>
                <a:srgbClr val="000000"/>
              </a:solidFill>
              <a:cs typeface="Times New Roman" pitchFamily="18"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3"/>
          <p:cNvSpPr txBox="1">
            <a:spLocks noChangeArrowheads="1"/>
          </p:cNvSpPr>
          <p:nvPr/>
        </p:nvSpPr>
        <p:spPr bwMode="auto">
          <a:xfrm>
            <a:off x="1752600" y="6324600"/>
            <a:ext cx="7162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spcBef>
                <a:spcPct val="50000"/>
              </a:spcBef>
            </a:pPr>
            <a:r>
              <a:rPr lang="fr-FR" altLang="en-US" sz="1400" dirty="0" err="1"/>
              <a:t>Peyrot</a:t>
            </a:r>
            <a:r>
              <a:rPr lang="fr-FR" altLang="en-US" sz="1400" dirty="0"/>
              <a:t> des </a:t>
            </a:r>
            <a:r>
              <a:rPr lang="fr-FR" altLang="en-US" sz="1400" dirty="0" err="1"/>
              <a:t>Gachons</a:t>
            </a:r>
            <a:r>
              <a:rPr lang="fr-FR" altLang="en-US" sz="1400" dirty="0"/>
              <a:t>,  </a:t>
            </a:r>
            <a:r>
              <a:rPr lang="fr-FR" altLang="en-US" sz="1400" i="1" dirty="0"/>
              <a:t>et al.(</a:t>
            </a:r>
            <a:r>
              <a:rPr lang="fr-FR" altLang="en-US" sz="1400" dirty="0"/>
              <a:t>2011). </a:t>
            </a:r>
            <a:r>
              <a:rPr lang="en-US" altLang="en-US" sz="1400" dirty="0"/>
              <a:t>Journal of neuroscience, 31(3), 999-1009.</a:t>
            </a:r>
          </a:p>
        </p:txBody>
      </p:sp>
      <p:sp>
        <p:nvSpPr>
          <p:cNvPr id="15363" name="Text Box 4"/>
          <p:cNvSpPr txBox="1">
            <a:spLocks noChangeArrowheads="1"/>
          </p:cNvSpPr>
          <p:nvPr/>
        </p:nvSpPr>
        <p:spPr bwMode="auto">
          <a:xfrm>
            <a:off x="457200" y="533400"/>
            <a:ext cx="7848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spcBef>
                <a:spcPct val="50000"/>
              </a:spcBef>
            </a:pPr>
            <a:endParaRPr lang="en-US" altLang="en-US">
              <a:latin typeface="Arial" charset="0"/>
            </a:endParaRPr>
          </a:p>
        </p:txBody>
      </p:sp>
      <p:sp>
        <p:nvSpPr>
          <p:cNvPr id="15364" name="Rectangle 5"/>
          <p:cNvSpPr>
            <a:spLocks noChangeArrowheads="1"/>
          </p:cNvSpPr>
          <p:nvPr/>
        </p:nvSpPr>
        <p:spPr bwMode="auto">
          <a:xfrm>
            <a:off x="533400" y="1524000"/>
            <a:ext cx="8001000"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ctr" eaLnBrk="1" hangingPunct="1"/>
            <a:r>
              <a:rPr lang="en-US" altLang="en-US" sz="3600" dirty="0" smtClean="0">
                <a:solidFill>
                  <a:schemeClr val="tx2"/>
                </a:solidFill>
                <a:latin typeface="+mj-lt"/>
              </a:rPr>
              <a:t>Is </a:t>
            </a:r>
            <a:r>
              <a:rPr lang="en-US" altLang="en-US" sz="3600" dirty="0">
                <a:solidFill>
                  <a:schemeClr val="tx2"/>
                </a:solidFill>
                <a:latin typeface="+mj-lt"/>
              </a:rPr>
              <a:t>this similar pharyngeal irritation mediated by the same receptor? </a:t>
            </a:r>
            <a:endParaRPr lang="en-US" altLang="en-US" sz="3600" dirty="0" smtClean="0">
              <a:solidFill>
                <a:schemeClr val="tx2"/>
              </a:solidFill>
              <a:latin typeface="+mj-lt"/>
            </a:endParaRPr>
          </a:p>
          <a:p>
            <a:pPr algn="ctr" eaLnBrk="1" hangingPunct="1"/>
            <a:r>
              <a:rPr lang="en-US" altLang="en-US" sz="3600" dirty="0" smtClean="0">
                <a:solidFill>
                  <a:schemeClr val="tx2"/>
                </a:solidFill>
                <a:latin typeface="+mj-lt"/>
              </a:rPr>
              <a:t>And </a:t>
            </a:r>
            <a:r>
              <a:rPr lang="en-US" altLang="en-US" sz="3600" dirty="0">
                <a:solidFill>
                  <a:schemeClr val="tx2"/>
                </a:solidFill>
                <a:latin typeface="+mj-lt"/>
              </a:rPr>
              <a:t>if yes, which one? </a:t>
            </a:r>
          </a:p>
        </p:txBody>
      </p:sp>
    </p:spTree>
    <p:extLst>
      <p:ext uri="{BB962C8B-B14F-4D97-AF65-F5344CB8AC3E}">
        <p14:creationId xmlns:p14="http://schemas.microsoft.com/office/powerpoint/2010/main" val="111641858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8"/>
          <p:cNvSpPr txBox="1">
            <a:spLocks noChangeArrowheads="1"/>
          </p:cNvSpPr>
          <p:nvPr/>
        </p:nvSpPr>
        <p:spPr bwMode="auto">
          <a:xfrm>
            <a:off x="609600" y="304800"/>
            <a:ext cx="83058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ctr" eaLnBrk="1" hangingPunct="1"/>
            <a:r>
              <a:rPr lang="en-US" altLang="en-US" sz="3200" dirty="0" smtClean="0">
                <a:solidFill>
                  <a:schemeClr val="tx2"/>
                </a:solidFill>
                <a:latin typeface="+mj-lt"/>
              </a:rPr>
              <a:t>Pungency is mediated by activation of nociceptors on the trigeminal nerve fibers</a:t>
            </a:r>
            <a:endParaRPr lang="en-US" altLang="en-US" sz="3200" dirty="0">
              <a:solidFill>
                <a:schemeClr val="tx2"/>
              </a:solidFill>
              <a:latin typeface="+mj-lt"/>
            </a:endParaRPr>
          </a:p>
        </p:txBody>
      </p:sp>
      <p:pic>
        <p:nvPicPr>
          <p:cNvPr id="4" name="Picture 4" descr="http://migrainegel.com/yahoo_site_admin/assets/images/trigeminal_nerve.25118513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65860" y="1524001"/>
            <a:ext cx="5588475"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4545839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8"/>
          <p:cNvSpPr>
            <a:spLocks noGrp="1" noChangeArrowheads="1"/>
          </p:cNvSpPr>
          <p:nvPr>
            <p:ph type="title"/>
          </p:nvPr>
        </p:nvSpPr>
        <p:spPr>
          <a:xfrm>
            <a:off x="609600" y="533400"/>
            <a:ext cx="8305800" cy="579438"/>
          </a:xfrm>
        </p:spPr>
        <p:txBody>
          <a:bodyPr/>
          <a:lstStyle/>
          <a:p>
            <a:pPr eaLnBrk="1" hangingPunct="1"/>
            <a:r>
              <a:rPr lang="en-US" altLang="en-US" dirty="0" smtClean="0">
                <a:solidFill>
                  <a:schemeClr val="tx1"/>
                </a:solidFill>
              </a:rPr>
              <a:t>Calcium imaging on cultured rodent trigeminal neurons </a:t>
            </a:r>
            <a:r>
              <a:rPr lang="en-US" altLang="en-US" sz="2800" dirty="0">
                <a:solidFill>
                  <a:schemeClr val="tx2"/>
                </a:solidFill>
              </a:rPr>
              <a:t>(neural activity </a:t>
            </a:r>
            <a:r>
              <a:rPr lang="en-US" altLang="en-US" sz="2800" i="1" dirty="0">
                <a:solidFill>
                  <a:schemeClr val="tx2"/>
                </a:solidFill>
              </a:rPr>
              <a:t>in vitro </a:t>
            </a:r>
            <a:r>
              <a:rPr lang="en-US" altLang="en-US" sz="2800" dirty="0">
                <a:solidFill>
                  <a:schemeClr val="tx2"/>
                </a:solidFill>
              </a:rPr>
              <a:t>model)</a:t>
            </a:r>
            <a:br>
              <a:rPr lang="en-US" altLang="en-US" sz="2800" dirty="0">
                <a:solidFill>
                  <a:schemeClr val="tx2"/>
                </a:solidFill>
              </a:rPr>
            </a:br>
            <a:endParaRPr lang="en-US" altLang="en-US" sz="2800" dirty="0" smtClean="0">
              <a:solidFill>
                <a:schemeClr val="tx1"/>
              </a:solidFill>
            </a:endParaRPr>
          </a:p>
        </p:txBody>
      </p:sp>
      <p:grpSp>
        <p:nvGrpSpPr>
          <p:cNvPr id="17411" name="Group 11"/>
          <p:cNvGrpSpPr>
            <a:grpSpLocks/>
          </p:cNvGrpSpPr>
          <p:nvPr/>
        </p:nvGrpSpPr>
        <p:grpSpPr bwMode="auto">
          <a:xfrm>
            <a:off x="5562600" y="1700213"/>
            <a:ext cx="3352800" cy="2643187"/>
            <a:chOff x="3504" y="675"/>
            <a:chExt cx="2112" cy="1665"/>
          </a:xfrm>
        </p:grpSpPr>
        <p:graphicFrame>
          <p:nvGraphicFramePr>
            <p:cNvPr id="17421" name="Object 3"/>
            <p:cNvGraphicFramePr>
              <a:graphicFrameLocks noChangeAspect="1"/>
            </p:cNvGraphicFramePr>
            <p:nvPr/>
          </p:nvGraphicFramePr>
          <p:xfrm>
            <a:off x="3516" y="675"/>
            <a:ext cx="2064" cy="1639"/>
          </p:xfrm>
          <a:graphic>
            <a:graphicData uri="http://schemas.openxmlformats.org/presentationml/2006/ole">
              <mc:AlternateContent xmlns:mc="http://schemas.openxmlformats.org/markup-compatibility/2006">
                <mc:Choice xmlns:v="urn:schemas-microsoft-com:vml" Requires="v">
                  <p:oleObj spid="_x0000_s205901" name="Bitmap Image" r:id="rId4" imgW="6180952" imgH="4904762" progId="Paint.Picture">
                    <p:embed/>
                  </p:oleObj>
                </mc:Choice>
                <mc:Fallback>
                  <p:oleObj name="Bitmap Image" r:id="rId4" imgW="6180952" imgH="4904762" progId="Paint.Picture">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16" y="675"/>
                          <a:ext cx="2064" cy="16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7422" name="Rectangle 9"/>
            <p:cNvSpPr>
              <a:spLocks noChangeArrowheads="1"/>
            </p:cNvSpPr>
            <p:nvPr/>
          </p:nvSpPr>
          <p:spPr bwMode="auto">
            <a:xfrm>
              <a:off x="3504" y="1524"/>
              <a:ext cx="2112" cy="816"/>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grpSp>
      <p:sp>
        <p:nvSpPr>
          <p:cNvPr id="17412" name="Line 4"/>
          <p:cNvSpPr>
            <a:spLocks noChangeShapeType="1"/>
          </p:cNvSpPr>
          <p:nvPr/>
        </p:nvSpPr>
        <p:spPr bwMode="auto">
          <a:xfrm>
            <a:off x="3886200" y="2379663"/>
            <a:ext cx="15240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13" name="Text Box 5"/>
          <p:cNvSpPr txBox="1">
            <a:spLocks noChangeArrowheads="1"/>
          </p:cNvSpPr>
          <p:nvPr/>
        </p:nvSpPr>
        <p:spPr bwMode="auto">
          <a:xfrm>
            <a:off x="4038600" y="1846263"/>
            <a:ext cx="15240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spcBef>
                <a:spcPct val="50000"/>
              </a:spcBef>
            </a:pPr>
            <a:r>
              <a:rPr lang="en-US" altLang="en-US" sz="2000" dirty="0"/>
              <a:t>stimulus</a:t>
            </a:r>
          </a:p>
        </p:txBody>
      </p:sp>
      <p:grpSp>
        <p:nvGrpSpPr>
          <p:cNvPr id="17414" name="Group 10"/>
          <p:cNvGrpSpPr>
            <a:grpSpLocks/>
          </p:cNvGrpSpPr>
          <p:nvPr/>
        </p:nvGrpSpPr>
        <p:grpSpPr bwMode="auto">
          <a:xfrm>
            <a:off x="285750" y="1714500"/>
            <a:ext cx="3352800" cy="2628900"/>
            <a:chOff x="180" y="672"/>
            <a:chExt cx="2112" cy="1656"/>
          </a:xfrm>
        </p:grpSpPr>
        <p:graphicFrame>
          <p:nvGraphicFramePr>
            <p:cNvPr id="17419" name="Object 2"/>
            <p:cNvGraphicFramePr>
              <a:graphicFrameLocks noChangeAspect="1"/>
            </p:cNvGraphicFramePr>
            <p:nvPr/>
          </p:nvGraphicFramePr>
          <p:xfrm>
            <a:off x="192" y="672"/>
            <a:ext cx="2040" cy="1619"/>
          </p:xfrm>
          <a:graphic>
            <a:graphicData uri="http://schemas.openxmlformats.org/presentationml/2006/ole">
              <mc:AlternateContent xmlns:mc="http://schemas.openxmlformats.org/markup-compatibility/2006">
                <mc:Choice xmlns:v="urn:schemas-microsoft-com:vml" Requires="v">
                  <p:oleObj spid="_x0000_s205902" name="Bitmap Image" r:id="rId6" imgW="6171429" imgH="4896533" progId="Paint.Picture">
                    <p:embed/>
                  </p:oleObj>
                </mc:Choice>
                <mc:Fallback>
                  <p:oleObj name="Bitmap Image" r:id="rId6" imgW="6171429" imgH="4896533" progId="Paint.Picture">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 y="672"/>
                          <a:ext cx="2040" cy="16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7420" name="Rectangle 8"/>
            <p:cNvSpPr>
              <a:spLocks noChangeArrowheads="1"/>
            </p:cNvSpPr>
            <p:nvPr/>
          </p:nvSpPr>
          <p:spPr bwMode="auto">
            <a:xfrm>
              <a:off x="180" y="1512"/>
              <a:ext cx="2112" cy="816"/>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grpSp>
      <p:grpSp>
        <p:nvGrpSpPr>
          <p:cNvPr id="7" name="Group 6"/>
          <p:cNvGrpSpPr>
            <a:grpSpLocks/>
          </p:cNvGrpSpPr>
          <p:nvPr/>
        </p:nvGrpSpPr>
        <p:grpSpPr bwMode="auto">
          <a:xfrm>
            <a:off x="181195" y="3276601"/>
            <a:ext cx="3743250" cy="2979737"/>
            <a:chOff x="181195" y="3276601"/>
            <a:chExt cx="3743250" cy="2979737"/>
          </a:xfrm>
        </p:grpSpPr>
        <p:graphicFrame>
          <p:nvGraphicFramePr>
            <p:cNvPr id="17417" name="Object 6"/>
            <p:cNvGraphicFramePr>
              <a:graphicFrameLocks noChangeAspect="1"/>
            </p:cNvGraphicFramePr>
            <p:nvPr>
              <p:extLst>
                <p:ext uri="{D42A27DB-BD31-4B8C-83A1-F6EECF244321}">
                  <p14:modId xmlns:p14="http://schemas.microsoft.com/office/powerpoint/2010/main" val="1403146157"/>
                </p:ext>
              </p:extLst>
            </p:nvPr>
          </p:nvGraphicFramePr>
          <p:xfrm>
            <a:off x="306532" y="3429000"/>
            <a:ext cx="3617913" cy="2827338"/>
          </p:xfrm>
          <a:graphic>
            <a:graphicData uri="http://schemas.openxmlformats.org/presentationml/2006/ole">
              <mc:AlternateContent xmlns:mc="http://schemas.openxmlformats.org/markup-compatibility/2006">
                <mc:Choice xmlns:v="urn:schemas-microsoft-com:vml" Requires="v">
                  <p:oleObj spid="_x0000_s205903" name="SPW 7.0 Graph" r:id="rId8" imgW="5406847" imgH="4228186" progId="SigmaPlotGraphicObject.5">
                    <p:embed/>
                  </p:oleObj>
                </mc:Choice>
                <mc:Fallback>
                  <p:oleObj name="SPW 7.0 Graph" r:id="rId8" imgW="5406847" imgH="4228186" progId="SigmaPlotGraphicObject.5">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06532" y="3429000"/>
                          <a:ext cx="3617913" cy="2827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7418" name="TextBox 5"/>
            <p:cNvSpPr txBox="1">
              <a:spLocks noChangeArrowheads="1"/>
            </p:cNvSpPr>
            <p:nvPr/>
          </p:nvSpPr>
          <p:spPr bwMode="auto">
            <a:xfrm rot="16200000">
              <a:off x="-1029194" y="4486990"/>
              <a:ext cx="2667000" cy="24622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r>
                <a:rPr lang="en-US" altLang="en-US" sz="1000" dirty="0"/>
                <a:t>Fluorescence ratio (340/380)</a:t>
              </a:r>
            </a:p>
          </p:txBody>
        </p:sp>
      </p:grpSp>
      <p:sp>
        <p:nvSpPr>
          <p:cNvPr id="2" name="TextBox 1"/>
          <p:cNvSpPr txBox="1"/>
          <p:nvPr/>
        </p:nvSpPr>
        <p:spPr>
          <a:xfrm>
            <a:off x="5105400" y="3695700"/>
            <a:ext cx="3810000" cy="2308324"/>
          </a:xfrm>
          <a:prstGeom prst="rect">
            <a:avLst/>
          </a:prstGeom>
          <a:noFill/>
        </p:spPr>
        <p:txBody>
          <a:bodyPr wrap="square" rtlCol="0">
            <a:spAutoFit/>
          </a:bodyPr>
          <a:lstStyle/>
          <a:p>
            <a:pPr marL="285750" indent="-285750">
              <a:buFont typeface="Arial" panose="020B0604020202020204" pitchFamily="34" charset="0"/>
              <a:buChar char="•"/>
            </a:pPr>
            <a:r>
              <a:rPr lang="en-US" sz="2400" dirty="0" smtClean="0"/>
              <a:t>Comparison with other stimuli</a:t>
            </a:r>
          </a:p>
          <a:p>
            <a:pPr marL="285750" indent="-285750">
              <a:buFont typeface="Arial" panose="020B0604020202020204" pitchFamily="34" charset="0"/>
              <a:buChar char="•"/>
            </a:pPr>
            <a:endParaRPr lang="en-US" sz="2400" dirty="0" smtClean="0"/>
          </a:p>
          <a:p>
            <a:pPr marL="285750" indent="-285750">
              <a:buFont typeface="Arial" panose="020B0604020202020204" pitchFamily="34" charset="0"/>
              <a:buChar char="•"/>
            </a:pPr>
            <a:r>
              <a:rPr lang="en-US" sz="2400" dirty="0" smtClean="0"/>
              <a:t>Use of specific receptor blockers</a:t>
            </a:r>
          </a:p>
          <a:p>
            <a:endParaRPr lang="en-US" sz="2400" dirty="0"/>
          </a:p>
        </p:txBody>
      </p:sp>
      <p:sp>
        <p:nvSpPr>
          <p:cNvPr id="16" name="Text Box 3"/>
          <p:cNvSpPr txBox="1">
            <a:spLocks noChangeArrowheads="1"/>
          </p:cNvSpPr>
          <p:nvPr/>
        </p:nvSpPr>
        <p:spPr bwMode="auto">
          <a:xfrm>
            <a:off x="5562600" y="6470073"/>
            <a:ext cx="34480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spcBef>
                <a:spcPct val="50000"/>
              </a:spcBef>
            </a:pPr>
            <a:r>
              <a:rPr lang="fr-FR" altLang="en-US" sz="1400" dirty="0" err="1"/>
              <a:t>Peyrot</a:t>
            </a:r>
            <a:r>
              <a:rPr lang="fr-FR" altLang="en-US" sz="1400" dirty="0"/>
              <a:t> des </a:t>
            </a:r>
            <a:r>
              <a:rPr lang="fr-FR" altLang="en-US" sz="1400" dirty="0" err="1"/>
              <a:t>Gachons</a:t>
            </a:r>
            <a:r>
              <a:rPr lang="fr-FR" altLang="en-US" sz="1400" dirty="0"/>
              <a:t>,  </a:t>
            </a:r>
            <a:r>
              <a:rPr lang="fr-FR" altLang="en-US" sz="1400" i="1" dirty="0"/>
              <a:t>et al.(</a:t>
            </a:r>
            <a:r>
              <a:rPr lang="fr-FR" altLang="en-US" sz="1400" dirty="0"/>
              <a:t>2011</a:t>
            </a:r>
            <a:r>
              <a:rPr lang="fr-FR" altLang="en-US" sz="1400" dirty="0" smtClean="0"/>
              <a:t>)</a:t>
            </a:r>
            <a:endParaRPr lang="en-US" altLang="en-US" sz="1400" dirty="0"/>
          </a:p>
        </p:txBody>
      </p:sp>
    </p:spTree>
    <p:extLst>
      <p:ext uri="{BB962C8B-B14F-4D97-AF65-F5344CB8AC3E}">
        <p14:creationId xmlns:p14="http://schemas.microsoft.com/office/powerpoint/2010/main" val="313903976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8"/>
          <p:cNvSpPr>
            <a:spLocks noGrp="1" noChangeArrowheads="1"/>
          </p:cNvSpPr>
          <p:nvPr>
            <p:ph type="title"/>
          </p:nvPr>
        </p:nvSpPr>
        <p:spPr>
          <a:xfrm>
            <a:off x="457200" y="457200"/>
            <a:ext cx="8229600" cy="579438"/>
          </a:xfrm>
        </p:spPr>
        <p:txBody>
          <a:bodyPr/>
          <a:lstStyle/>
          <a:p>
            <a:pPr eaLnBrk="1" hangingPunct="1"/>
            <a:r>
              <a:rPr lang="en-US" altLang="en-US" dirty="0" err="1" smtClean="0">
                <a:solidFill>
                  <a:schemeClr val="tx1"/>
                </a:solidFill>
              </a:rPr>
              <a:t>Oleocanthal</a:t>
            </a:r>
            <a:r>
              <a:rPr lang="en-US" altLang="en-US" dirty="0" smtClean="0">
                <a:solidFill>
                  <a:schemeClr val="tx1"/>
                </a:solidFill>
              </a:rPr>
              <a:t> activation  </a:t>
            </a:r>
            <a:br>
              <a:rPr lang="en-US" altLang="en-US" dirty="0" smtClean="0">
                <a:solidFill>
                  <a:schemeClr val="tx1"/>
                </a:solidFill>
              </a:rPr>
            </a:br>
            <a:r>
              <a:rPr lang="en-US" altLang="en-US" dirty="0" smtClean="0">
                <a:solidFill>
                  <a:schemeClr val="tx1"/>
                </a:solidFill>
              </a:rPr>
              <a:t>in rodent TG neurons</a:t>
            </a:r>
          </a:p>
        </p:txBody>
      </p:sp>
      <p:graphicFrame>
        <p:nvGraphicFramePr>
          <p:cNvPr id="19459" name="Object 15"/>
          <p:cNvGraphicFramePr>
            <a:graphicFrameLocks noGrp="1" noChangeAspect="1"/>
          </p:cNvGraphicFramePr>
          <p:nvPr>
            <p:ph sz="half" idx="1"/>
            <p:extLst>
              <p:ext uri="{D42A27DB-BD31-4B8C-83A1-F6EECF244321}">
                <p14:modId xmlns:p14="http://schemas.microsoft.com/office/powerpoint/2010/main" val="3513082135"/>
              </p:ext>
            </p:extLst>
          </p:nvPr>
        </p:nvGraphicFramePr>
        <p:xfrm>
          <a:off x="609600" y="1313313"/>
          <a:ext cx="3573747" cy="3177726"/>
        </p:xfrm>
        <a:graphic>
          <a:graphicData uri="http://schemas.openxmlformats.org/presentationml/2006/ole">
            <mc:AlternateContent xmlns:mc="http://schemas.openxmlformats.org/markup-compatibility/2006">
              <mc:Choice xmlns:v="urn:schemas-microsoft-com:vml" Requires="v">
                <p:oleObj spid="_x0000_s207924" name="SPW 7.0 Graph" r:id="rId4" imgW="1983334" imgH="1763878" progId="SigmaPlotGraphicObject.5">
                  <p:embed/>
                </p:oleObj>
              </mc:Choice>
              <mc:Fallback>
                <p:oleObj name="SPW 7.0 Graph" r:id="rId4" imgW="1983334" imgH="1763878" progId="SigmaPlotGraphicObject.5">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 y="1313313"/>
                        <a:ext cx="3573747" cy="3177726"/>
                      </a:xfrm>
                      <a:prstGeom prst="rect">
                        <a:avLst/>
                      </a:prstGeom>
                      <a:noFill/>
                      <a:ln>
                        <a:noFill/>
                      </a:ln>
                    </p:spPr>
                  </p:pic>
                </p:oleObj>
              </mc:Fallback>
            </mc:AlternateContent>
          </a:graphicData>
        </a:graphic>
      </p:graphicFrame>
      <p:graphicFrame>
        <p:nvGraphicFramePr>
          <p:cNvPr id="19460" name="Object 19"/>
          <p:cNvGraphicFramePr>
            <a:graphicFrameLocks noGrp="1" noChangeAspect="1"/>
          </p:cNvGraphicFramePr>
          <p:nvPr>
            <p:ph sz="quarter" idx="2"/>
            <p:extLst>
              <p:ext uri="{D42A27DB-BD31-4B8C-83A1-F6EECF244321}">
                <p14:modId xmlns:p14="http://schemas.microsoft.com/office/powerpoint/2010/main" val="1076784867"/>
              </p:ext>
            </p:extLst>
          </p:nvPr>
        </p:nvGraphicFramePr>
        <p:xfrm>
          <a:off x="4572001" y="1352184"/>
          <a:ext cx="3581400" cy="3219816"/>
        </p:xfrm>
        <a:graphic>
          <a:graphicData uri="http://schemas.openxmlformats.org/presentationml/2006/ole">
            <mc:AlternateContent xmlns:mc="http://schemas.openxmlformats.org/markup-compatibility/2006">
              <mc:Choice xmlns:v="urn:schemas-microsoft-com:vml" Requires="v">
                <p:oleObj spid="_x0000_s207925" name="SPW 7.0 Graph" r:id="rId6" imgW="1971446" imgH="1773936" progId="SigmaPlotGraphicObject.5">
                  <p:embed/>
                </p:oleObj>
              </mc:Choice>
              <mc:Fallback>
                <p:oleObj name="SPW 7.0 Graph" r:id="rId6" imgW="1971446" imgH="1773936" progId="SigmaPlotGraphicObject.5">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72001" y="1352184"/>
                        <a:ext cx="3581400" cy="3219816"/>
                      </a:xfrm>
                      <a:prstGeom prst="rect">
                        <a:avLst/>
                      </a:prstGeom>
                      <a:noFill/>
                      <a:ln>
                        <a:noFill/>
                      </a:ln>
                    </p:spPr>
                  </p:pic>
                </p:oleObj>
              </mc:Fallback>
            </mc:AlternateContent>
          </a:graphicData>
        </a:graphic>
      </p:graphicFrame>
      <p:sp>
        <p:nvSpPr>
          <p:cNvPr id="3" name="Right Arrow 2"/>
          <p:cNvSpPr>
            <a:spLocks noChangeArrowheads="1"/>
          </p:cNvSpPr>
          <p:nvPr/>
        </p:nvSpPr>
        <p:spPr bwMode="auto">
          <a:xfrm>
            <a:off x="381000" y="5334000"/>
            <a:ext cx="533400" cy="254000"/>
          </a:xfrm>
          <a:prstGeom prst="rightArrow">
            <a:avLst>
              <a:gd name="adj1" fmla="val 50000"/>
              <a:gd name="adj2" fmla="val 50000"/>
            </a:avLst>
          </a:prstGeom>
          <a:solidFill>
            <a:schemeClr val="accent1"/>
          </a:solidFill>
          <a:ln w="12700" cap="sq" algn="ctr">
            <a:solidFill>
              <a:schemeClr val="tx1"/>
            </a:solidFill>
            <a:round/>
            <a:headEnd type="none" w="sm" len="sm"/>
            <a:tailEnd type="none" w="sm" len="sm"/>
          </a:ln>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sz="2400">
              <a:latin typeface="+mn-lt"/>
            </a:endParaRPr>
          </a:p>
        </p:txBody>
      </p:sp>
      <p:sp>
        <p:nvSpPr>
          <p:cNvPr id="4" name="TextBox 3"/>
          <p:cNvSpPr txBox="1">
            <a:spLocks noChangeArrowheads="1"/>
          </p:cNvSpPr>
          <p:nvPr/>
        </p:nvSpPr>
        <p:spPr bwMode="auto">
          <a:xfrm>
            <a:off x="1295400" y="5177135"/>
            <a:ext cx="63246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r>
              <a:rPr lang="en-US" altLang="en-US" sz="2800" dirty="0">
                <a:latin typeface="+mn-lt"/>
              </a:rPr>
              <a:t>AITC sensory </a:t>
            </a:r>
            <a:r>
              <a:rPr lang="en-US" altLang="en-US" sz="2800" dirty="0" smtClean="0">
                <a:latin typeface="+mn-lt"/>
              </a:rPr>
              <a:t>receptor: TRPA1</a:t>
            </a:r>
            <a:endParaRPr lang="en-US" altLang="en-US" sz="2800" dirty="0">
              <a:latin typeface="+mn-lt"/>
            </a:endParaRPr>
          </a:p>
        </p:txBody>
      </p:sp>
    </p:spTree>
    <p:extLst>
      <p:ext uri="{BB962C8B-B14F-4D97-AF65-F5344CB8AC3E}">
        <p14:creationId xmlns:p14="http://schemas.microsoft.com/office/powerpoint/2010/main" val="96114837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29634" y="152400"/>
            <a:ext cx="6644832" cy="830997"/>
          </a:xfrm>
          <a:prstGeom prst="rect">
            <a:avLst/>
          </a:prstGeom>
          <a:noFill/>
        </p:spPr>
        <p:txBody>
          <a:bodyPr wrap="none">
            <a:spAutoFit/>
          </a:bodyPr>
          <a:lstStyle/>
          <a:p>
            <a:pPr>
              <a:defRPr/>
            </a:pPr>
            <a:r>
              <a:rPr lang="en-US" sz="2400" dirty="0"/>
              <a:t>Use of genetically modified mice:</a:t>
            </a:r>
          </a:p>
          <a:p>
            <a:pPr>
              <a:defRPr/>
            </a:pPr>
            <a:r>
              <a:rPr lang="en-US" sz="2400" dirty="0"/>
              <a:t>TRPA1 knockout mice (=non functional </a:t>
            </a:r>
            <a:r>
              <a:rPr lang="en-US" sz="2400" dirty="0" smtClean="0"/>
              <a:t>TRPA1)</a:t>
            </a:r>
            <a:endParaRPr lang="en-US" sz="2400" dirty="0"/>
          </a:p>
        </p:txBody>
      </p:sp>
      <p:pic>
        <p:nvPicPr>
          <p:cNvPr id="23557"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9634" y="983397"/>
            <a:ext cx="3670300" cy="281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2"/>
          <p:cNvSpPr>
            <a:spLocks noGrp="1" noChangeArrowheads="1"/>
          </p:cNvSpPr>
          <p:nvPr>
            <p:ph type="title"/>
          </p:nvPr>
        </p:nvSpPr>
        <p:spPr>
          <a:xfrm>
            <a:off x="304800" y="3581400"/>
            <a:ext cx="8077200" cy="1139825"/>
          </a:xfrm>
        </p:spPr>
        <p:txBody>
          <a:bodyPr/>
          <a:lstStyle/>
          <a:p>
            <a:pPr algn="l" eaLnBrk="1" hangingPunct="1"/>
            <a:r>
              <a:rPr lang="en-US" altLang="en-US" sz="2400" dirty="0" err="1" smtClean="0">
                <a:solidFill>
                  <a:schemeClr val="tx1"/>
                </a:solidFill>
              </a:rPr>
              <a:t>Oleocanthal</a:t>
            </a:r>
            <a:r>
              <a:rPr lang="en-US" altLang="en-US" sz="2400" dirty="0" smtClean="0">
                <a:solidFill>
                  <a:schemeClr val="tx1"/>
                </a:solidFill>
              </a:rPr>
              <a:t> activation in cultured cell lines expressing human TRPA1 channels</a:t>
            </a:r>
          </a:p>
        </p:txBody>
      </p:sp>
      <p:graphicFrame>
        <p:nvGraphicFramePr>
          <p:cNvPr id="4" name="Object 3"/>
          <p:cNvGraphicFramePr>
            <a:graphicFrameLocks noChangeAspect="1"/>
          </p:cNvGraphicFramePr>
          <p:nvPr>
            <p:extLst>
              <p:ext uri="{D42A27DB-BD31-4B8C-83A1-F6EECF244321}">
                <p14:modId xmlns:p14="http://schemas.microsoft.com/office/powerpoint/2010/main" val="4227586529"/>
              </p:ext>
            </p:extLst>
          </p:nvPr>
        </p:nvGraphicFramePr>
        <p:xfrm>
          <a:off x="4701360" y="4114800"/>
          <a:ext cx="3381114" cy="2743200"/>
        </p:xfrm>
        <a:graphic>
          <a:graphicData uri="http://schemas.openxmlformats.org/presentationml/2006/ole">
            <mc:AlternateContent xmlns:mc="http://schemas.openxmlformats.org/markup-compatibility/2006">
              <mc:Choice xmlns:v="urn:schemas-microsoft-com:vml" Requires="v">
                <p:oleObj spid="_x0000_s209950" name="SPW 7.0 Graph" r:id="rId5" imgW="2239366" imgH="1814170" progId="SigmaPlotGraphicObject.5">
                  <p:embed/>
                </p:oleObj>
              </mc:Choice>
              <mc:Fallback>
                <p:oleObj name="SPW 7.0 Graph" r:id="rId5" imgW="2239366" imgH="1814170" progId="SigmaPlotGraphicObject.5">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01360" y="4114800"/>
                        <a:ext cx="3381114" cy="2743200"/>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364130239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381000" y="381000"/>
            <a:ext cx="8229600" cy="655638"/>
          </a:xfrm>
        </p:spPr>
        <p:txBody>
          <a:bodyPr/>
          <a:lstStyle/>
          <a:p>
            <a:pPr eaLnBrk="1" hangingPunct="1"/>
            <a:r>
              <a:rPr lang="en-US" altLang="en-US" dirty="0" smtClean="0">
                <a:solidFill>
                  <a:schemeClr val="tx1"/>
                </a:solidFill>
              </a:rPr>
              <a:t>Ibuprofen activation in TG neurons and cells expressing human TRPA1 channel </a:t>
            </a:r>
          </a:p>
        </p:txBody>
      </p:sp>
      <p:graphicFrame>
        <p:nvGraphicFramePr>
          <p:cNvPr id="25603" name="Object 6"/>
          <p:cNvGraphicFramePr>
            <a:graphicFrameLocks noGrp="1" noChangeAspect="1"/>
          </p:cNvGraphicFramePr>
          <p:nvPr>
            <p:ph sz="half" idx="1"/>
            <p:extLst>
              <p:ext uri="{D42A27DB-BD31-4B8C-83A1-F6EECF244321}">
                <p14:modId xmlns:p14="http://schemas.microsoft.com/office/powerpoint/2010/main" val="2820790791"/>
              </p:ext>
            </p:extLst>
          </p:nvPr>
        </p:nvGraphicFramePr>
        <p:xfrm>
          <a:off x="457200" y="1676400"/>
          <a:ext cx="3697014" cy="3350419"/>
        </p:xfrm>
        <a:graphic>
          <a:graphicData uri="http://schemas.openxmlformats.org/presentationml/2006/ole">
            <mc:AlternateContent xmlns:mc="http://schemas.openxmlformats.org/markup-compatibility/2006">
              <mc:Choice xmlns:v="urn:schemas-microsoft-com:vml" Requires="v">
                <p:oleObj spid="_x0000_s212020" name="SPW 7.0 Graph" r:id="rId4" imgW="1893722" imgH="1715414" progId="SigmaPlotGraphicObject.5">
                  <p:embed/>
                </p:oleObj>
              </mc:Choice>
              <mc:Fallback>
                <p:oleObj name="SPW 7.0 Graph" r:id="rId4" imgW="1893722" imgH="1715414" progId="SigmaPlotGraphicObject.5">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 y="1676400"/>
                        <a:ext cx="3697014" cy="3350419"/>
                      </a:xfrm>
                      <a:prstGeom prst="rect">
                        <a:avLst/>
                      </a:prstGeom>
                      <a:noFill/>
                      <a:ln>
                        <a:noFill/>
                      </a:ln>
                    </p:spPr>
                  </p:pic>
                </p:oleObj>
              </mc:Fallback>
            </mc:AlternateContent>
          </a:graphicData>
        </a:graphic>
      </p:graphicFrame>
      <p:graphicFrame>
        <p:nvGraphicFramePr>
          <p:cNvPr id="25604" name="Object 9"/>
          <p:cNvGraphicFramePr>
            <a:graphicFrameLocks noGrp="1" noChangeAspect="1"/>
          </p:cNvGraphicFramePr>
          <p:nvPr>
            <p:ph sz="quarter" idx="2"/>
            <p:extLst>
              <p:ext uri="{D42A27DB-BD31-4B8C-83A1-F6EECF244321}">
                <p14:modId xmlns:p14="http://schemas.microsoft.com/office/powerpoint/2010/main" val="1751805536"/>
              </p:ext>
            </p:extLst>
          </p:nvPr>
        </p:nvGraphicFramePr>
        <p:xfrm>
          <a:off x="5257799" y="2265907"/>
          <a:ext cx="3879273" cy="3016538"/>
        </p:xfrm>
        <a:graphic>
          <a:graphicData uri="http://schemas.openxmlformats.org/presentationml/2006/ole">
            <mc:AlternateContent xmlns:mc="http://schemas.openxmlformats.org/markup-compatibility/2006">
              <mc:Choice xmlns:v="urn:schemas-microsoft-com:vml" Requires="v">
                <p:oleObj spid="_x0000_s212021" name="SPW 7.0 Graph" r:id="rId6" imgW="2134210" imgH="1659636" progId="SigmaPlotGraphicObject.5">
                  <p:embed/>
                </p:oleObj>
              </mc:Choice>
              <mc:Fallback>
                <p:oleObj name="SPW 7.0 Graph" r:id="rId6" imgW="2134210" imgH="1659636" progId="SigmaPlotGraphicObject.5">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257799" y="2265907"/>
                        <a:ext cx="3879273" cy="3016538"/>
                      </a:xfrm>
                      <a:prstGeom prst="rect">
                        <a:avLst/>
                      </a:prstGeom>
                      <a:noFill/>
                      <a:ln>
                        <a:noFill/>
                      </a:ln>
                      <a:effectLst/>
                    </p:spPr>
                  </p:pic>
                </p:oleObj>
              </mc:Fallback>
            </mc:AlternateContent>
          </a:graphicData>
        </a:graphic>
      </p:graphicFrame>
      <p:sp>
        <p:nvSpPr>
          <p:cNvPr id="3" name="TextBox 2"/>
          <p:cNvSpPr txBox="1"/>
          <p:nvPr/>
        </p:nvSpPr>
        <p:spPr>
          <a:xfrm>
            <a:off x="533400" y="5867400"/>
            <a:ext cx="8077200" cy="830997"/>
          </a:xfrm>
          <a:prstGeom prst="rect">
            <a:avLst/>
          </a:prstGeom>
          <a:noFill/>
        </p:spPr>
        <p:txBody>
          <a:bodyPr wrap="square" rtlCol="0">
            <a:spAutoFit/>
          </a:bodyPr>
          <a:lstStyle/>
          <a:p>
            <a:r>
              <a:rPr lang="en-US" altLang="en-US" sz="2400" dirty="0" err="1"/>
              <a:t>Oleocanthal</a:t>
            </a:r>
            <a:r>
              <a:rPr lang="en-US" altLang="en-US" sz="2400" dirty="0"/>
              <a:t> and ibuprofen exclusively activate the sensory receptor </a:t>
            </a:r>
            <a:r>
              <a:rPr lang="en-US" altLang="en-US" sz="2400" dirty="0" smtClean="0"/>
              <a:t>TRPA1 </a:t>
            </a:r>
            <a:endParaRPr lang="en-US" sz="2400" dirty="0"/>
          </a:p>
        </p:txBody>
      </p:sp>
    </p:spTree>
    <p:extLst>
      <p:ext uri="{BB962C8B-B14F-4D97-AF65-F5344CB8AC3E}">
        <p14:creationId xmlns:p14="http://schemas.microsoft.com/office/powerpoint/2010/main" val="103884748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558800" y="2083237"/>
            <a:ext cx="8229600" cy="2893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342900" indent="-342900" algn="just">
              <a:spcBef>
                <a:spcPct val="50000"/>
              </a:spcBef>
              <a:buFont typeface="Arial" panose="020B0604020202020204" pitchFamily="34" charset="0"/>
              <a:buChar char="•"/>
              <a:defRPr/>
            </a:pPr>
            <a:r>
              <a:rPr lang="en-US" sz="2800" dirty="0">
                <a:cs typeface="Times New Roman" pitchFamily="18" charset="0"/>
              </a:rPr>
              <a:t>Transient receptor potential (</a:t>
            </a:r>
            <a:r>
              <a:rPr lang="en-US" sz="2800" dirty="0" smtClean="0">
                <a:cs typeface="Times New Roman" pitchFamily="18" charset="0"/>
              </a:rPr>
              <a:t>TRP) </a:t>
            </a:r>
            <a:r>
              <a:rPr lang="en-US" sz="2800" dirty="0" smtClean="0">
                <a:latin typeface="+mn-lt"/>
                <a:cs typeface="Times New Roman" pitchFamily="18" charset="0"/>
              </a:rPr>
              <a:t>channel family </a:t>
            </a:r>
            <a:r>
              <a:rPr lang="en-US" sz="2800" dirty="0">
                <a:latin typeface="+mn-lt"/>
                <a:cs typeface="Times New Roman" pitchFamily="18" charset="0"/>
              </a:rPr>
              <a:t>play critical roles in the responses to all major classes of external stimuli: </a:t>
            </a:r>
            <a:r>
              <a:rPr lang="en-US" sz="2800" dirty="0" smtClean="0">
                <a:cs typeface="Times New Roman" pitchFamily="18" charset="0"/>
              </a:rPr>
              <a:t>chemicals, </a:t>
            </a:r>
            <a:r>
              <a:rPr lang="en-US" sz="2800" dirty="0" smtClean="0">
                <a:latin typeface="+mn-lt"/>
                <a:cs typeface="Times New Roman" pitchFamily="18" charset="0"/>
              </a:rPr>
              <a:t>light, </a:t>
            </a:r>
            <a:r>
              <a:rPr lang="en-US" sz="2800" dirty="0">
                <a:latin typeface="+mn-lt"/>
                <a:cs typeface="Times New Roman" pitchFamily="18" charset="0"/>
              </a:rPr>
              <a:t>temperature, and touch. </a:t>
            </a:r>
            <a:endParaRPr lang="en-US" sz="2800" dirty="0" smtClean="0">
              <a:latin typeface="+mn-lt"/>
              <a:cs typeface="Times New Roman" pitchFamily="18" charset="0"/>
            </a:endParaRPr>
          </a:p>
          <a:p>
            <a:pPr marL="342900" indent="-342900" algn="just">
              <a:spcBef>
                <a:spcPct val="50000"/>
              </a:spcBef>
              <a:buFont typeface="Arial" panose="020B0604020202020204" pitchFamily="34" charset="0"/>
              <a:buChar char="•"/>
              <a:defRPr/>
            </a:pPr>
            <a:r>
              <a:rPr lang="en-US" sz="2800" dirty="0" smtClean="0"/>
              <a:t>TRP</a:t>
            </a:r>
            <a:r>
              <a:rPr lang="en-US" sz="2800" dirty="0"/>
              <a:t> channels are subject to extensive modulation and regulation </a:t>
            </a:r>
            <a:endParaRPr lang="en-US" sz="2800" dirty="0">
              <a:latin typeface="+mn-lt"/>
              <a:cs typeface="Times New Roman" pitchFamily="18" charset="0"/>
            </a:endParaRPr>
          </a:p>
        </p:txBody>
      </p:sp>
      <p:sp>
        <p:nvSpPr>
          <p:cNvPr id="20483" name="Rectangle 8"/>
          <p:cNvSpPr txBox="1">
            <a:spLocks noChangeArrowheads="1"/>
          </p:cNvSpPr>
          <p:nvPr/>
        </p:nvSpPr>
        <p:spPr bwMode="auto">
          <a:xfrm>
            <a:off x="533400" y="304800"/>
            <a:ext cx="82296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ctr" eaLnBrk="1" hangingPunct="1"/>
            <a:r>
              <a:rPr lang="en-US" altLang="en-US" sz="3600" dirty="0">
                <a:solidFill>
                  <a:schemeClr val="tx2"/>
                </a:solidFill>
                <a:latin typeface="+mj-lt"/>
              </a:rPr>
              <a:t>TRP proteins play critical roles </a:t>
            </a:r>
            <a:endParaRPr lang="en-US" altLang="en-US" sz="3600" dirty="0" smtClean="0">
              <a:solidFill>
                <a:schemeClr val="tx2"/>
              </a:solidFill>
              <a:latin typeface="+mj-lt"/>
            </a:endParaRPr>
          </a:p>
          <a:p>
            <a:pPr algn="ctr" eaLnBrk="1" hangingPunct="1"/>
            <a:r>
              <a:rPr lang="en-US" altLang="en-US" sz="3600" dirty="0" smtClean="0">
                <a:solidFill>
                  <a:schemeClr val="tx2"/>
                </a:solidFill>
                <a:latin typeface="+mj-lt"/>
              </a:rPr>
              <a:t>in </a:t>
            </a:r>
            <a:r>
              <a:rPr lang="en-US" altLang="en-US" sz="3600" dirty="0">
                <a:solidFill>
                  <a:schemeClr val="tx2"/>
                </a:solidFill>
                <a:latin typeface="+mj-lt"/>
              </a:rPr>
              <a:t>sensory physiology</a:t>
            </a:r>
          </a:p>
        </p:txBody>
      </p:sp>
    </p:spTree>
    <p:extLst>
      <p:ext uri="{BB962C8B-B14F-4D97-AF65-F5344CB8AC3E}">
        <p14:creationId xmlns:p14="http://schemas.microsoft.com/office/powerpoint/2010/main" val="30815652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62" name="Rectangle 2"/>
          <p:cNvSpPr>
            <a:spLocks noGrp="1" noChangeArrowheads="1"/>
          </p:cNvSpPr>
          <p:nvPr>
            <p:ph type="title"/>
          </p:nvPr>
        </p:nvSpPr>
        <p:spPr>
          <a:xfrm>
            <a:off x="381000" y="304800"/>
            <a:ext cx="8229600" cy="1143000"/>
          </a:xfrm>
        </p:spPr>
        <p:txBody>
          <a:bodyPr/>
          <a:lstStyle/>
          <a:p>
            <a:r>
              <a:rPr lang="en-US" sz="3600" dirty="0" smtClean="0">
                <a:solidFill>
                  <a:schemeClr val="tx1"/>
                </a:solidFill>
              </a:rPr>
              <a:t>  The Senses: Impact of </a:t>
            </a:r>
            <a:r>
              <a:rPr lang="en-US" sz="3600" dirty="0">
                <a:solidFill>
                  <a:schemeClr val="tx1"/>
                </a:solidFill>
              </a:rPr>
              <a:t>Loss</a:t>
            </a:r>
          </a:p>
        </p:txBody>
      </p:sp>
      <p:sp>
        <p:nvSpPr>
          <p:cNvPr id="296963" name="Rectangle 3"/>
          <p:cNvSpPr>
            <a:spLocks noGrp="1" noChangeArrowheads="1"/>
          </p:cNvSpPr>
          <p:nvPr>
            <p:ph type="body" idx="1"/>
          </p:nvPr>
        </p:nvSpPr>
        <p:spPr/>
        <p:txBody>
          <a:bodyPr/>
          <a:lstStyle/>
          <a:p>
            <a:pPr>
              <a:buFontTx/>
              <a:buNone/>
            </a:pPr>
            <a:r>
              <a:rPr lang="en-US" sz="4400"/>
              <a:t>Vision</a:t>
            </a:r>
          </a:p>
          <a:p>
            <a:pPr>
              <a:buFontTx/>
              <a:buNone/>
            </a:pPr>
            <a:r>
              <a:rPr lang="en-US" sz="4400"/>
              <a:t>Hearing</a:t>
            </a:r>
          </a:p>
          <a:p>
            <a:pPr>
              <a:buFontTx/>
              <a:buNone/>
            </a:pPr>
            <a:r>
              <a:rPr lang="en-US" sz="2800"/>
              <a:t>Touch</a:t>
            </a:r>
          </a:p>
          <a:p>
            <a:pPr>
              <a:buFontTx/>
              <a:buNone/>
            </a:pPr>
            <a:r>
              <a:rPr lang="en-US" sz="2800"/>
              <a:t>Smell</a:t>
            </a:r>
          </a:p>
          <a:p>
            <a:pPr>
              <a:buFontTx/>
              <a:buNone/>
            </a:pPr>
            <a:r>
              <a:rPr lang="en-US" sz="2800"/>
              <a:t>Taste</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5" descr="figura-ramon-latorre-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304800"/>
            <a:ext cx="6629400" cy="51445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685800" y="5715000"/>
            <a:ext cx="8077200" cy="954107"/>
          </a:xfrm>
          <a:prstGeom prst="rect">
            <a:avLst/>
          </a:prstGeom>
          <a:noFill/>
        </p:spPr>
        <p:txBody>
          <a:bodyPr wrap="square" rtlCol="0">
            <a:spAutoFit/>
          </a:bodyPr>
          <a:lstStyle/>
          <a:p>
            <a:r>
              <a:rPr lang="en-US" altLang="en-US" sz="2800" dirty="0" smtClean="0">
                <a:latin typeface="Arial" panose="020B0604020202020204" pitchFamily="34" charset="0"/>
                <a:cs typeface="Arial" panose="020B0604020202020204" pitchFamily="34" charset="0"/>
              </a:rPr>
              <a:t>Other TRPA1 agonists </a:t>
            </a:r>
            <a:r>
              <a:rPr lang="en-US" altLang="en-US" sz="2800" dirty="0" smtClean="0">
                <a:latin typeface="Arial" panose="020B0604020202020204" pitchFamily="34" charset="0"/>
                <a:cs typeface="Arial" panose="020B0604020202020204" pitchFamily="34" charset="0"/>
              </a:rPr>
              <a:t>display</a:t>
            </a:r>
            <a:r>
              <a:rPr lang="en-US" altLang="en-US" sz="2800" dirty="0" smtClean="0">
                <a:latin typeface="Arial" panose="020B0604020202020204" pitchFamily="34" charset="0"/>
                <a:cs typeface="Arial" panose="020B0604020202020204" pitchFamily="34" charset="0"/>
              </a:rPr>
              <a:t> </a:t>
            </a:r>
            <a:r>
              <a:rPr lang="en-US" altLang="en-US" sz="2800" dirty="0" smtClean="0">
                <a:latin typeface="Arial" panose="020B0604020202020204" pitchFamily="34" charset="0"/>
                <a:cs typeface="Arial" panose="020B0604020202020204" pitchFamily="34" charset="0"/>
              </a:rPr>
              <a:t>different sensory profile than OC/</a:t>
            </a:r>
            <a:r>
              <a:rPr lang="en-US" altLang="en-US" sz="2800" dirty="0" err="1" smtClean="0">
                <a:latin typeface="Arial" panose="020B0604020202020204" pitchFamily="34" charset="0"/>
                <a:cs typeface="Arial" panose="020B0604020202020204" pitchFamily="34" charset="0"/>
              </a:rPr>
              <a:t>Ibu</a:t>
            </a:r>
            <a:r>
              <a:rPr lang="en-US" altLang="en-US" sz="2800" dirty="0" smtClean="0">
                <a:latin typeface="Arial" panose="020B0604020202020204" pitchFamily="34" charset="0"/>
                <a:cs typeface="Arial" panose="020B0604020202020204" pitchFamily="34" charset="0"/>
              </a:rPr>
              <a:t> </a:t>
            </a:r>
            <a:r>
              <a:rPr lang="en-US" altLang="en-US" sz="2400" dirty="0" smtClean="0">
                <a:latin typeface="Arial" panose="020B0604020202020204" pitchFamily="34" charset="0"/>
                <a:cs typeface="Arial" panose="020B0604020202020204" pitchFamily="34" charset="0"/>
              </a:rPr>
              <a:t>(irritate whole oral cavity)</a:t>
            </a:r>
            <a:endParaRPr lang="en-US" sz="2400" dirty="0"/>
          </a:p>
        </p:txBody>
      </p:sp>
    </p:spTree>
    <p:extLst>
      <p:ext uri="{BB962C8B-B14F-4D97-AF65-F5344CB8AC3E}">
        <p14:creationId xmlns:p14="http://schemas.microsoft.com/office/powerpoint/2010/main" val="319653567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29000" y="1476375"/>
            <a:ext cx="4176713"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7" name="Text Box 3"/>
          <p:cNvSpPr txBox="1">
            <a:spLocks noChangeArrowheads="1"/>
          </p:cNvSpPr>
          <p:nvPr/>
        </p:nvSpPr>
        <p:spPr bwMode="auto">
          <a:xfrm>
            <a:off x="1295400" y="2438400"/>
            <a:ext cx="19050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spcBef>
                <a:spcPct val="50000"/>
              </a:spcBef>
            </a:pPr>
            <a:r>
              <a:rPr lang="en-US" altLang="en-US" sz="1600"/>
              <a:t>ANTERIOR TONGUE</a:t>
            </a:r>
          </a:p>
        </p:txBody>
      </p:sp>
      <p:sp>
        <p:nvSpPr>
          <p:cNvPr id="16388" name="Text Box 4"/>
          <p:cNvSpPr txBox="1">
            <a:spLocks noChangeArrowheads="1"/>
          </p:cNvSpPr>
          <p:nvPr/>
        </p:nvSpPr>
        <p:spPr bwMode="auto">
          <a:xfrm>
            <a:off x="1295400" y="5105400"/>
            <a:ext cx="13970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spcBef>
                <a:spcPct val="50000"/>
              </a:spcBef>
            </a:pPr>
            <a:r>
              <a:rPr lang="en-US" altLang="en-US" sz="1600"/>
              <a:t>THROAT TISSUE</a:t>
            </a:r>
          </a:p>
        </p:txBody>
      </p:sp>
      <p:sp>
        <p:nvSpPr>
          <p:cNvPr id="16389" name="Line 5"/>
          <p:cNvSpPr>
            <a:spLocks noChangeShapeType="1"/>
          </p:cNvSpPr>
          <p:nvPr/>
        </p:nvSpPr>
        <p:spPr bwMode="auto">
          <a:xfrm>
            <a:off x="1412875" y="4114800"/>
            <a:ext cx="1863725" cy="15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390" name="Rectangle 6"/>
          <p:cNvSpPr>
            <a:spLocks noChangeArrowheads="1"/>
          </p:cNvSpPr>
          <p:nvPr/>
        </p:nvSpPr>
        <p:spPr bwMode="auto">
          <a:xfrm>
            <a:off x="457200" y="277813"/>
            <a:ext cx="8534400"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ctr" eaLnBrk="1" hangingPunct="1"/>
            <a:r>
              <a:rPr lang="en-US" altLang="en-US" sz="3200" dirty="0" err="1">
                <a:solidFill>
                  <a:schemeClr val="tx2"/>
                </a:solidFill>
                <a:latin typeface="Arial" panose="020B0604020202020204" pitchFamily="34" charset="0"/>
                <a:cs typeface="Arial" panose="020B0604020202020204" pitchFamily="34" charset="0"/>
              </a:rPr>
              <a:t>Immunohistochemical</a:t>
            </a:r>
            <a:r>
              <a:rPr lang="en-US" altLang="en-US" sz="3200" dirty="0">
                <a:solidFill>
                  <a:schemeClr val="tx2"/>
                </a:solidFill>
                <a:latin typeface="Arial" panose="020B0604020202020204" pitchFamily="34" charset="0"/>
                <a:cs typeface="Arial" panose="020B0604020202020204" pitchFamily="34" charset="0"/>
              </a:rPr>
              <a:t> TRPA1 analyses </a:t>
            </a:r>
            <a:br>
              <a:rPr lang="en-US" altLang="en-US" sz="3200" dirty="0">
                <a:solidFill>
                  <a:schemeClr val="tx2"/>
                </a:solidFill>
                <a:latin typeface="Arial" panose="020B0604020202020204" pitchFamily="34" charset="0"/>
                <a:cs typeface="Arial" panose="020B0604020202020204" pitchFamily="34" charset="0"/>
              </a:rPr>
            </a:br>
            <a:r>
              <a:rPr lang="en-US" altLang="en-US" sz="3200" dirty="0">
                <a:solidFill>
                  <a:schemeClr val="tx2"/>
                </a:solidFill>
                <a:latin typeface="Arial" panose="020B0604020202020204" pitchFamily="34" charset="0"/>
                <a:cs typeface="Arial" panose="020B0604020202020204" pitchFamily="34" charset="0"/>
              </a:rPr>
              <a:t>of human oral tissues</a:t>
            </a:r>
          </a:p>
        </p:txBody>
      </p:sp>
    </p:spTree>
    <p:extLst>
      <p:ext uri="{BB962C8B-B14F-4D97-AF65-F5344CB8AC3E}">
        <p14:creationId xmlns:p14="http://schemas.microsoft.com/office/powerpoint/2010/main" val="315098701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4"/>
          <p:cNvPicPr>
            <a:picLocks noGrp="1" noChangeAspect="1" noChangeArrowheads="1"/>
          </p:cNvPicPr>
          <p:nvPr>
            <p:ph/>
          </p:nvPr>
        </p:nvPicPr>
        <p:blipFill>
          <a:blip r:embed="rId3" cstate="print">
            <a:extLst>
              <a:ext uri="{28A0092B-C50C-407E-A947-70E740481C1C}">
                <a14:useLocalDpi xmlns:a14="http://schemas.microsoft.com/office/drawing/2010/main" val="0"/>
              </a:ext>
            </a:extLst>
          </a:blip>
          <a:srcRect/>
          <a:stretch>
            <a:fillRect/>
          </a:stretch>
        </p:blipFill>
        <p:spPr>
          <a:xfrm>
            <a:off x="1524000" y="1600200"/>
            <a:ext cx="6629400" cy="4976813"/>
          </a:xfrm>
          <a:noFill/>
        </p:spPr>
      </p:pic>
      <p:sp>
        <p:nvSpPr>
          <p:cNvPr id="17411" name="Rectangle 7"/>
          <p:cNvSpPr>
            <a:spLocks noChangeArrowheads="1"/>
          </p:cNvSpPr>
          <p:nvPr/>
        </p:nvSpPr>
        <p:spPr bwMode="auto">
          <a:xfrm>
            <a:off x="457200" y="277813"/>
            <a:ext cx="8534400"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ctr" eaLnBrk="1" hangingPunct="1"/>
            <a:r>
              <a:rPr lang="en-US" altLang="en-US" sz="3200" dirty="0" err="1">
                <a:solidFill>
                  <a:schemeClr val="tx2"/>
                </a:solidFill>
                <a:latin typeface="Arial" panose="020B0604020202020204" pitchFamily="34" charset="0"/>
                <a:cs typeface="Arial" panose="020B0604020202020204" pitchFamily="34" charset="0"/>
              </a:rPr>
              <a:t>Immunohistochemical</a:t>
            </a:r>
            <a:r>
              <a:rPr lang="en-US" altLang="en-US" sz="3200" dirty="0">
                <a:solidFill>
                  <a:schemeClr val="tx2"/>
                </a:solidFill>
                <a:latin typeface="Arial" panose="020B0604020202020204" pitchFamily="34" charset="0"/>
                <a:cs typeface="Arial" panose="020B0604020202020204" pitchFamily="34" charset="0"/>
              </a:rPr>
              <a:t> TRPA1 analyses </a:t>
            </a:r>
            <a:br>
              <a:rPr lang="en-US" altLang="en-US" sz="3200" dirty="0">
                <a:solidFill>
                  <a:schemeClr val="tx2"/>
                </a:solidFill>
                <a:latin typeface="Arial" panose="020B0604020202020204" pitchFamily="34" charset="0"/>
                <a:cs typeface="Arial" panose="020B0604020202020204" pitchFamily="34" charset="0"/>
              </a:rPr>
            </a:br>
            <a:r>
              <a:rPr lang="en-US" altLang="en-US" sz="3200" dirty="0">
                <a:solidFill>
                  <a:schemeClr val="tx2"/>
                </a:solidFill>
                <a:latin typeface="Arial" panose="020B0604020202020204" pitchFamily="34" charset="0"/>
                <a:cs typeface="Arial" panose="020B0604020202020204" pitchFamily="34" charset="0"/>
              </a:rPr>
              <a:t>of human lingual and nasal tissues</a:t>
            </a:r>
          </a:p>
        </p:txBody>
      </p:sp>
    </p:spTree>
    <p:extLst>
      <p:ext uri="{BB962C8B-B14F-4D97-AF65-F5344CB8AC3E}">
        <p14:creationId xmlns:p14="http://schemas.microsoft.com/office/powerpoint/2010/main" val="55442330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142"/>
          <p:cNvSpPr txBox="1">
            <a:spLocks noChangeArrowheads="1"/>
          </p:cNvSpPr>
          <p:nvPr/>
        </p:nvSpPr>
        <p:spPr bwMode="auto">
          <a:xfrm>
            <a:off x="381000" y="304800"/>
            <a:ext cx="8610600" cy="62940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marL="342900" indent="-342900" eaLnBrk="1" hangingPunct="1">
              <a:spcBef>
                <a:spcPct val="50000"/>
              </a:spcBef>
              <a:buFont typeface="Arial" panose="020B0604020202020204" pitchFamily="34" charset="0"/>
              <a:buChar char="•"/>
            </a:pPr>
            <a:r>
              <a:rPr lang="en-US" altLang="en-US" sz="2600" dirty="0" smtClean="0">
                <a:latin typeface="Arial" panose="020B0604020202020204" pitchFamily="34" charset="0"/>
                <a:cs typeface="Arial" panose="020B0604020202020204" pitchFamily="34" charset="0"/>
              </a:rPr>
              <a:t>In </a:t>
            </a:r>
            <a:r>
              <a:rPr lang="en-US" altLang="en-US" sz="2600" dirty="0">
                <a:latin typeface="Arial" panose="020B0604020202020204" pitchFamily="34" charset="0"/>
                <a:cs typeface="Arial" panose="020B0604020202020204" pitchFamily="34" charset="0"/>
              </a:rPr>
              <a:t>humans, TRPA1 is richly expressed in nerve fibers in the pharyngeal and nasal epithelia but not in fibers innervating anterior tongue, including taste buds. </a:t>
            </a:r>
            <a:endParaRPr lang="en-US" altLang="en-US" sz="2600" dirty="0" smtClean="0">
              <a:latin typeface="Arial" panose="020B0604020202020204" pitchFamily="34" charset="0"/>
              <a:cs typeface="Arial" panose="020B0604020202020204" pitchFamily="34" charset="0"/>
            </a:endParaRPr>
          </a:p>
          <a:p>
            <a:pPr marL="342900" indent="-342900" eaLnBrk="1" hangingPunct="1">
              <a:spcBef>
                <a:spcPct val="50000"/>
              </a:spcBef>
              <a:buFont typeface="Arial" panose="020B0604020202020204" pitchFamily="34" charset="0"/>
              <a:buChar char="•"/>
            </a:pPr>
            <a:r>
              <a:rPr lang="en-US" altLang="en-US" sz="2600" dirty="0" smtClean="0">
                <a:latin typeface="Arial" panose="020B0604020202020204" pitchFamily="34" charset="0"/>
                <a:cs typeface="Arial" panose="020B0604020202020204" pitchFamily="34" charset="0"/>
              </a:rPr>
              <a:t>Overlap between </a:t>
            </a:r>
            <a:r>
              <a:rPr lang="en-US" altLang="en-US" sz="2600" dirty="0">
                <a:latin typeface="Arial" panose="020B0604020202020204" pitchFamily="34" charset="0"/>
                <a:cs typeface="Arial" panose="020B0604020202020204" pitchFamily="34" charset="0"/>
              </a:rPr>
              <a:t>expression pattern of </a:t>
            </a:r>
            <a:r>
              <a:rPr lang="en-US" altLang="en-US" sz="2600" dirty="0" smtClean="0">
                <a:latin typeface="Arial" panose="020B0604020202020204" pitchFamily="34" charset="0"/>
                <a:cs typeface="Arial" panose="020B0604020202020204" pitchFamily="34" charset="0"/>
              </a:rPr>
              <a:t>TRPA1 and OC irritation location </a:t>
            </a:r>
            <a:r>
              <a:rPr lang="en-US" altLang="en-US" sz="2600" dirty="0">
                <a:latin typeface="Arial" panose="020B0604020202020204" pitchFamily="34" charset="0"/>
                <a:cs typeface="Arial" panose="020B0604020202020204" pitchFamily="34" charset="0"/>
              </a:rPr>
              <a:t>which suggests that this channel mediates the upper airway tissue sensitivity </a:t>
            </a:r>
            <a:r>
              <a:rPr lang="en-US" altLang="en-US" sz="2600" dirty="0" smtClean="0">
                <a:latin typeface="Arial" panose="020B0604020202020204" pitchFamily="34" charset="0"/>
                <a:cs typeface="Arial" panose="020B0604020202020204" pitchFamily="34" charset="0"/>
              </a:rPr>
              <a:t>to OC. </a:t>
            </a:r>
            <a:endParaRPr lang="en-US" altLang="en-US" sz="2600" dirty="0" smtClean="0">
              <a:latin typeface="Arial" panose="020B0604020202020204" pitchFamily="34" charset="0"/>
              <a:cs typeface="Arial" panose="020B0604020202020204" pitchFamily="34" charset="0"/>
            </a:endParaRPr>
          </a:p>
          <a:p>
            <a:pPr eaLnBrk="1" hangingPunct="1">
              <a:spcBef>
                <a:spcPct val="50000"/>
              </a:spcBef>
            </a:pPr>
            <a:endParaRPr lang="en-US" altLang="en-US" sz="2600" dirty="0" smtClean="0">
              <a:latin typeface="Arial" panose="020B0604020202020204" pitchFamily="34" charset="0"/>
              <a:cs typeface="Arial" panose="020B0604020202020204" pitchFamily="34" charset="0"/>
            </a:endParaRPr>
          </a:p>
          <a:p>
            <a:pPr marL="342900" indent="-342900">
              <a:spcBef>
                <a:spcPct val="50000"/>
              </a:spcBef>
              <a:buFont typeface="Arial" panose="020B0604020202020204" pitchFamily="34" charset="0"/>
              <a:buChar char="•"/>
            </a:pPr>
            <a:r>
              <a:rPr lang="en-US" altLang="en-US" sz="2600" dirty="0" smtClean="0">
                <a:latin typeface="Arial" panose="020B0604020202020204" pitchFamily="34" charset="0"/>
                <a:cs typeface="Arial" panose="020B0604020202020204" pitchFamily="34" charset="0"/>
              </a:rPr>
              <a:t>The </a:t>
            </a:r>
            <a:r>
              <a:rPr lang="en-US" altLang="en-US" sz="2600" dirty="0">
                <a:latin typeface="Arial" panose="020B0604020202020204" pitchFamily="34" charset="0"/>
                <a:cs typeface="Arial" panose="020B0604020202020204" pitchFamily="34" charset="0"/>
              </a:rPr>
              <a:t>TRPA1 agonists, which irritate the anterior tongue in humans, may do </a:t>
            </a:r>
            <a:r>
              <a:rPr lang="en-US" altLang="en-US" sz="2600" dirty="0" smtClean="0">
                <a:latin typeface="Arial" panose="020B0604020202020204" pitchFamily="34" charset="0"/>
                <a:cs typeface="Arial" panose="020B0604020202020204" pitchFamily="34" charset="0"/>
              </a:rPr>
              <a:t>so via:</a:t>
            </a:r>
          </a:p>
          <a:p>
            <a:pPr marL="457200" indent="-457200">
              <a:spcBef>
                <a:spcPct val="50000"/>
              </a:spcBef>
              <a:buFontTx/>
              <a:buChar char="-"/>
            </a:pPr>
            <a:r>
              <a:rPr lang="en-US" altLang="en-US" sz="2600" dirty="0" smtClean="0">
                <a:latin typeface="Arial" panose="020B0604020202020204" pitchFamily="34" charset="0"/>
                <a:cs typeface="Arial" panose="020B0604020202020204" pitchFamily="34" charset="0"/>
              </a:rPr>
              <a:t>Activation of </a:t>
            </a:r>
            <a:r>
              <a:rPr lang="en-US" altLang="en-US" sz="2600" dirty="0">
                <a:latin typeface="Arial" panose="020B0604020202020204" pitchFamily="34" charset="0"/>
                <a:cs typeface="Arial" panose="020B0604020202020204" pitchFamily="34" charset="0"/>
              </a:rPr>
              <a:t>additional ion </a:t>
            </a:r>
            <a:r>
              <a:rPr lang="en-US" altLang="en-US" sz="2600" dirty="0" smtClean="0">
                <a:latin typeface="Arial" panose="020B0604020202020204" pitchFamily="34" charset="0"/>
                <a:cs typeface="Arial" panose="020B0604020202020204" pitchFamily="34" charset="0"/>
              </a:rPr>
              <a:t>channels</a:t>
            </a:r>
          </a:p>
          <a:p>
            <a:pPr marL="457200" indent="-457200">
              <a:spcBef>
                <a:spcPct val="50000"/>
              </a:spcBef>
              <a:buFontTx/>
              <a:buChar char="-"/>
            </a:pPr>
            <a:r>
              <a:rPr lang="en-US" altLang="en-US" sz="2600" dirty="0" smtClean="0">
                <a:latin typeface="Arial" panose="020B0604020202020204" pitchFamily="34" charset="0"/>
                <a:cs typeface="Arial" panose="020B0604020202020204" pitchFamily="34" charset="0"/>
              </a:rPr>
              <a:t>tissue </a:t>
            </a:r>
            <a:r>
              <a:rPr lang="en-US" altLang="en-US" sz="2600" dirty="0">
                <a:latin typeface="Arial" panose="020B0604020202020204" pitchFamily="34" charset="0"/>
                <a:cs typeface="Arial" panose="020B0604020202020204" pitchFamily="34" charset="0"/>
              </a:rPr>
              <a:t>specific expression of TRPA1</a:t>
            </a:r>
            <a:r>
              <a:rPr lang="en-US" altLang="en-US" sz="2600" dirty="0" smtClean="0">
                <a:latin typeface="Arial" panose="020B0604020202020204" pitchFamily="34" charset="0"/>
                <a:cs typeface="Arial" panose="020B0604020202020204" pitchFamily="34" charset="0"/>
              </a:rPr>
              <a:t> variant or </a:t>
            </a:r>
            <a:r>
              <a:rPr lang="en-US" altLang="en-US" sz="2600" dirty="0" err="1" smtClean="0">
                <a:latin typeface="Arial" panose="020B0604020202020204" pitchFamily="34" charset="0"/>
                <a:cs typeface="Arial" panose="020B0604020202020204" pitchFamily="34" charset="0"/>
              </a:rPr>
              <a:t>heteromers</a:t>
            </a:r>
            <a:r>
              <a:rPr lang="en-US" altLang="en-US" sz="2600" dirty="0" smtClean="0">
                <a:latin typeface="Arial" panose="020B0604020202020204" pitchFamily="34" charset="0"/>
                <a:cs typeface="Arial" panose="020B0604020202020204" pitchFamily="34" charset="0"/>
              </a:rPr>
              <a:t>, that </a:t>
            </a:r>
            <a:r>
              <a:rPr lang="en-US" altLang="en-US" sz="2600" dirty="0">
                <a:latin typeface="Arial" panose="020B0604020202020204" pitchFamily="34" charset="0"/>
                <a:cs typeface="Arial" panose="020B0604020202020204" pitchFamily="34" charset="0"/>
              </a:rPr>
              <a:t>does not react with our human TRPA1 </a:t>
            </a:r>
            <a:r>
              <a:rPr lang="en-US" altLang="en-US" sz="2600" dirty="0" smtClean="0">
                <a:latin typeface="Arial" panose="020B0604020202020204" pitchFamily="34" charset="0"/>
                <a:cs typeface="Arial" panose="020B0604020202020204" pitchFamily="34" charset="0"/>
              </a:rPr>
              <a:t>antibody</a:t>
            </a:r>
            <a:r>
              <a:rPr lang="en-US" sz="2600" dirty="0" smtClean="0"/>
              <a:t> </a:t>
            </a:r>
            <a:endParaRPr lang="en-US" altLang="en-US" sz="2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943853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81000"/>
            <a:ext cx="7772400" cy="1470025"/>
          </a:xfrm>
        </p:spPr>
        <p:txBody>
          <a:bodyPr/>
          <a:lstStyle/>
          <a:p>
            <a:r>
              <a:rPr lang="en-US" sz="3600" dirty="0" smtClean="0">
                <a:latin typeface="Arial" panose="020B0604020202020204" pitchFamily="34" charset="0"/>
                <a:cs typeface="Arial" panose="020B0604020202020204" pitchFamily="34" charset="0"/>
              </a:rPr>
              <a:t>Conclusion</a:t>
            </a:r>
            <a:endParaRPr lang="en-US" sz="3600" dirty="0">
              <a:latin typeface="Arial" panose="020B0604020202020204" pitchFamily="34" charset="0"/>
              <a:cs typeface="Arial" panose="020B0604020202020204" pitchFamily="34" charset="0"/>
            </a:endParaRPr>
          </a:p>
        </p:txBody>
      </p:sp>
      <p:sp>
        <p:nvSpPr>
          <p:cNvPr id="4" name="Subtitle 3"/>
          <p:cNvSpPr>
            <a:spLocks noGrp="1"/>
          </p:cNvSpPr>
          <p:nvPr>
            <p:ph type="subTitle" idx="1"/>
          </p:nvPr>
        </p:nvSpPr>
        <p:spPr>
          <a:xfrm>
            <a:off x="457200" y="1981200"/>
            <a:ext cx="8458200" cy="1752600"/>
          </a:xfrm>
        </p:spPr>
        <p:txBody>
          <a:bodyPr/>
          <a:lstStyle/>
          <a:p>
            <a:pPr algn="l"/>
            <a:r>
              <a:rPr lang="en-US" sz="2800" dirty="0" smtClean="0">
                <a:latin typeface="Arial" panose="020B0604020202020204" pitchFamily="34" charset="0"/>
                <a:cs typeface="Arial" panose="020B0604020202020204" pitchFamily="34" charset="0"/>
              </a:rPr>
              <a:t>The </a:t>
            </a:r>
            <a:r>
              <a:rPr lang="en-US" sz="2800" dirty="0" smtClean="0">
                <a:latin typeface="Arial" panose="020B0604020202020204" pitchFamily="34" charset="0"/>
                <a:cs typeface="Arial" panose="020B0604020202020204" pitchFamily="34" charset="0"/>
              </a:rPr>
              <a:t>differences </a:t>
            </a:r>
            <a:r>
              <a:rPr lang="en-US" sz="2800" dirty="0" smtClean="0">
                <a:latin typeface="Arial" panose="020B0604020202020204" pitchFamily="34" charset="0"/>
                <a:cs typeface="Arial" panose="020B0604020202020204" pitchFamily="34" charset="0"/>
              </a:rPr>
              <a:t>observed in </a:t>
            </a:r>
            <a:r>
              <a:rPr lang="en-US" sz="2800" dirty="0">
                <a:latin typeface="Arial" panose="020B0604020202020204" pitchFamily="34" charset="0"/>
                <a:cs typeface="Arial" panose="020B0604020202020204" pitchFamily="34" charset="0"/>
              </a:rPr>
              <a:t>perceptual profiles </a:t>
            </a:r>
            <a:r>
              <a:rPr lang="en-US" sz="2800" dirty="0" smtClean="0">
                <a:latin typeface="Arial" panose="020B0604020202020204" pitchFamily="34" charset="0"/>
                <a:cs typeface="Arial" panose="020B0604020202020204" pitchFamily="34" charset="0"/>
              </a:rPr>
              <a:t>are indicators of</a:t>
            </a:r>
            <a:r>
              <a:rPr lang="en-US" sz="2800" dirty="0" smtClean="0">
                <a:latin typeface="Arial" panose="020B0604020202020204" pitchFamily="34" charset="0"/>
                <a:cs typeface="Arial" panose="020B0604020202020204" pitchFamily="34" charset="0"/>
              </a:rPr>
              <a:t> </a:t>
            </a:r>
            <a:r>
              <a:rPr lang="en-US" sz="2800" dirty="0">
                <a:latin typeface="Arial" panose="020B0604020202020204" pitchFamily="34" charset="0"/>
                <a:cs typeface="Arial" panose="020B0604020202020204" pitchFamily="34" charset="0"/>
              </a:rPr>
              <a:t>differences in sensory receptor </a:t>
            </a:r>
            <a:r>
              <a:rPr lang="en-US" sz="2800" dirty="0" smtClean="0">
                <a:latin typeface="Arial" panose="020B0604020202020204" pitchFamily="34" charset="0"/>
                <a:cs typeface="Arial" panose="020B0604020202020204" pitchFamily="34" charset="0"/>
              </a:rPr>
              <a:t>expression.</a:t>
            </a:r>
            <a:endParaRPr lang="en-US" sz="2800" dirty="0">
              <a:latin typeface="Arial" panose="020B0604020202020204" pitchFamily="34" charset="0"/>
              <a:cs typeface="Arial" panose="020B0604020202020204" pitchFamily="34" charset="0"/>
            </a:endParaRPr>
          </a:p>
          <a:p>
            <a:pPr algn="l"/>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1283024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solidFill>
                  <a:schemeClr val="tx1"/>
                </a:solidFill>
              </a:rPr>
              <a:t>Importance of TRP channels in health</a:t>
            </a:r>
            <a:endParaRPr lang="en-US" sz="3600" dirty="0">
              <a:solidFill>
                <a:schemeClr val="tx1"/>
              </a:solidFill>
            </a:endParaRPr>
          </a:p>
        </p:txBody>
      </p:sp>
      <p:sp>
        <p:nvSpPr>
          <p:cNvPr id="3" name="Content Placeholder 2"/>
          <p:cNvSpPr>
            <a:spLocks noGrp="1"/>
          </p:cNvSpPr>
          <p:nvPr>
            <p:ph idx="1"/>
          </p:nvPr>
        </p:nvSpPr>
        <p:spPr/>
        <p:txBody>
          <a:bodyPr/>
          <a:lstStyle/>
          <a:p>
            <a:r>
              <a:rPr lang="en-US" sz="2800" dirty="0" smtClean="0"/>
              <a:t>Cellular sensors involved in: pain sensation, taste </a:t>
            </a:r>
            <a:r>
              <a:rPr lang="en-US" sz="2800" dirty="0" smtClean="0"/>
              <a:t>perception</a:t>
            </a:r>
            <a:r>
              <a:rPr lang="en-US" sz="2800" dirty="0" smtClean="0"/>
              <a:t>, </a:t>
            </a:r>
            <a:r>
              <a:rPr lang="en-US" sz="2800" dirty="0" err="1" smtClean="0"/>
              <a:t>thermosensation</a:t>
            </a:r>
            <a:r>
              <a:rPr lang="en-US" sz="2800" dirty="0" smtClean="0"/>
              <a:t>, </a:t>
            </a:r>
            <a:r>
              <a:rPr lang="en-US" sz="2800" dirty="0" err="1" smtClean="0"/>
              <a:t>mechano</a:t>
            </a:r>
            <a:r>
              <a:rPr lang="en-US" sz="2800" dirty="0" smtClean="0"/>
              <a:t> and </a:t>
            </a:r>
            <a:r>
              <a:rPr lang="en-US" sz="2800" dirty="0" err="1" smtClean="0"/>
              <a:t>osmolarity</a:t>
            </a:r>
            <a:r>
              <a:rPr lang="en-US" sz="2800" dirty="0" smtClean="0"/>
              <a:t> </a:t>
            </a:r>
            <a:r>
              <a:rPr lang="en-US" sz="2800" dirty="0" smtClean="0"/>
              <a:t>sensing</a:t>
            </a:r>
          </a:p>
          <a:p>
            <a:pPr marL="0" indent="0">
              <a:buNone/>
            </a:pPr>
            <a:endParaRPr lang="en-US" sz="2800" dirty="0" smtClean="0"/>
          </a:p>
          <a:p>
            <a:r>
              <a:rPr lang="en-US" sz="2800" dirty="0" smtClean="0"/>
              <a:t>Important in normal physiology: </a:t>
            </a:r>
            <a:r>
              <a:rPr lang="en-US" sz="2800" dirty="0" smtClean="0"/>
              <a:t>involved in signal transmission</a:t>
            </a:r>
          </a:p>
          <a:p>
            <a:pPr marL="0" indent="0">
              <a:buNone/>
            </a:pPr>
            <a:endParaRPr lang="en-US" sz="2800" dirty="0" smtClean="0"/>
          </a:p>
          <a:p>
            <a:r>
              <a:rPr lang="en-US" sz="2800" dirty="0" smtClean="0"/>
              <a:t>Implicated in various disease states</a:t>
            </a:r>
          </a:p>
          <a:p>
            <a:pPr marL="0" indent="0">
              <a:buNone/>
            </a:pPr>
            <a:r>
              <a:rPr lang="en-US" sz="2800" dirty="0"/>
              <a:t> </a:t>
            </a:r>
          </a:p>
        </p:txBody>
      </p:sp>
    </p:spTree>
    <p:extLst>
      <p:ext uri="{BB962C8B-B14F-4D97-AF65-F5344CB8AC3E}">
        <p14:creationId xmlns:p14="http://schemas.microsoft.com/office/powerpoint/2010/main" val="75063766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sz="3600" dirty="0">
                <a:solidFill>
                  <a:schemeClr val="tx1"/>
                </a:solidFill>
              </a:rPr>
              <a:t>Importance of </a:t>
            </a:r>
            <a:r>
              <a:rPr lang="en-US" sz="3600" dirty="0" smtClean="0">
                <a:solidFill>
                  <a:schemeClr val="tx1"/>
                </a:solidFill>
              </a:rPr>
              <a:t>TRPA1 channel </a:t>
            </a:r>
            <a:r>
              <a:rPr lang="en-US" sz="3600" dirty="0">
                <a:solidFill>
                  <a:schemeClr val="tx1"/>
                </a:solidFill>
              </a:rPr>
              <a:t>in health</a:t>
            </a:r>
          </a:p>
        </p:txBody>
      </p:sp>
      <p:sp>
        <p:nvSpPr>
          <p:cNvPr id="3" name="Content Placeholder 2"/>
          <p:cNvSpPr>
            <a:spLocks noGrp="1"/>
          </p:cNvSpPr>
          <p:nvPr>
            <p:ph idx="1"/>
          </p:nvPr>
        </p:nvSpPr>
        <p:spPr>
          <a:xfrm>
            <a:off x="228600" y="1248360"/>
            <a:ext cx="8686800" cy="4525963"/>
          </a:xfrm>
        </p:spPr>
        <p:txBody>
          <a:bodyPr/>
          <a:lstStyle/>
          <a:p>
            <a:r>
              <a:rPr lang="en-US" sz="2800" dirty="0" smtClean="0"/>
              <a:t>TRPA1 </a:t>
            </a:r>
            <a:r>
              <a:rPr lang="en-US" sz="2800" dirty="0"/>
              <a:t>is central to the mediation of pain </a:t>
            </a:r>
            <a:r>
              <a:rPr lang="en-US" sz="2800" dirty="0" smtClean="0"/>
              <a:t>sensation, </a:t>
            </a:r>
            <a:r>
              <a:rPr lang="en-US" sz="2800" dirty="0" smtClean="0"/>
              <a:t>vascular dilation, airway disease, </a:t>
            </a:r>
            <a:r>
              <a:rPr lang="en-US" sz="2800" dirty="0"/>
              <a:t>itch and inflammation.  </a:t>
            </a:r>
            <a:endParaRPr lang="en-US" sz="2800" dirty="0" smtClean="0"/>
          </a:p>
          <a:p>
            <a:pPr marL="0" indent="0">
              <a:buNone/>
            </a:pPr>
            <a:endParaRPr lang="en-US" sz="2800" dirty="0" smtClean="0"/>
          </a:p>
          <a:p>
            <a:r>
              <a:rPr lang="en-US" sz="2800" dirty="0"/>
              <a:t>TRPA1 is primarily expressed in sensory </a:t>
            </a:r>
            <a:r>
              <a:rPr lang="en-US" sz="2800" dirty="0" smtClean="0"/>
              <a:t>neurons, but also </a:t>
            </a:r>
            <a:r>
              <a:rPr lang="en-US" sz="2800" dirty="0"/>
              <a:t>present in non-neuronal tissues such as heart, small intestine, lung and </a:t>
            </a:r>
            <a:r>
              <a:rPr lang="en-US" sz="2800" dirty="0" smtClean="0"/>
              <a:t>pancreas.</a:t>
            </a:r>
          </a:p>
          <a:p>
            <a:endParaRPr lang="en-US" sz="2800" dirty="0" smtClean="0"/>
          </a:p>
          <a:p>
            <a:r>
              <a:rPr lang="en-US" sz="2800" dirty="0" smtClean="0"/>
              <a:t>“Because </a:t>
            </a:r>
            <a:r>
              <a:rPr lang="en-US" sz="2800" dirty="0"/>
              <a:t>TRPA1 mediates neuropathic pain, </a:t>
            </a:r>
            <a:r>
              <a:rPr lang="en-US" sz="2800" dirty="0" smtClean="0"/>
              <a:t>and [those] other </a:t>
            </a:r>
            <a:r>
              <a:rPr lang="en-US" sz="2800" dirty="0"/>
              <a:t>functions, it has the potential to be an excellent drug target</a:t>
            </a:r>
            <a:r>
              <a:rPr lang="en-US" sz="2800" dirty="0" smtClean="0"/>
              <a:t>.”*</a:t>
            </a:r>
          </a:p>
          <a:p>
            <a:pPr marL="0" indent="0">
              <a:buNone/>
            </a:pPr>
            <a:endParaRPr lang="en-US" sz="2800" dirty="0" smtClean="0"/>
          </a:p>
          <a:p>
            <a:endParaRPr lang="en-US" sz="2800" dirty="0"/>
          </a:p>
        </p:txBody>
      </p:sp>
      <p:sp>
        <p:nvSpPr>
          <p:cNvPr id="4" name="TextBox 3"/>
          <p:cNvSpPr txBox="1"/>
          <p:nvPr/>
        </p:nvSpPr>
        <p:spPr>
          <a:xfrm>
            <a:off x="4267200" y="6324600"/>
            <a:ext cx="4471096" cy="338554"/>
          </a:xfrm>
          <a:prstGeom prst="rect">
            <a:avLst/>
          </a:prstGeom>
          <a:noFill/>
        </p:spPr>
        <p:txBody>
          <a:bodyPr wrap="none" rtlCol="0">
            <a:spAutoFit/>
          </a:bodyPr>
          <a:lstStyle/>
          <a:p>
            <a:r>
              <a:rPr lang="en-US" sz="1600" dirty="0" smtClean="0"/>
              <a:t>*</a:t>
            </a:r>
            <a:r>
              <a:rPr lang="en-US" sz="1600" dirty="0" err="1" smtClean="0"/>
              <a:t>Kozai</a:t>
            </a:r>
            <a:r>
              <a:rPr lang="en-US" sz="1600" dirty="0" smtClean="0"/>
              <a:t> et al., Current </a:t>
            </a:r>
            <a:r>
              <a:rPr lang="en-US" sz="1600" dirty="0" err="1" smtClean="0"/>
              <a:t>Neuropharmacology</a:t>
            </a:r>
            <a:r>
              <a:rPr lang="en-US" sz="1600" dirty="0" smtClean="0"/>
              <a:t> 13, 2015</a:t>
            </a:r>
            <a:endParaRPr lang="en-US" sz="1600" dirty="0"/>
          </a:p>
        </p:txBody>
      </p:sp>
    </p:spTree>
    <p:extLst>
      <p:ext uri="{BB962C8B-B14F-4D97-AF65-F5344CB8AC3E}">
        <p14:creationId xmlns:p14="http://schemas.microsoft.com/office/powerpoint/2010/main" val="270330509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457200"/>
            <a:ext cx="8534400" cy="4525963"/>
          </a:xfrm>
        </p:spPr>
        <p:txBody>
          <a:bodyPr/>
          <a:lstStyle/>
          <a:p>
            <a:r>
              <a:rPr lang="en-US" sz="2800" dirty="0" smtClean="0"/>
              <a:t>Few </a:t>
            </a:r>
            <a:r>
              <a:rPr lang="en-US" sz="2800" dirty="0" smtClean="0"/>
              <a:t>antagonists </a:t>
            </a:r>
            <a:r>
              <a:rPr lang="en-US" sz="2800" dirty="0" smtClean="0"/>
              <a:t>are currently tested in clinical trials for pain control.</a:t>
            </a:r>
          </a:p>
          <a:p>
            <a:pPr marL="0" indent="0">
              <a:buNone/>
            </a:pPr>
            <a:endParaRPr lang="en-US" sz="2800" dirty="0" smtClean="0"/>
          </a:p>
          <a:p>
            <a:r>
              <a:rPr lang="en-US" sz="2800" dirty="0"/>
              <a:t>Animal studies suggest that the therapeutic value of TRPA1 antagonists extends beyond pain, to severe itching, asthma and cough.</a:t>
            </a:r>
          </a:p>
          <a:p>
            <a:pPr marL="0" indent="0">
              <a:buNone/>
            </a:pPr>
            <a:endParaRPr lang="en-US" sz="2800" dirty="0" smtClean="0"/>
          </a:p>
          <a:p>
            <a:r>
              <a:rPr lang="en-US" sz="2800" dirty="0"/>
              <a:t>Inhibition of TRPA1 seems the most logical approach for drug development, nevertheless several studies have shown that certain activators, including acetaminophen metabolites, </a:t>
            </a:r>
            <a:r>
              <a:rPr lang="en-US" sz="2800" dirty="0" smtClean="0"/>
              <a:t>display </a:t>
            </a:r>
            <a:r>
              <a:rPr lang="en-US" sz="2800" dirty="0"/>
              <a:t>anti-nociceptive properties via activation of </a:t>
            </a:r>
            <a:r>
              <a:rPr lang="en-US" sz="2800" dirty="0" smtClean="0"/>
              <a:t>TRPA1, </a:t>
            </a:r>
            <a:r>
              <a:rPr lang="en-US" sz="2800" dirty="0"/>
              <a:t>or </a:t>
            </a:r>
            <a:r>
              <a:rPr lang="en-US" sz="2800" dirty="0" smtClean="0"/>
              <a:t>via desensitization </a:t>
            </a:r>
            <a:r>
              <a:rPr lang="en-US" sz="2800" dirty="0"/>
              <a:t>of the receptor.</a:t>
            </a:r>
          </a:p>
          <a:p>
            <a:endParaRPr lang="en-US" sz="2800" dirty="0"/>
          </a:p>
        </p:txBody>
      </p:sp>
    </p:spTree>
    <p:extLst>
      <p:ext uri="{BB962C8B-B14F-4D97-AF65-F5344CB8AC3E}">
        <p14:creationId xmlns:p14="http://schemas.microsoft.com/office/powerpoint/2010/main" val="389635410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2" name="Text Box 2"/>
          <p:cNvSpPr txBox="1">
            <a:spLocks noChangeArrowheads="1"/>
          </p:cNvSpPr>
          <p:nvPr/>
        </p:nvSpPr>
        <p:spPr bwMode="auto">
          <a:xfrm>
            <a:off x="609600" y="2057400"/>
            <a:ext cx="7239000" cy="1754326"/>
          </a:xfrm>
          <a:prstGeom prst="rect">
            <a:avLst/>
          </a:prstGeom>
          <a:noFill/>
          <a:ln w="9525">
            <a:noFill/>
            <a:miter lim="800000"/>
            <a:headEnd/>
            <a:tailEnd/>
          </a:ln>
          <a:effectLst/>
        </p:spPr>
        <p:txBody>
          <a:bodyPr wrap="square">
            <a:spAutoFit/>
          </a:bodyPr>
          <a:lstStyle/>
          <a:p>
            <a:pPr algn="ctr"/>
            <a:r>
              <a:rPr lang="en-US" sz="3600" dirty="0" smtClean="0">
                <a:latin typeface="Arial" pitchFamily="34" charset="0"/>
                <a:ea typeface="Arial Unicode MS" pitchFamily="34" charset="-128"/>
                <a:cs typeface="Arial" pitchFamily="34" charset="0"/>
              </a:rPr>
              <a:t>Relationship between sensory response and pharmacological activity  </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09800" y="457200"/>
            <a:ext cx="5638800" cy="1200329"/>
          </a:xfrm>
          <a:prstGeom prst="rect">
            <a:avLst/>
          </a:prstGeom>
        </p:spPr>
        <p:txBody>
          <a:bodyPr wrap="square">
            <a:spAutoFit/>
          </a:bodyPr>
          <a:lstStyle/>
          <a:p>
            <a:pPr lvl="0" algn="ctr" fontAlgn="base">
              <a:spcBef>
                <a:spcPct val="0"/>
              </a:spcBef>
              <a:spcAft>
                <a:spcPct val="0"/>
              </a:spcAft>
            </a:pPr>
            <a:r>
              <a:rPr lang="en-US" sz="3600" dirty="0" smtClean="0">
                <a:solidFill>
                  <a:srgbClr val="000000"/>
                </a:solidFill>
                <a:latin typeface="Tahoma" pitchFamily="34" charset="0"/>
              </a:rPr>
              <a:t>Two compounds of interest in EVOO</a:t>
            </a:r>
            <a:endParaRPr lang="en-US" sz="3600" dirty="0">
              <a:solidFill>
                <a:srgbClr val="000000"/>
              </a:solidFill>
              <a:latin typeface="Tahoma" pitchFamily="34" charset="0"/>
            </a:endParaRPr>
          </a:p>
        </p:txBody>
      </p:sp>
      <p:pic>
        <p:nvPicPr>
          <p:cNvPr id="3" name="Picture 22"/>
          <p:cNvPicPr>
            <a:picLocks noChangeAspect="1" noChangeArrowheads="1"/>
          </p:cNvPicPr>
          <p:nvPr/>
        </p:nvPicPr>
        <p:blipFill>
          <a:blip r:embed="rId2" cstate="print"/>
          <a:srcRect/>
          <a:stretch>
            <a:fillRect/>
          </a:stretch>
        </p:blipFill>
        <p:spPr bwMode="auto">
          <a:xfrm>
            <a:off x="518966" y="2296180"/>
            <a:ext cx="2876130" cy="1600200"/>
          </a:xfrm>
          <a:prstGeom prst="rect">
            <a:avLst/>
          </a:prstGeom>
          <a:noFill/>
          <a:ln w="9525">
            <a:noFill/>
            <a:miter lim="800000"/>
            <a:headEnd/>
            <a:tailEnd/>
          </a:ln>
        </p:spPr>
      </p:pic>
      <p:pic>
        <p:nvPicPr>
          <p:cNvPr id="4" name="Picture 21"/>
          <p:cNvPicPr>
            <a:picLocks noChangeAspect="1" noChangeArrowheads="1"/>
          </p:cNvPicPr>
          <p:nvPr/>
        </p:nvPicPr>
        <p:blipFill>
          <a:blip r:embed="rId3" cstate="print"/>
          <a:srcRect/>
          <a:stretch>
            <a:fillRect/>
          </a:stretch>
        </p:blipFill>
        <p:spPr bwMode="auto">
          <a:xfrm>
            <a:off x="4852792" y="2285464"/>
            <a:ext cx="2691008" cy="1534716"/>
          </a:xfrm>
          <a:prstGeom prst="rect">
            <a:avLst/>
          </a:prstGeom>
          <a:noFill/>
          <a:ln w="9525">
            <a:noFill/>
            <a:miter lim="800000"/>
            <a:headEnd/>
            <a:tailEnd/>
          </a:ln>
        </p:spPr>
      </p:pic>
      <p:sp>
        <p:nvSpPr>
          <p:cNvPr id="6" name="Rectangle 5"/>
          <p:cNvSpPr/>
          <p:nvPr/>
        </p:nvSpPr>
        <p:spPr>
          <a:xfrm>
            <a:off x="838200" y="4201180"/>
            <a:ext cx="2050561" cy="523220"/>
          </a:xfrm>
          <a:prstGeom prst="rect">
            <a:avLst/>
          </a:prstGeom>
        </p:spPr>
        <p:txBody>
          <a:bodyPr wrap="none">
            <a:spAutoFit/>
          </a:bodyPr>
          <a:lstStyle/>
          <a:p>
            <a:pPr lvl="0" fontAlgn="base">
              <a:spcBef>
                <a:spcPct val="0"/>
              </a:spcBef>
              <a:spcAft>
                <a:spcPct val="0"/>
              </a:spcAft>
            </a:pPr>
            <a:r>
              <a:rPr lang="en-US" sz="2800" dirty="0" err="1" smtClean="0">
                <a:solidFill>
                  <a:srgbClr val="000000"/>
                </a:solidFill>
                <a:latin typeface="Tahoma" pitchFamily="34" charset="0"/>
              </a:rPr>
              <a:t>Oleocanthal</a:t>
            </a:r>
            <a:endParaRPr lang="en-US" sz="2800" dirty="0">
              <a:solidFill>
                <a:srgbClr val="000000"/>
              </a:solidFill>
              <a:latin typeface="Tahoma" pitchFamily="34" charset="0"/>
            </a:endParaRPr>
          </a:p>
        </p:txBody>
      </p:sp>
      <p:sp>
        <p:nvSpPr>
          <p:cNvPr id="7" name="Rectangle 6"/>
          <p:cNvSpPr/>
          <p:nvPr/>
        </p:nvSpPr>
        <p:spPr>
          <a:xfrm>
            <a:off x="5309992" y="4201180"/>
            <a:ext cx="1534394" cy="523220"/>
          </a:xfrm>
          <a:prstGeom prst="rect">
            <a:avLst/>
          </a:prstGeom>
        </p:spPr>
        <p:txBody>
          <a:bodyPr wrap="none">
            <a:spAutoFit/>
          </a:bodyPr>
          <a:lstStyle/>
          <a:p>
            <a:pPr lvl="0" fontAlgn="base">
              <a:spcBef>
                <a:spcPct val="0"/>
              </a:spcBef>
              <a:spcAft>
                <a:spcPct val="0"/>
              </a:spcAft>
            </a:pPr>
            <a:r>
              <a:rPr lang="en-US" sz="2800" dirty="0" err="1" smtClean="0">
                <a:solidFill>
                  <a:srgbClr val="000000"/>
                </a:solidFill>
                <a:latin typeface="Tahoma" pitchFamily="34" charset="0"/>
              </a:rPr>
              <a:t>Oleacein</a:t>
            </a:r>
            <a:endParaRPr lang="en-US" sz="2800" dirty="0">
              <a:solidFill>
                <a:srgbClr val="000000"/>
              </a:solidFill>
              <a:latin typeface="Tahoma"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010" name="Rectangle 2"/>
          <p:cNvSpPr>
            <a:spLocks noGrp="1" noChangeArrowheads="1"/>
          </p:cNvSpPr>
          <p:nvPr>
            <p:ph type="title"/>
          </p:nvPr>
        </p:nvSpPr>
        <p:spPr/>
        <p:txBody>
          <a:bodyPr/>
          <a:lstStyle/>
          <a:p>
            <a:r>
              <a:rPr lang="en-US" sz="3600" dirty="0">
                <a:solidFill>
                  <a:schemeClr val="tx1"/>
                </a:solidFill>
              </a:rPr>
              <a:t>The Senses: Health Impact</a:t>
            </a:r>
          </a:p>
        </p:txBody>
      </p:sp>
      <p:sp>
        <p:nvSpPr>
          <p:cNvPr id="299011" name="Rectangle 3"/>
          <p:cNvSpPr>
            <a:spLocks noGrp="1" noChangeArrowheads="1"/>
          </p:cNvSpPr>
          <p:nvPr>
            <p:ph type="body" idx="1"/>
          </p:nvPr>
        </p:nvSpPr>
        <p:spPr/>
        <p:txBody>
          <a:bodyPr/>
          <a:lstStyle/>
          <a:p>
            <a:pPr>
              <a:buFontTx/>
              <a:buNone/>
            </a:pPr>
            <a:r>
              <a:rPr lang="en-US" sz="2800" dirty="0"/>
              <a:t>Vision</a:t>
            </a:r>
          </a:p>
          <a:p>
            <a:pPr>
              <a:buFontTx/>
              <a:buNone/>
            </a:pPr>
            <a:r>
              <a:rPr lang="en-US" sz="2800" dirty="0"/>
              <a:t>Hearing</a:t>
            </a:r>
          </a:p>
          <a:p>
            <a:pPr>
              <a:buFontTx/>
              <a:buNone/>
            </a:pPr>
            <a:r>
              <a:rPr lang="en-US" sz="4400" dirty="0"/>
              <a:t>Touch</a:t>
            </a:r>
          </a:p>
          <a:p>
            <a:pPr>
              <a:buFontTx/>
              <a:buNone/>
            </a:pPr>
            <a:r>
              <a:rPr lang="en-US" sz="4400" dirty="0"/>
              <a:t>Smell</a:t>
            </a:r>
          </a:p>
          <a:p>
            <a:pPr>
              <a:buFontTx/>
              <a:buNone/>
            </a:pPr>
            <a:r>
              <a:rPr lang="en-US" sz="4400" dirty="0"/>
              <a:t>Taste</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098" name="Object 4"/>
          <p:cNvGraphicFramePr>
            <a:graphicFrameLocks noChangeAspect="1"/>
          </p:cNvGraphicFramePr>
          <p:nvPr>
            <p:extLst>
              <p:ext uri="{D42A27DB-BD31-4B8C-83A1-F6EECF244321}">
                <p14:modId xmlns:p14="http://schemas.microsoft.com/office/powerpoint/2010/main" val="151320708"/>
              </p:ext>
            </p:extLst>
          </p:nvPr>
        </p:nvGraphicFramePr>
        <p:xfrm>
          <a:off x="3036094" y="1728788"/>
          <a:ext cx="5510212" cy="4062412"/>
        </p:xfrm>
        <a:graphic>
          <a:graphicData uri="http://schemas.openxmlformats.org/presentationml/2006/ole">
            <mc:AlternateContent xmlns:mc="http://schemas.openxmlformats.org/markup-compatibility/2006">
              <mc:Choice xmlns:v="urn:schemas-microsoft-com:vml" Requires="v">
                <p:oleObj spid="_x0000_s187421" name="SPW 7.0 Graph" r:id="rId4" imgW="5510160" imgH="4062600" progId="">
                  <p:embed/>
                </p:oleObj>
              </mc:Choice>
              <mc:Fallback>
                <p:oleObj name="SPW 7.0 Graph" r:id="rId4" imgW="5510160" imgH="4062600" progId="">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36094" y="1728788"/>
                        <a:ext cx="5510212" cy="4062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 name="TextBox 2"/>
          <p:cNvSpPr txBox="1"/>
          <p:nvPr/>
        </p:nvSpPr>
        <p:spPr>
          <a:xfrm>
            <a:off x="914400" y="609600"/>
            <a:ext cx="7924800" cy="954107"/>
          </a:xfrm>
          <a:prstGeom prst="rect">
            <a:avLst/>
          </a:prstGeom>
          <a:noFill/>
        </p:spPr>
        <p:txBody>
          <a:bodyPr wrap="square" rtlCol="0">
            <a:spAutoFit/>
          </a:bodyPr>
          <a:lstStyle/>
          <a:p>
            <a:pPr lvl="0" algn="ctr"/>
            <a:r>
              <a:rPr lang="en-US" sz="2800" dirty="0" smtClean="0">
                <a:solidFill>
                  <a:srgbClr val="000000"/>
                </a:solidFill>
              </a:rPr>
              <a:t>Both </a:t>
            </a:r>
            <a:r>
              <a:rPr lang="en-US" sz="2800" dirty="0" err="1" smtClean="0">
                <a:solidFill>
                  <a:srgbClr val="000000"/>
                </a:solidFill>
              </a:rPr>
              <a:t>oleocanthal</a:t>
            </a:r>
            <a:r>
              <a:rPr lang="en-US" sz="2800" dirty="0" smtClean="0">
                <a:solidFill>
                  <a:srgbClr val="000000"/>
                </a:solidFill>
              </a:rPr>
              <a:t> and </a:t>
            </a:r>
            <a:r>
              <a:rPr lang="en-US" sz="2800" dirty="0" err="1" smtClean="0">
                <a:solidFill>
                  <a:srgbClr val="000000"/>
                </a:solidFill>
              </a:rPr>
              <a:t>oleacein</a:t>
            </a:r>
            <a:r>
              <a:rPr lang="en-US" sz="2800" dirty="0" smtClean="0">
                <a:solidFill>
                  <a:srgbClr val="000000"/>
                </a:solidFill>
              </a:rPr>
              <a:t> are </a:t>
            </a:r>
          </a:p>
          <a:p>
            <a:pPr lvl="0" algn="ctr"/>
            <a:r>
              <a:rPr lang="en-US" sz="2800" dirty="0" smtClean="0">
                <a:solidFill>
                  <a:srgbClr val="000000"/>
                </a:solidFill>
              </a:rPr>
              <a:t>anti-inflammatory</a:t>
            </a:r>
            <a:endParaRPr lang="en-US" sz="2800" dirty="0">
              <a:solidFill>
                <a:srgbClr val="000000"/>
              </a:solidFill>
            </a:endParaRPr>
          </a:p>
        </p:txBody>
      </p:sp>
      <p:sp>
        <p:nvSpPr>
          <p:cNvPr id="6" name="Oval 5"/>
          <p:cNvSpPr/>
          <p:nvPr/>
        </p:nvSpPr>
        <p:spPr>
          <a:xfrm>
            <a:off x="5562600" y="5105400"/>
            <a:ext cx="457200" cy="4572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6248400" y="5105400"/>
            <a:ext cx="457200" cy="4572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5410200" y="2895600"/>
            <a:ext cx="3276600" cy="304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378226" y="6519446"/>
            <a:ext cx="3765774" cy="338554"/>
          </a:xfrm>
          <a:prstGeom prst="rect">
            <a:avLst/>
          </a:prstGeom>
        </p:spPr>
        <p:txBody>
          <a:bodyPr wrap="none">
            <a:spAutoFit/>
          </a:bodyPr>
          <a:lstStyle/>
          <a:p>
            <a:pPr lvl="0"/>
            <a:r>
              <a:rPr lang="en-US" sz="1600" dirty="0" err="1" smtClean="0">
                <a:solidFill>
                  <a:srgbClr val="000000"/>
                </a:solidFill>
              </a:rPr>
              <a:t>Peyrot</a:t>
            </a:r>
            <a:r>
              <a:rPr lang="en-US" sz="1600" dirty="0" smtClean="0">
                <a:solidFill>
                  <a:srgbClr val="000000"/>
                </a:solidFill>
              </a:rPr>
              <a:t> des </a:t>
            </a:r>
            <a:r>
              <a:rPr lang="en-US" sz="1600" dirty="0" err="1" smtClean="0">
                <a:solidFill>
                  <a:srgbClr val="000000"/>
                </a:solidFill>
              </a:rPr>
              <a:t>Gachons</a:t>
            </a:r>
            <a:r>
              <a:rPr lang="en-US" sz="1600" dirty="0" smtClean="0">
                <a:solidFill>
                  <a:srgbClr val="000000"/>
                </a:solidFill>
              </a:rPr>
              <a:t> et al., unpublished</a:t>
            </a:r>
            <a:endParaRPr lang="en-US" sz="1600" dirty="0">
              <a:solidFill>
                <a:srgbClr val="000000"/>
              </a:solidFill>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50" name="Object 6"/>
          <p:cNvGraphicFramePr>
            <a:graphicFrameLocks noChangeAspect="1"/>
          </p:cNvGraphicFramePr>
          <p:nvPr/>
        </p:nvGraphicFramePr>
        <p:xfrm>
          <a:off x="3200400" y="1600200"/>
          <a:ext cx="5557838" cy="4052888"/>
        </p:xfrm>
        <a:graphic>
          <a:graphicData uri="http://schemas.openxmlformats.org/presentationml/2006/ole">
            <mc:AlternateContent xmlns:mc="http://schemas.openxmlformats.org/markup-compatibility/2006">
              <mc:Choice xmlns:v="urn:schemas-microsoft-com:vml" Requires="v">
                <p:oleObj spid="_x0000_s186397" name="SPW 7.0 Graph" r:id="rId4" imgW="5558400" imgH="4053240" progId="">
                  <p:embed/>
                </p:oleObj>
              </mc:Choice>
              <mc:Fallback>
                <p:oleObj name="SPW 7.0 Graph" r:id="rId4" imgW="5558400" imgH="4053240" progId="">
                  <p:embed/>
                  <p:pic>
                    <p:nvPicPr>
                      <p:cNvPr id="0"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00400" y="1600200"/>
                        <a:ext cx="5557838" cy="4052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 name="Rectangle 3"/>
          <p:cNvSpPr/>
          <p:nvPr/>
        </p:nvSpPr>
        <p:spPr>
          <a:xfrm>
            <a:off x="762000" y="457200"/>
            <a:ext cx="7924800" cy="954107"/>
          </a:xfrm>
          <a:prstGeom prst="rect">
            <a:avLst/>
          </a:prstGeom>
        </p:spPr>
        <p:txBody>
          <a:bodyPr wrap="square">
            <a:spAutoFit/>
          </a:bodyPr>
          <a:lstStyle/>
          <a:p>
            <a:pPr lvl="0" algn="ctr"/>
            <a:r>
              <a:rPr lang="en-US" sz="2800" dirty="0" smtClean="0">
                <a:solidFill>
                  <a:srgbClr val="000000"/>
                </a:solidFill>
              </a:rPr>
              <a:t>Both </a:t>
            </a:r>
            <a:r>
              <a:rPr lang="en-US" sz="2800" dirty="0" err="1" smtClean="0">
                <a:solidFill>
                  <a:srgbClr val="000000"/>
                </a:solidFill>
              </a:rPr>
              <a:t>oleocanthal</a:t>
            </a:r>
            <a:r>
              <a:rPr lang="en-US" sz="2800" dirty="0" smtClean="0">
                <a:solidFill>
                  <a:srgbClr val="000000"/>
                </a:solidFill>
              </a:rPr>
              <a:t> and </a:t>
            </a:r>
            <a:r>
              <a:rPr lang="en-US" sz="2800" dirty="0" err="1" smtClean="0">
                <a:solidFill>
                  <a:srgbClr val="000000"/>
                </a:solidFill>
              </a:rPr>
              <a:t>oleacein</a:t>
            </a:r>
            <a:r>
              <a:rPr lang="en-US" sz="2800" dirty="0" smtClean="0">
                <a:solidFill>
                  <a:srgbClr val="000000"/>
                </a:solidFill>
              </a:rPr>
              <a:t> elicit </a:t>
            </a:r>
          </a:p>
          <a:p>
            <a:pPr lvl="0" algn="ctr"/>
            <a:r>
              <a:rPr lang="en-US" sz="2800" dirty="0" smtClean="0">
                <a:solidFill>
                  <a:srgbClr val="000000"/>
                </a:solidFill>
              </a:rPr>
              <a:t>trigeminal neuron activity</a:t>
            </a:r>
            <a:endParaRPr lang="en-US" sz="2800" dirty="0">
              <a:solidFill>
                <a:srgbClr val="000000"/>
              </a:solidFill>
            </a:endParaRPr>
          </a:p>
        </p:txBody>
      </p:sp>
      <p:sp>
        <p:nvSpPr>
          <p:cNvPr id="7" name="Oval 6"/>
          <p:cNvSpPr/>
          <p:nvPr/>
        </p:nvSpPr>
        <p:spPr>
          <a:xfrm>
            <a:off x="5638800" y="5105400"/>
            <a:ext cx="457200" cy="4572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6248400" y="5105400"/>
            <a:ext cx="457200" cy="4572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562600" y="2590800"/>
            <a:ext cx="3048000" cy="3124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378226" y="6519446"/>
            <a:ext cx="3765774" cy="338554"/>
          </a:xfrm>
          <a:prstGeom prst="rect">
            <a:avLst/>
          </a:prstGeom>
          <a:noFill/>
        </p:spPr>
        <p:txBody>
          <a:bodyPr wrap="none" rtlCol="0">
            <a:spAutoFit/>
          </a:bodyPr>
          <a:lstStyle/>
          <a:p>
            <a:r>
              <a:rPr lang="en-US" sz="1600" dirty="0" err="1" smtClean="0"/>
              <a:t>Peyrot</a:t>
            </a:r>
            <a:r>
              <a:rPr lang="en-US" sz="1600" dirty="0" smtClean="0"/>
              <a:t> des </a:t>
            </a:r>
            <a:r>
              <a:rPr lang="en-US" sz="1600" dirty="0" err="1" smtClean="0"/>
              <a:t>Gachons</a:t>
            </a:r>
            <a:r>
              <a:rPr lang="en-US" sz="1600" dirty="0" smtClean="0"/>
              <a:t> et al., unpublished</a:t>
            </a:r>
            <a:endParaRPr lang="en-US" sz="1600"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6" name="Object 4"/>
          <p:cNvGraphicFramePr>
            <a:graphicFrameLocks noChangeAspect="1"/>
          </p:cNvGraphicFramePr>
          <p:nvPr/>
        </p:nvGraphicFramePr>
        <p:xfrm>
          <a:off x="1828800" y="1600200"/>
          <a:ext cx="5029200" cy="3670300"/>
        </p:xfrm>
        <a:graphic>
          <a:graphicData uri="http://schemas.openxmlformats.org/presentationml/2006/ole">
            <mc:AlternateContent xmlns:mc="http://schemas.openxmlformats.org/markup-compatibility/2006">
              <mc:Choice xmlns:v="urn:schemas-microsoft-com:vml" Requires="v">
                <p:oleObj spid="_x0000_s201758" name="SPW 7.0 Graph" r:id="rId3" imgW="5543093" imgH="4046220" progId="">
                  <p:embed/>
                </p:oleObj>
              </mc:Choice>
              <mc:Fallback>
                <p:oleObj name="SPW 7.0 Graph" r:id="rId3" imgW="5543093" imgH="4046220" progId="">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28800" y="1600200"/>
                        <a:ext cx="5029200" cy="3670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 name="Rectangle 3"/>
          <p:cNvSpPr/>
          <p:nvPr/>
        </p:nvSpPr>
        <p:spPr>
          <a:xfrm>
            <a:off x="457200" y="381000"/>
            <a:ext cx="8382000" cy="954107"/>
          </a:xfrm>
          <a:prstGeom prst="rect">
            <a:avLst/>
          </a:prstGeom>
        </p:spPr>
        <p:txBody>
          <a:bodyPr wrap="square">
            <a:spAutoFit/>
          </a:bodyPr>
          <a:lstStyle/>
          <a:p>
            <a:pPr lvl="0" algn="ctr"/>
            <a:r>
              <a:rPr lang="en-US" sz="2800" dirty="0" err="1" smtClean="0">
                <a:solidFill>
                  <a:srgbClr val="000000"/>
                </a:solidFill>
                <a:latin typeface="Arial"/>
              </a:rPr>
              <a:t>Oleacein</a:t>
            </a:r>
            <a:r>
              <a:rPr lang="en-US" sz="2800" dirty="0" smtClean="0">
                <a:solidFill>
                  <a:srgbClr val="000000"/>
                </a:solidFill>
                <a:latin typeface="Arial"/>
              </a:rPr>
              <a:t> </a:t>
            </a:r>
            <a:r>
              <a:rPr lang="en-US" sz="2800" dirty="0" smtClean="0">
                <a:solidFill>
                  <a:srgbClr val="000000"/>
                </a:solidFill>
                <a:latin typeface="Arial"/>
              </a:rPr>
              <a:t>does </a:t>
            </a:r>
            <a:r>
              <a:rPr lang="en-US" sz="2800" dirty="0" smtClean="0">
                <a:solidFill>
                  <a:srgbClr val="000000"/>
                </a:solidFill>
                <a:latin typeface="Arial"/>
              </a:rPr>
              <a:t>not seem to </a:t>
            </a:r>
            <a:r>
              <a:rPr lang="en-US" sz="2800" dirty="0" smtClean="0">
                <a:solidFill>
                  <a:srgbClr val="000000"/>
                </a:solidFill>
                <a:latin typeface="Arial"/>
              </a:rPr>
              <a:t>elicit strong </a:t>
            </a:r>
          </a:p>
          <a:p>
            <a:pPr lvl="0" algn="ctr"/>
            <a:r>
              <a:rPr lang="en-US" sz="2800" dirty="0" smtClean="0">
                <a:solidFill>
                  <a:srgbClr val="000000"/>
                </a:solidFill>
                <a:latin typeface="Arial"/>
              </a:rPr>
              <a:t>human throat irritation</a:t>
            </a:r>
            <a:endParaRPr lang="en-US" sz="2800" dirty="0">
              <a:solidFill>
                <a:srgbClr val="000000"/>
              </a:solidFill>
              <a:latin typeface="Arial"/>
            </a:endParaRPr>
          </a:p>
        </p:txBody>
      </p:sp>
      <p:sp>
        <p:nvSpPr>
          <p:cNvPr id="5" name="TextBox 4"/>
          <p:cNvSpPr txBox="1"/>
          <p:nvPr/>
        </p:nvSpPr>
        <p:spPr>
          <a:xfrm>
            <a:off x="3048000" y="4953000"/>
            <a:ext cx="3288080" cy="369332"/>
          </a:xfrm>
          <a:prstGeom prst="rect">
            <a:avLst/>
          </a:prstGeom>
          <a:solidFill>
            <a:schemeClr val="bg1"/>
          </a:solidFill>
        </p:spPr>
        <p:txBody>
          <a:bodyPr wrap="none" rtlCol="0">
            <a:spAutoFit/>
          </a:bodyPr>
          <a:lstStyle/>
          <a:p>
            <a:r>
              <a:rPr lang="en-US" dirty="0" smtClean="0"/>
              <a:t>Control      </a:t>
            </a:r>
            <a:r>
              <a:rPr lang="en-US" dirty="0" err="1" smtClean="0"/>
              <a:t>Oleacein</a:t>
            </a:r>
            <a:r>
              <a:rPr lang="en-US" dirty="0" smtClean="0"/>
              <a:t>  </a:t>
            </a:r>
            <a:r>
              <a:rPr lang="en-US" dirty="0" err="1" smtClean="0"/>
              <a:t>Oleocanthal</a:t>
            </a:r>
            <a:endParaRPr lang="en-US" dirty="0"/>
          </a:p>
        </p:txBody>
      </p:sp>
      <p:sp>
        <p:nvSpPr>
          <p:cNvPr id="6" name="Rectangle 5"/>
          <p:cNvSpPr/>
          <p:nvPr/>
        </p:nvSpPr>
        <p:spPr>
          <a:xfrm>
            <a:off x="5378226" y="6519446"/>
            <a:ext cx="3765774" cy="338554"/>
          </a:xfrm>
          <a:prstGeom prst="rect">
            <a:avLst/>
          </a:prstGeom>
        </p:spPr>
        <p:txBody>
          <a:bodyPr wrap="none">
            <a:spAutoFit/>
          </a:bodyPr>
          <a:lstStyle/>
          <a:p>
            <a:pPr lvl="0"/>
            <a:r>
              <a:rPr lang="en-US" sz="1600" dirty="0" err="1" smtClean="0">
                <a:solidFill>
                  <a:srgbClr val="000000"/>
                </a:solidFill>
                <a:latin typeface="Arial"/>
              </a:rPr>
              <a:t>Peyrot</a:t>
            </a:r>
            <a:r>
              <a:rPr lang="en-US" sz="1600" dirty="0" smtClean="0">
                <a:solidFill>
                  <a:srgbClr val="000000"/>
                </a:solidFill>
                <a:latin typeface="Arial"/>
              </a:rPr>
              <a:t> des </a:t>
            </a:r>
            <a:r>
              <a:rPr lang="en-US" sz="1600" dirty="0" err="1" smtClean="0">
                <a:solidFill>
                  <a:srgbClr val="000000"/>
                </a:solidFill>
                <a:latin typeface="Arial"/>
              </a:rPr>
              <a:t>Gachons</a:t>
            </a:r>
            <a:r>
              <a:rPr lang="en-US" sz="1600" dirty="0" smtClean="0">
                <a:solidFill>
                  <a:srgbClr val="000000"/>
                </a:solidFill>
                <a:latin typeface="Arial"/>
              </a:rPr>
              <a:t> et al., unpublished</a:t>
            </a:r>
            <a:endParaRPr lang="en-US" sz="1600" dirty="0">
              <a:solidFill>
                <a:srgbClr val="000000"/>
              </a:solidFill>
              <a:latin typeface="Arial"/>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7200" y="381000"/>
            <a:ext cx="8382000" cy="954107"/>
          </a:xfrm>
          <a:prstGeom prst="rect">
            <a:avLst/>
          </a:prstGeom>
        </p:spPr>
        <p:txBody>
          <a:bodyPr wrap="square">
            <a:spAutoFit/>
          </a:bodyPr>
          <a:lstStyle/>
          <a:p>
            <a:pPr lvl="0" algn="ctr"/>
            <a:r>
              <a:rPr lang="en-US" sz="2800" dirty="0" err="1" smtClean="0">
                <a:solidFill>
                  <a:srgbClr val="000000"/>
                </a:solidFill>
                <a:latin typeface="Arial"/>
              </a:rPr>
              <a:t>Oleacein</a:t>
            </a:r>
            <a:r>
              <a:rPr lang="en-US" sz="2800" dirty="0" smtClean="0">
                <a:solidFill>
                  <a:srgbClr val="000000"/>
                </a:solidFill>
                <a:latin typeface="Arial"/>
              </a:rPr>
              <a:t> apparently does not elicit </a:t>
            </a:r>
          </a:p>
          <a:p>
            <a:pPr lvl="0" algn="ctr"/>
            <a:r>
              <a:rPr lang="en-US" sz="2800" dirty="0" smtClean="0">
                <a:solidFill>
                  <a:srgbClr val="000000"/>
                </a:solidFill>
                <a:latin typeface="Arial"/>
              </a:rPr>
              <a:t>human throat irritation</a:t>
            </a:r>
            <a:endParaRPr lang="en-US" sz="2800" dirty="0">
              <a:solidFill>
                <a:srgbClr val="000000"/>
              </a:solidFill>
              <a:latin typeface="Arial"/>
            </a:endParaRPr>
          </a:p>
        </p:txBody>
      </p:sp>
      <p:grpSp>
        <p:nvGrpSpPr>
          <p:cNvPr id="2" name="Group 1"/>
          <p:cNvGrpSpPr/>
          <p:nvPr/>
        </p:nvGrpSpPr>
        <p:grpSpPr>
          <a:xfrm>
            <a:off x="2400300" y="1461743"/>
            <a:ext cx="4495800" cy="3186457"/>
            <a:chOff x="1828800" y="1600200"/>
            <a:chExt cx="5029200" cy="3722132"/>
          </a:xfrm>
        </p:grpSpPr>
        <p:graphicFrame>
          <p:nvGraphicFramePr>
            <p:cNvPr id="1026" name="Object 4"/>
            <p:cNvGraphicFramePr>
              <a:graphicFrameLocks noChangeAspect="1"/>
            </p:cNvGraphicFramePr>
            <p:nvPr>
              <p:extLst>
                <p:ext uri="{D42A27DB-BD31-4B8C-83A1-F6EECF244321}">
                  <p14:modId xmlns:p14="http://schemas.microsoft.com/office/powerpoint/2010/main" val="2074078123"/>
                </p:ext>
              </p:extLst>
            </p:nvPr>
          </p:nvGraphicFramePr>
          <p:xfrm>
            <a:off x="1828800" y="1600200"/>
            <a:ext cx="5029200" cy="3670300"/>
          </p:xfrm>
          <a:graphic>
            <a:graphicData uri="http://schemas.openxmlformats.org/presentationml/2006/ole">
              <mc:AlternateContent xmlns:mc="http://schemas.openxmlformats.org/markup-compatibility/2006">
                <mc:Choice xmlns:v="urn:schemas-microsoft-com:vml" Requires="v">
                  <p:oleObj spid="_x0000_s215054" name="SPW 7.0 Graph" r:id="rId4" imgW="5543093" imgH="4046220" progId="">
                    <p:embed/>
                  </p:oleObj>
                </mc:Choice>
                <mc:Fallback>
                  <p:oleObj name="SPW 7.0 Graph" r:id="rId4" imgW="5543093" imgH="4046220"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28800" y="1600200"/>
                          <a:ext cx="5029200" cy="3670300"/>
                        </a:xfrm>
                        <a:prstGeom prst="rect">
                          <a:avLst/>
                        </a:prstGeom>
                        <a:noFill/>
                        <a:ln>
                          <a:noFill/>
                        </a:ln>
                        <a:effectLst/>
                      </p:spPr>
                    </p:pic>
                  </p:oleObj>
                </mc:Fallback>
              </mc:AlternateContent>
            </a:graphicData>
          </a:graphic>
        </p:graphicFrame>
        <p:sp>
          <p:nvSpPr>
            <p:cNvPr id="5" name="TextBox 4"/>
            <p:cNvSpPr txBox="1"/>
            <p:nvPr/>
          </p:nvSpPr>
          <p:spPr>
            <a:xfrm>
              <a:off x="3048000" y="4953000"/>
              <a:ext cx="3288080" cy="369332"/>
            </a:xfrm>
            <a:prstGeom prst="rect">
              <a:avLst/>
            </a:prstGeom>
            <a:solidFill>
              <a:schemeClr val="bg1"/>
            </a:solidFill>
          </p:spPr>
          <p:txBody>
            <a:bodyPr wrap="none" rtlCol="0">
              <a:spAutoFit/>
            </a:bodyPr>
            <a:lstStyle/>
            <a:p>
              <a:r>
                <a:rPr lang="en-US" dirty="0" smtClean="0"/>
                <a:t>Control      </a:t>
              </a:r>
              <a:r>
                <a:rPr lang="en-US" dirty="0" err="1" smtClean="0"/>
                <a:t>Oleacein</a:t>
              </a:r>
              <a:r>
                <a:rPr lang="en-US" dirty="0" smtClean="0"/>
                <a:t>  </a:t>
              </a:r>
              <a:r>
                <a:rPr lang="en-US" dirty="0" err="1" smtClean="0"/>
                <a:t>Oleocanthal</a:t>
              </a:r>
              <a:endParaRPr lang="en-US" dirty="0"/>
            </a:p>
          </p:txBody>
        </p:sp>
      </p:grpSp>
      <p:sp>
        <p:nvSpPr>
          <p:cNvPr id="7" name="TextBox 6"/>
          <p:cNvSpPr txBox="1"/>
          <p:nvPr/>
        </p:nvSpPr>
        <p:spPr>
          <a:xfrm>
            <a:off x="1066800" y="4795897"/>
            <a:ext cx="6600461" cy="2062103"/>
          </a:xfrm>
          <a:prstGeom prst="rect">
            <a:avLst/>
          </a:prstGeom>
          <a:noFill/>
        </p:spPr>
        <p:txBody>
          <a:bodyPr wrap="none" rtlCol="0">
            <a:spAutoFit/>
          </a:bodyPr>
          <a:lstStyle/>
          <a:p>
            <a:r>
              <a:rPr lang="en-US" sz="3200" dirty="0" smtClean="0">
                <a:latin typeface="Arial" panose="020B0604020202020204" pitchFamily="34" charset="0"/>
                <a:cs typeface="Arial" panose="020B0604020202020204" pitchFamily="34" charset="0"/>
              </a:rPr>
              <a:t>Why?</a:t>
            </a:r>
          </a:p>
          <a:p>
            <a:r>
              <a:rPr lang="en-US" sz="3200" dirty="0" smtClean="0">
                <a:latin typeface="Arial" panose="020B0604020202020204" pitchFamily="34" charset="0"/>
                <a:cs typeface="Arial" panose="020B0604020202020204" pitchFamily="34" charset="0"/>
              </a:rPr>
              <a:t>Does </a:t>
            </a:r>
            <a:r>
              <a:rPr lang="en-US" sz="3200" dirty="0">
                <a:latin typeface="Arial" panose="020B0604020202020204" pitchFamily="34" charset="0"/>
                <a:cs typeface="Arial" panose="020B0604020202020204" pitchFamily="34" charset="0"/>
              </a:rPr>
              <a:t>it highlight in vivo differences </a:t>
            </a:r>
            <a:endParaRPr lang="en-US" sz="3200" dirty="0" smtClean="0">
              <a:latin typeface="Arial" panose="020B0604020202020204" pitchFamily="34" charset="0"/>
              <a:cs typeface="Arial" panose="020B0604020202020204" pitchFamily="34" charset="0"/>
            </a:endParaRPr>
          </a:p>
          <a:p>
            <a:r>
              <a:rPr lang="en-US" sz="3200" dirty="0" smtClean="0">
                <a:latin typeface="Arial" panose="020B0604020202020204" pitchFamily="34" charset="0"/>
                <a:cs typeface="Arial" panose="020B0604020202020204" pitchFamily="34" charset="0"/>
              </a:rPr>
              <a:t>in </a:t>
            </a:r>
            <a:r>
              <a:rPr lang="en-US" sz="3200" dirty="0" smtClean="0">
                <a:latin typeface="Arial" panose="020B0604020202020204" pitchFamily="34" charset="0"/>
                <a:cs typeface="Arial" panose="020B0604020202020204" pitchFamily="34" charset="0"/>
              </a:rPr>
              <a:t>TRPA1</a:t>
            </a:r>
            <a:r>
              <a:rPr lang="en-US" sz="3200" dirty="0" smtClean="0">
                <a:latin typeface="Arial" panose="020B0604020202020204" pitchFamily="34" charset="0"/>
                <a:cs typeface="Arial" panose="020B0604020202020204" pitchFamily="34" charset="0"/>
              </a:rPr>
              <a:t> </a:t>
            </a:r>
            <a:r>
              <a:rPr lang="en-US" sz="3200" dirty="0">
                <a:latin typeface="Arial" panose="020B0604020202020204" pitchFamily="34" charset="0"/>
                <a:cs typeface="Arial" panose="020B0604020202020204" pitchFamily="34" charset="0"/>
              </a:rPr>
              <a:t>access?</a:t>
            </a:r>
          </a:p>
          <a:p>
            <a:endParaRPr lang="en-US"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7118527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8" name="Rectangle 2"/>
          <p:cNvSpPr>
            <a:spLocks noGrp="1" noChangeArrowheads="1"/>
          </p:cNvSpPr>
          <p:nvPr>
            <p:ph type="title"/>
          </p:nvPr>
        </p:nvSpPr>
        <p:spPr>
          <a:xfrm>
            <a:off x="838200" y="228600"/>
            <a:ext cx="7461250" cy="544513"/>
          </a:xfrm>
        </p:spPr>
        <p:txBody>
          <a:bodyPr/>
          <a:lstStyle/>
          <a:p>
            <a:r>
              <a:rPr lang="en-US" sz="3600" dirty="0" smtClean="0">
                <a:solidFill>
                  <a:schemeClr val="tx1"/>
                </a:solidFill>
                <a:cs typeface="Times New Roman" pitchFamily="18" charset="0"/>
              </a:rPr>
              <a:t>Future </a:t>
            </a:r>
            <a:r>
              <a:rPr lang="en-US" sz="3600" dirty="0">
                <a:solidFill>
                  <a:schemeClr val="tx1"/>
                </a:solidFill>
                <a:cs typeface="Times New Roman" pitchFamily="18" charset="0"/>
              </a:rPr>
              <a:t>Research</a:t>
            </a:r>
          </a:p>
        </p:txBody>
      </p:sp>
      <p:sp>
        <p:nvSpPr>
          <p:cNvPr id="270339" name="Rectangle 3"/>
          <p:cNvSpPr>
            <a:spLocks noGrp="1" noChangeArrowheads="1"/>
          </p:cNvSpPr>
          <p:nvPr>
            <p:ph type="body" idx="1"/>
          </p:nvPr>
        </p:nvSpPr>
        <p:spPr>
          <a:xfrm>
            <a:off x="533400" y="990600"/>
            <a:ext cx="8458200" cy="3541713"/>
          </a:xfrm>
        </p:spPr>
        <p:txBody>
          <a:bodyPr/>
          <a:lstStyle/>
          <a:p>
            <a:r>
              <a:rPr lang="en-US" sz="2800" dirty="0" smtClean="0"/>
              <a:t>TRPA1 channels are </a:t>
            </a:r>
            <a:r>
              <a:rPr lang="en-US" sz="2800" dirty="0"/>
              <a:t>molecular sentinels of cellular </a:t>
            </a:r>
            <a:r>
              <a:rPr lang="en-US" sz="2800" dirty="0" smtClean="0"/>
              <a:t>stress, </a:t>
            </a:r>
            <a:r>
              <a:rPr lang="en-US" sz="2800" dirty="0"/>
              <a:t>tissue damage </a:t>
            </a:r>
            <a:r>
              <a:rPr lang="en-US" sz="2800" dirty="0" smtClean="0"/>
              <a:t>and potentially harmful compounds (such as many pollutants).</a:t>
            </a:r>
            <a:endParaRPr lang="en-US" sz="2800" dirty="0"/>
          </a:p>
          <a:p>
            <a:endParaRPr lang="en-US" sz="2800" dirty="0" smtClean="0"/>
          </a:p>
          <a:p>
            <a:r>
              <a:rPr lang="en-US" sz="2800" dirty="0" smtClean="0"/>
              <a:t>The peculiar sensory profile of </a:t>
            </a:r>
            <a:r>
              <a:rPr lang="en-US" sz="2800" dirty="0" err="1" smtClean="0"/>
              <a:t>Oleocanthal</a:t>
            </a:r>
            <a:r>
              <a:rPr lang="en-US" sz="2800" dirty="0" smtClean="0"/>
              <a:t> (pharyngeal pungency and weak cough elicitor) seem particularly adapted to the study of TRA1 involvement in asthma, cough and other respiratory disease.</a:t>
            </a:r>
          </a:p>
          <a:p>
            <a:pPr marL="0" indent="0">
              <a:buNone/>
            </a:pPr>
            <a:endParaRPr lang="en-US" sz="2800" dirty="0" smtClean="0"/>
          </a:p>
          <a:p>
            <a:r>
              <a:rPr lang="en-US" sz="2800" dirty="0" smtClean="0"/>
              <a:t>TRPA1 activation should </a:t>
            </a:r>
            <a:r>
              <a:rPr lang="en-US" sz="2800" dirty="0" smtClean="0"/>
              <a:t>also be </a:t>
            </a:r>
            <a:r>
              <a:rPr lang="en-US" sz="2800" dirty="0" smtClean="0"/>
              <a:t>studied when considering </a:t>
            </a:r>
            <a:r>
              <a:rPr lang="en-US" sz="2800" dirty="0" smtClean="0"/>
              <a:t>OC and EVOO </a:t>
            </a:r>
            <a:r>
              <a:rPr lang="en-US" sz="2800" dirty="0" smtClean="0"/>
              <a:t>health benefits.</a:t>
            </a:r>
            <a:endParaRPr lang="en-US" sz="2800" dirty="0"/>
          </a:p>
          <a:p>
            <a:pPr marL="0" indent="0">
              <a:buNone/>
            </a:pPr>
            <a:endParaRPr lang="en-US" sz="2800" dirty="0"/>
          </a:p>
          <a:p>
            <a:pPr>
              <a:buNone/>
            </a:pPr>
            <a:endParaRPr lang="en-US" sz="2800" dirty="0">
              <a:cs typeface="Times New Roman" pitchFamily="18" charset="0"/>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8" name="Rectangle 2"/>
          <p:cNvSpPr>
            <a:spLocks noGrp="1" noChangeArrowheads="1"/>
          </p:cNvSpPr>
          <p:nvPr>
            <p:ph type="title"/>
          </p:nvPr>
        </p:nvSpPr>
        <p:spPr>
          <a:xfrm>
            <a:off x="381000" y="0"/>
            <a:ext cx="8229600" cy="1143000"/>
          </a:xfrm>
        </p:spPr>
        <p:txBody>
          <a:bodyPr/>
          <a:lstStyle/>
          <a:p>
            <a:r>
              <a:rPr lang="en-US" sz="3600" dirty="0" smtClean="0">
                <a:solidFill>
                  <a:schemeClr val="tx1"/>
                </a:solidFill>
              </a:rPr>
              <a:t>Scientific Collaborators</a:t>
            </a:r>
            <a:endParaRPr lang="en-US" sz="3600" dirty="0">
              <a:solidFill>
                <a:schemeClr val="tx1"/>
              </a:solidFill>
            </a:endParaRPr>
          </a:p>
        </p:txBody>
      </p:sp>
      <p:sp>
        <p:nvSpPr>
          <p:cNvPr id="244739" name="Rectangle 3"/>
          <p:cNvSpPr>
            <a:spLocks noGrp="1" noChangeArrowheads="1"/>
          </p:cNvSpPr>
          <p:nvPr>
            <p:ph type="body" idx="1"/>
          </p:nvPr>
        </p:nvSpPr>
        <p:spPr>
          <a:xfrm>
            <a:off x="381000" y="1219200"/>
            <a:ext cx="8229600" cy="5257800"/>
          </a:xfrm>
        </p:spPr>
        <p:txBody>
          <a:bodyPr/>
          <a:lstStyle/>
          <a:p>
            <a:pPr>
              <a:lnSpc>
                <a:spcPct val="80000"/>
              </a:lnSpc>
              <a:buNone/>
            </a:pPr>
            <a:r>
              <a:rPr lang="en-US" sz="2000" dirty="0"/>
              <a:t>	</a:t>
            </a:r>
            <a:r>
              <a:rPr lang="en-US" sz="2000" dirty="0" smtClean="0"/>
              <a:t>Gary K. Beauchamp</a:t>
            </a:r>
          </a:p>
          <a:p>
            <a:pPr>
              <a:lnSpc>
                <a:spcPct val="80000"/>
              </a:lnSpc>
              <a:buNone/>
            </a:pPr>
            <a:r>
              <a:rPr lang="en-US" sz="2000" dirty="0"/>
              <a:t>	</a:t>
            </a:r>
            <a:r>
              <a:rPr lang="en-US" sz="2000" dirty="0" smtClean="0"/>
              <a:t>Paul A. S. </a:t>
            </a:r>
            <a:r>
              <a:rPr lang="en-US" sz="2000" dirty="0" err="1" smtClean="0"/>
              <a:t>Breslin</a:t>
            </a:r>
            <a:endParaRPr lang="en-US" sz="2000" dirty="0" smtClean="0"/>
          </a:p>
          <a:p>
            <a:pPr>
              <a:lnSpc>
                <a:spcPct val="80000"/>
              </a:lnSpc>
              <a:buFontTx/>
              <a:buNone/>
            </a:pPr>
            <a:r>
              <a:rPr lang="en-US" sz="2000" dirty="0" smtClean="0"/>
              <a:t>	Maureen O’Leary</a:t>
            </a:r>
          </a:p>
          <a:p>
            <a:pPr>
              <a:lnSpc>
                <a:spcPct val="80000"/>
              </a:lnSpc>
              <a:buFontTx/>
              <a:buNone/>
            </a:pPr>
            <a:r>
              <a:rPr lang="en-US" sz="2000" dirty="0" smtClean="0"/>
              <a:t> </a:t>
            </a:r>
            <a:endParaRPr lang="en-US" sz="2000" dirty="0"/>
          </a:p>
          <a:p>
            <a:pPr>
              <a:lnSpc>
                <a:spcPct val="80000"/>
              </a:lnSpc>
              <a:buFontTx/>
              <a:buNone/>
            </a:pPr>
            <a:r>
              <a:rPr lang="en-US" sz="2000" dirty="0"/>
              <a:t>	</a:t>
            </a:r>
            <a:r>
              <a:rPr lang="en-US" sz="2000" dirty="0" smtClean="0"/>
              <a:t>Amos B. Smith III </a:t>
            </a:r>
          </a:p>
          <a:p>
            <a:pPr>
              <a:lnSpc>
                <a:spcPct val="80000"/>
              </a:lnSpc>
              <a:buFontTx/>
              <a:buNone/>
            </a:pPr>
            <a:r>
              <a:rPr lang="en-US" sz="2000" dirty="0" smtClean="0"/>
              <a:t>	Bruce Bryant</a:t>
            </a:r>
            <a:endParaRPr lang="en-US" sz="2000" dirty="0"/>
          </a:p>
          <a:p>
            <a:pPr>
              <a:lnSpc>
                <a:spcPct val="80000"/>
              </a:lnSpc>
              <a:buFontTx/>
              <a:buNone/>
            </a:pPr>
            <a:r>
              <a:rPr lang="en-US" sz="2000" dirty="0"/>
              <a:t>	Jeffrey B. Sperry </a:t>
            </a:r>
          </a:p>
          <a:p>
            <a:pPr>
              <a:lnSpc>
                <a:spcPct val="80000"/>
              </a:lnSpc>
              <a:buFontTx/>
              <a:buNone/>
            </a:pPr>
            <a:r>
              <a:rPr lang="en-US" sz="2000" dirty="0"/>
              <a:t>	Russell </a:t>
            </a:r>
            <a:r>
              <a:rPr lang="en-US" sz="2000" dirty="0" err="1"/>
              <a:t>Keast</a:t>
            </a:r>
            <a:r>
              <a:rPr lang="en-US" sz="2000" dirty="0"/>
              <a:t> </a:t>
            </a:r>
          </a:p>
          <a:p>
            <a:pPr>
              <a:lnSpc>
                <a:spcPct val="80000"/>
              </a:lnSpc>
              <a:buFontTx/>
              <a:buNone/>
            </a:pPr>
            <a:r>
              <a:rPr lang="en-US" sz="2000" dirty="0"/>
              <a:t>	Diane Morel </a:t>
            </a:r>
          </a:p>
          <a:p>
            <a:pPr>
              <a:lnSpc>
                <a:spcPct val="80000"/>
              </a:lnSpc>
              <a:buFontTx/>
              <a:buNone/>
            </a:pPr>
            <a:r>
              <a:rPr lang="en-US" sz="2000" dirty="0"/>
              <a:t>	</a:t>
            </a:r>
            <a:r>
              <a:rPr lang="en-US" sz="2000" dirty="0" err="1"/>
              <a:t>Jianming</a:t>
            </a:r>
            <a:r>
              <a:rPr lang="en-US" sz="2000" dirty="0"/>
              <a:t> Lin </a:t>
            </a:r>
          </a:p>
          <a:p>
            <a:pPr>
              <a:lnSpc>
                <a:spcPct val="80000"/>
              </a:lnSpc>
              <a:buFontTx/>
              <a:buNone/>
            </a:pPr>
            <a:r>
              <a:rPr lang="en-US" sz="2000" dirty="0"/>
              <a:t>	Jana </a:t>
            </a:r>
            <a:r>
              <a:rPr lang="en-US" sz="2000" dirty="0" err="1"/>
              <a:t>Pika</a:t>
            </a:r>
            <a:endParaRPr lang="en-US" sz="2000" dirty="0"/>
          </a:p>
          <a:p>
            <a:pPr>
              <a:lnSpc>
                <a:spcPct val="80000"/>
              </a:lnSpc>
              <a:buFontTx/>
              <a:buNone/>
            </a:pPr>
            <a:r>
              <a:rPr lang="en-US" sz="2000" dirty="0"/>
              <a:t>	Makoto </a:t>
            </a:r>
            <a:r>
              <a:rPr lang="en-US" sz="2000" dirty="0" err="1"/>
              <a:t>Tominaga</a:t>
            </a:r>
            <a:endParaRPr lang="en-US" sz="2000" dirty="0"/>
          </a:p>
          <a:p>
            <a:pPr>
              <a:lnSpc>
                <a:spcPct val="80000"/>
              </a:lnSpc>
              <a:buFontTx/>
              <a:buNone/>
            </a:pPr>
            <a:r>
              <a:rPr lang="en-US" sz="2000" dirty="0"/>
              <a:t>	</a:t>
            </a:r>
            <a:r>
              <a:rPr lang="en-US" sz="2000" dirty="0" err="1"/>
              <a:t>Asako</a:t>
            </a:r>
            <a:r>
              <a:rPr lang="en-US" sz="2000" dirty="0"/>
              <a:t> </a:t>
            </a:r>
            <a:r>
              <a:rPr lang="en-US" sz="2000" dirty="0" err="1"/>
              <a:t>Shima</a:t>
            </a:r>
            <a:r>
              <a:rPr lang="en-US" sz="2000" dirty="0"/>
              <a:t> </a:t>
            </a:r>
          </a:p>
          <a:p>
            <a:pPr>
              <a:lnSpc>
                <a:spcPct val="80000"/>
              </a:lnSpc>
              <a:buFontTx/>
              <a:buNone/>
            </a:pPr>
            <a:r>
              <a:rPr lang="en-US" sz="2000" dirty="0"/>
              <a:t>	</a:t>
            </a:r>
            <a:r>
              <a:rPr lang="en-US" sz="2000" dirty="0" err="1"/>
              <a:t>Quiang</a:t>
            </a:r>
            <a:r>
              <a:rPr lang="en-US" sz="2000" dirty="0"/>
              <a:t> Han </a:t>
            </a:r>
          </a:p>
          <a:p>
            <a:pPr>
              <a:lnSpc>
                <a:spcPct val="80000"/>
              </a:lnSpc>
              <a:buFontTx/>
              <a:buNone/>
            </a:pPr>
            <a:r>
              <a:rPr lang="en-US" sz="2000" dirty="0"/>
              <a:t>	Chi-Ho Lee </a:t>
            </a:r>
          </a:p>
          <a:p>
            <a:pPr>
              <a:lnSpc>
                <a:spcPct val="80000"/>
              </a:lnSpc>
              <a:buFontTx/>
              <a:buNone/>
            </a:pPr>
            <a:r>
              <a:rPr lang="en-US" sz="2000" dirty="0"/>
              <a:t>	</a:t>
            </a:r>
          </a:p>
          <a:p>
            <a:pPr>
              <a:lnSpc>
                <a:spcPct val="80000"/>
              </a:lnSpc>
              <a:buFontTx/>
              <a:buNone/>
            </a:pPr>
            <a:r>
              <a:rPr lang="en-US" sz="2000" dirty="0"/>
              <a:t>		</a:t>
            </a:r>
          </a:p>
        </p:txBody>
      </p:sp>
      <p:sp>
        <p:nvSpPr>
          <p:cNvPr id="4" name="TextBox 3"/>
          <p:cNvSpPr txBox="1"/>
          <p:nvPr/>
        </p:nvSpPr>
        <p:spPr>
          <a:xfrm>
            <a:off x="5257800" y="1600200"/>
            <a:ext cx="3626314" cy="523220"/>
          </a:xfrm>
          <a:prstGeom prst="rect">
            <a:avLst/>
          </a:prstGeom>
          <a:noFill/>
        </p:spPr>
        <p:txBody>
          <a:bodyPr wrap="none" rtlCol="0">
            <a:spAutoFit/>
          </a:bodyPr>
          <a:lstStyle/>
          <a:p>
            <a:r>
              <a:rPr lang="en-US" sz="2800" dirty="0" smtClean="0"/>
              <a:t>Current Collaborators</a:t>
            </a:r>
            <a:endParaRPr lang="en-US" sz="2800" dirty="0"/>
          </a:p>
        </p:txBody>
      </p:sp>
      <p:cxnSp>
        <p:nvCxnSpPr>
          <p:cNvPr id="6" name="Straight Connector 5"/>
          <p:cNvCxnSpPr/>
          <p:nvPr/>
        </p:nvCxnSpPr>
        <p:spPr>
          <a:xfrm>
            <a:off x="4953000" y="1295400"/>
            <a:ext cx="0" cy="114300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5410200" y="4038600"/>
            <a:ext cx="3143809" cy="523220"/>
          </a:xfrm>
          <a:prstGeom prst="rect">
            <a:avLst/>
          </a:prstGeom>
        </p:spPr>
        <p:txBody>
          <a:bodyPr wrap="none">
            <a:spAutoFit/>
          </a:bodyPr>
          <a:lstStyle/>
          <a:p>
            <a:pPr lvl="0"/>
            <a:r>
              <a:rPr lang="en-US" sz="2800" dirty="0" smtClean="0">
                <a:solidFill>
                  <a:srgbClr val="000000"/>
                </a:solidFill>
              </a:rPr>
              <a:t>Past Collaborators</a:t>
            </a:r>
            <a:endParaRPr lang="en-US" sz="2800" dirty="0">
              <a:solidFill>
                <a:srgbClr val="000000"/>
              </a:solidFill>
            </a:endParaRPr>
          </a:p>
        </p:txBody>
      </p:sp>
      <p:cxnSp>
        <p:nvCxnSpPr>
          <p:cNvPr id="9" name="Straight Connector 8"/>
          <p:cNvCxnSpPr/>
          <p:nvPr/>
        </p:nvCxnSpPr>
        <p:spPr>
          <a:xfrm>
            <a:off x="4953000" y="2743200"/>
            <a:ext cx="0" cy="327660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ctrTitle"/>
          </p:nvPr>
        </p:nvSpPr>
        <p:spPr>
          <a:xfrm>
            <a:off x="0" y="53975"/>
            <a:ext cx="7772400" cy="1470025"/>
          </a:xfrm>
        </p:spPr>
        <p:txBody>
          <a:bodyPr>
            <a:normAutofit/>
          </a:bodyPr>
          <a:lstStyle/>
          <a:p>
            <a:pPr eaLnBrk="1" hangingPunct="1"/>
            <a:r>
              <a:rPr lang="en-US" altLang="en-US" b="1" dirty="0" err="1" smtClean="0"/>
              <a:t>Monell</a:t>
            </a:r>
            <a:r>
              <a:rPr lang="en-US" altLang="en-US" b="1" dirty="0" smtClean="0"/>
              <a:t> Chemical Senses Center</a:t>
            </a:r>
          </a:p>
        </p:txBody>
      </p:sp>
      <p:sp>
        <p:nvSpPr>
          <p:cNvPr id="44035" name="Line 4"/>
          <p:cNvSpPr>
            <a:spLocks noChangeShapeType="1"/>
          </p:cNvSpPr>
          <p:nvPr/>
        </p:nvSpPr>
        <p:spPr bwMode="auto">
          <a:xfrm>
            <a:off x="228600" y="1295400"/>
            <a:ext cx="8610600" cy="0"/>
          </a:xfrm>
          <a:prstGeom prst="line">
            <a:avLst/>
          </a:prstGeom>
          <a:noFill/>
          <a:ln w="44450">
            <a:solidFill>
              <a:srgbClr val="FF99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4036" name="Line 5"/>
          <p:cNvSpPr>
            <a:spLocks noChangeShapeType="1"/>
          </p:cNvSpPr>
          <p:nvPr/>
        </p:nvSpPr>
        <p:spPr bwMode="auto">
          <a:xfrm>
            <a:off x="304800" y="5943600"/>
            <a:ext cx="8534400" cy="0"/>
          </a:xfrm>
          <a:prstGeom prst="line">
            <a:avLst/>
          </a:prstGeom>
          <a:noFill/>
          <a:ln w="25400">
            <a:solidFill>
              <a:srgbClr val="FF9900"/>
            </a:solidFill>
            <a:round/>
            <a:headEnd/>
            <a:tailEnd/>
          </a:ln>
          <a:extLst>
            <a:ext uri="{909E8E84-426E-40DD-AFC4-6F175D3DCCD1}">
              <a14:hiddenFill xmlns:a14="http://schemas.microsoft.com/office/drawing/2010/main">
                <a:noFill/>
              </a14:hiddenFill>
            </a:ext>
          </a:extLst>
        </p:spPr>
        <p:txBody>
          <a:bodyPr/>
          <a:lstStyle/>
          <a:p>
            <a:endParaRPr lang="en-US"/>
          </a:p>
        </p:txBody>
      </p:sp>
      <p:pic>
        <p:nvPicPr>
          <p:cNvPr id="44037" name="Picture 6" descr="Monell 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72400" y="152400"/>
            <a:ext cx="1066800" cy="990600"/>
          </a:xfrm>
          <a:prstGeom prst="rect">
            <a:avLst/>
          </a:prstGeom>
          <a:solidFill>
            <a:srgbClr val="C67600"/>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44038" name="Picture 8" descr="face fragmen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7725" y="1409700"/>
            <a:ext cx="27432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4040" name="Group 16"/>
          <p:cNvGrpSpPr>
            <a:grpSpLocks/>
          </p:cNvGrpSpPr>
          <p:nvPr/>
        </p:nvGrpSpPr>
        <p:grpSpPr bwMode="auto">
          <a:xfrm>
            <a:off x="4445000" y="1474788"/>
            <a:ext cx="3832225" cy="4364037"/>
            <a:chOff x="2574925" y="1470025"/>
            <a:chExt cx="4070350" cy="4916488"/>
          </a:xfrm>
        </p:grpSpPr>
        <p:grpSp>
          <p:nvGrpSpPr>
            <p:cNvPr id="44041" name="Group 18"/>
            <p:cNvGrpSpPr>
              <a:grpSpLocks/>
            </p:cNvGrpSpPr>
            <p:nvPr/>
          </p:nvGrpSpPr>
          <p:grpSpPr bwMode="auto">
            <a:xfrm>
              <a:off x="3035300" y="1674813"/>
              <a:ext cx="3048000" cy="4481512"/>
              <a:chOff x="2971800" y="1636775"/>
              <a:chExt cx="3048000" cy="4480575"/>
            </a:xfrm>
          </p:grpSpPr>
          <p:grpSp>
            <p:nvGrpSpPr>
              <p:cNvPr id="44043" name="Group 14"/>
              <p:cNvGrpSpPr>
                <a:grpSpLocks/>
              </p:cNvGrpSpPr>
              <p:nvPr/>
            </p:nvGrpSpPr>
            <p:grpSpPr bwMode="auto">
              <a:xfrm>
                <a:off x="3352800" y="5279150"/>
                <a:ext cx="2133600" cy="838200"/>
                <a:chOff x="3352800" y="4876800"/>
                <a:chExt cx="2133600" cy="838200"/>
              </a:xfrm>
            </p:grpSpPr>
            <p:pic>
              <p:nvPicPr>
                <p:cNvPr id="44050" name="Picture 5" descr="twitter-logo.jpg"/>
                <p:cNvPicPr>
                  <a:picLocks noChangeAspect="1"/>
                </p:cNvPicPr>
                <p:nvPr/>
              </p:nvPicPr>
              <p:blipFill>
                <a:blip r:embed="rId4">
                  <a:extLst>
                    <a:ext uri="{28A0092B-C50C-407E-A947-70E740481C1C}">
                      <a14:useLocalDpi xmlns:a14="http://schemas.microsoft.com/office/drawing/2010/main" val="0"/>
                    </a:ext>
                  </a:extLst>
                </a:blip>
                <a:srcRect l="3877" t="53938" r="5022" b="10078"/>
                <a:stretch>
                  <a:fillRect/>
                </a:stretch>
              </p:blipFill>
              <p:spPr bwMode="auto">
                <a:xfrm>
                  <a:off x="3581400" y="4876800"/>
                  <a:ext cx="1905000"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51" name="TextBox 9"/>
                <p:cNvSpPr txBox="1">
                  <a:spLocks noChangeArrowheads="1"/>
                </p:cNvSpPr>
                <p:nvPr/>
              </p:nvSpPr>
              <p:spPr bwMode="auto">
                <a:xfrm>
                  <a:off x="3352800" y="5253335"/>
                  <a:ext cx="21336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spcBef>
                      <a:spcPct val="0"/>
                    </a:spcBef>
                    <a:buFontTx/>
                    <a:buNone/>
                  </a:pPr>
                  <a:r>
                    <a:rPr lang="en-US" altLang="en-US" sz="2400">
                      <a:solidFill>
                        <a:srgbClr val="000000"/>
                      </a:solidFill>
                      <a:latin typeface="Verdana" pitchFamily="34" charset="0"/>
                    </a:rPr>
                    <a:t>@MonellSc</a:t>
                  </a:r>
                </a:p>
              </p:txBody>
            </p:sp>
          </p:grpSp>
          <p:grpSp>
            <p:nvGrpSpPr>
              <p:cNvPr id="44044" name="Group 15"/>
              <p:cNvGrpSpPr>
                <a:grpSpLocks/>
              </p:cNvGrpSpPr>
              <p:nvPr/>
            </p:nvGrpSpPr>
            <p:grpSpPr bwMode="auto">
              <a:xfrm>
                <a:off x="3200400" y="3701910"/>
                <a:ext cx="2667000" cy="1071265"/>
                <a:chOff x="3200400" y="3276600"/>
                <a:chExt cx="2667000" cy="1071265"/>
              </a:xfrm>
            </p:grpSpPr>
            <p:pic>
              <p:nvPicPr>
                <p:cNvPr id="44048" name="Picture 6" descr="facebook-logo.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657600" y="3276600"/>
                  <a:ext cx="1600200" cy="600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49" name="TextBox 7"/>
                <p:cNvSpPr txBox="1">
                  <a:spLocks noChangeArrowheads="1"/>
                </p:cNvSpPr>
                <p:nvPr/>
              </p:nvSpPr>
              <p:spPr bwMode="auto">
                <a:xfrm>
                  <a:off x="3200400" y="3885843"/>
                  <a:ext cx="2667000" cy="461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a:solidFill>
                        <a:srgbClr val="000000"/>
                      </a:solidFill>
                      <a:latin typeface="Verdana" pitchFamily="34" charset="0"/>
                    </a:rPr>
                    <a:t>MonellCenter</a:t>
                  </a:r>
                </a:p>
              </p:txBody>
            </p:sp>
          </p:grpSp>
          <p:grpSp>
            <p:nvGrpSpPr>
              <p:cNvPr id="44045" name="Group 16"/>
              <p:cNvGrpSpPr>
                <a:grpSpLocks/>
              </p:cNvGrpSpPr>
              <p:nvPr/>
            </p:nvGrpSpPr>
            <p:grpSpPr bwMode="auto">
              <a:xfrm>
                <a:off x="2971800" y="1636775"/>
                <a:ext cx="3048000" cy="1600200"/>
                <a:chOff x="2971800" y="1295400"/>
                <a:chExt cx="3048000" cy="1600200"/>
              </a:xfrm>
            </p:grpSpPr>
            <p:sp>
              <p:nvSpPr>
                <p:cNvPr id="44046" name="TextBox 12"/>
                <p:cNvSpPr txBox="1">
                  <a:spLocks noChangeArrowheads="1"/>
                </p:cNvSpPr>
                <p:nvPr/>
              </p:nvSpPr>
              <p:spPr bwMode="auto">
                <a:xfrm>
                  <a:off x="2971800" y="2433935"/>
                  <a:ext cx="3048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a:solidFill>
                        <a:srgbClr val="000000"/>
                      </a:solidFill>
                      <a:latin typeface="Verdana" pitchFamily="34" charset="0"/>
                    </a:rPr>
                    <a:t>www.monell.org</a:t>
                  </a:r>
                </a:p>
              </p:txBody>
            </p:sp>
            <p:pic>
              <p:nvPicPr>
                <p:cNvPr id="44047" name="Picture 1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33800" y="1295400"/>
                  <a:ext cx="1447800" cy="1172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
          <p:nvSpPr>
            <p:cNvPr id="11" name="Rectangle 10"/>
            <p:cNvSpPr/>
            <p:nvPr/>
          </p:nvSpPr>
          <p:spPr>
            <a:xfrm>
              <a:off x="2574925" y="1470025"/>
              <a:ext cx="4070350" cy="491648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sz="1800">
                <a:solidFill>
                  <a:srgbClr val="FFFFFF"/>
                </a:solidFill>
              </a:endParaRPr>
            </a:p>
          </p:txBody>
        </p:sp>
      </p:grpSp>
    </p:spTree>
    <p:extLst>
      <p:ext uri="{BB962C8B-B14F-4D97-AF65-F5344CB8AC3E}">
        <p14:creationId xmlns:p14="http://schemas.microsoft.com/office/powerpoint/2010/main" val="199684073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9"/>
          <p:cNvSpPr txBox="1">
            <a:spLocks noChangeArrowheads="1"/>
          </p:cNvSpPr>
          <p:nvPr/>
        </p:nvSpPr>
        <p:spPr>
          <a:xfrm>
            <a:off x="457200" y="5791200"/>
            <a:ext cx="8382000" cy="762000"/>
          </a:xfrm>
          <a:prstGeom prst="rect">
            <a:avLst/>
          </a:prstGeom>
          <a:noFill/>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80000"/>
              </a:lnSpc>
              <a:buNone/>
            </a:pPr>
            <a:r>
              <a:rPr lang="en-US" sz="2800" dirty="0" smtClean="0"/>
              <a:t>Its mission is to advance scientific understanding of  the mechanisms and functions of taste and smell.</a:t>
            </a:r>
          </a:p>
        </p:txBody>
      </p:sp>
      <p:sp>
        <p:nvSpPr>
          <p:cNvPr id="5" name="Text Box 10"/>
          <p:cNvSpPr txBox="1">
            <a:spLocks noChangeArrowheads="1"/>
          </p:cNvSpPr>
          <p:nvPr/>
        </p:nvSpPr>
        <p:spPr bwMode="auto">
          <a:xfrm>
            <a:off x="457200" y="265113"/>
            <a:ext cx="7848600" cy="1384995"/>
          </a:xfrm>
          <a:prstGeom prst="rect">
            <a:avLst/>
          </a:prstGeom>
          <a:noFill/>
          <a:ln w="9525">
            <a:noFill/>
            <a:miter lim="800000"/>
            <a:headEnd/>
            <a:tailEnd/>
          </a:ln>
        </p:spPr>
        <p:txBody>
          <a:bodyPr>
            <a:spAutoFit/>
          </a:bodyPr>
          <a:lstStyle/>
          <a:p>
            <a:r>
              <a:rPr lang="en-US" sz="2800" dirty="0" err="1"/>
              <a:t>Monell</a:t>
            </a:r>
            <a:r>
              <a:rPr lang="en-US" sz="2800" dirty="0"/>
              <a:t> </a:t>
            </a:r>
            <a:r>
              <a:rPr lang="en-US" sz="2800" dirty="0" smtClean="0"/>
              <a:t>Chemical Senses Center is </a:t>
            </a:r>
            <a:r>
              <a:rPr lang="en-US" sz="2800" dirty="0"/>
              <a:t>an </a:t>
            </a:r>
            <a:r>
              <a:rPr lang="en-US" sz="2800" dirty="0" smtClean="0"/>
              <a:t>independent non-profit research institute founded </a:t>
            </a:r>
            <a:r>
              <a:rPr lang="en-US" sz="2800" dirty="0"/>
              <a:t>in </a:t>
            </a:r>
            <a:r>
              <a:rPr lang="en-US" sz="2800" dirty="0" smtClean="0"/>
              <a:t>1968, based in Philadelphia, USA.</a:t>
            </a:r>
            <a:endParaRPr lang="en-US" sz="2800" dirty="0"/>
          </a:p>
        </p:txBody>
      </p:sp>
      <p:pic>
        <p:nvPicPr>
          <p:cNvPr id="6" name="Picture 12"/>
          <p:cNvPicPr>
            <a:picLocks noChangeAspect="1" noChangeArrowheads="1"/>
          </p:cNvPicPr>
          <p:nvPr/>
        </p:nvPicPr>
        <p:blipFill>
          <a:blip r:embed="rId2" cstate="print"/>
          <a:srcRect/>
          <a:stretch>
            <a:fillRect/>
          </a:stretch>
        </p:blipFill>
        <p:spPr bwMode="auto">
          <a:xfrm>
            <a:off x="1905000" y="1726308"/>
            <a:ext cx="5216656" cy="3912492"/>
          </a:xfrm>
          <a:prstGeom prst="rect">
            <a:avLst/>
          </a:prstGeom>
          <a:noFill/>
          <a:ln w="9525">
            <a:noFill/>
            <a:miter lim="800000"/>
            <a:headEnd/>
            <a:tailEnd/>
          </a:ln>
        </p:spPr>
      </p:pic>
    </p:spTree>
    <p:extLst>
      <p:ext uri="{BB962C8B-B14F-4D97-AF65-F5344CB8AC3E}">
        <p14:creationId xmlns:p14="http://schemas.microsoft.com/office/powerpoint/2010/main" val="118071347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r>
              <a:rPr lang="en-US" sz="3600" dirty="0">
                <a:solidFill>
                  <a:schemeClr val="tx1"/>
                </a:solidFill>
              </a:rPr>
              <a:t>Galen on </a:t>
            </a:r>
            <a:r>
              <a:rPr lang="en-US" sz="3600" dirty="0" smtClean="0">
                <a:solidFill>
                  <a:schemeClr val="tx1"/>
                </a:solidFill>
              </a:rPr>
              <a:t>Taste Function</a:t>
            </a:r>
            <a:endParaRPr lang="en-US" sz="3600" dirty="0">
              <a:solidFill>
                <a:schemeClr val="tx1"/>
              </a:solidFill>
            </a:endParaRPr>
          </a:p>
        </p:txBody>
      </p:sp>
      <p:sp>
        <p:nvSpPr>
          <p:cNvPr id="4099" name="Rectangle 3"/>
          <p:cNvSpPr>
            <a:spLocks noGrp="1" noChangeArrowheads="1"/>
          </p:cNvSpPr>
          <p:nvPr>
            <p:ph type="body" idx="1"/>
          </p:nvPr>
        </p:nvSpPr>
        <p:spPr/>
        <p:txBody>
          <a:bodyPr/>
          <a:lstStyle/>
          <a:p>
            <a:pPr>
              <a:buFontTx/>
              <a:buNone/>
            </a:pPr>
            <a:r>
              <a:rPr lang="en-US" sz="2800" dirty="0"/>
              <a:t>Galen </a:t>
            </a:r>
            <a:r>
              <a:rPr lang="en-US" sz="2800" dirty="0" smtClean="0"/>
              <a:t>thought </a:t>
            </a:r>
            <a:r>
              <a:rPr lang="en-US" sz="2800" dirty="0"/>
              <a:t>that the safest way to identify drugs </a:t>
            </a:r>
            <a:r>
              <a:rPr lang="en-US" sz="2800" dirty="0" smtClean="0"/>
              <a:t>was </a:t>
            </a:r>
            <a:r>
              <a:rPr lang="en-US" sz="2800" dirty="0"/>
              <a:t>by </a:t>
            </a:r>
            <a:r>
              <a:rPr lang="en-US" sz="2800" dirty="0" smtClean="0"/>
              <a:t>tasting:</a:t>
            </a:r>
          </a:p>
          <a:p>
            <a:pPr>
              <a:buFontTx/>
              <a:buNone/>
            </a:pPr>
            <a:endParaRPr lang="en-US" sz="2800" dirty="0"/>
          </a:p>
          <a:p>
            <a:pPr>
              <a:buFontTx/>
              <a:buNone/>
            </a:pPr>
            <a:r>
              <a:rPr lang="en-US" sz="2800" dirty="0"/>
              <a:t>“Taste differentiates most [</a:t>
            </a:r>
            <a:r>
              <a:rPr lang="en-US" sz="2800" dirty="0" err="1"/>
              <a:t>pecularities</a:t>
            </a:r>
            <a:r>
              <a:rPr lang="en-US" sz="2800" dirty="0"/>
              <a:t> (sic)] of drugs whereas the sense of smell confirms poorly, as one says.”</a:t>
            </a:r>
          </a:p>
        </p:txBody>
      </p:sp>
      <p:sp>
        <p:nvSpPr>
          <p:cNvPr id="4100" name="Text Box 4"/>
          <p:cNvSpPr txBox="1">
            <a:spLocks noChangeArrowheads="1"/>
          </p:cNvSpPr>
          <p:nvPr/>
        </p:nvSpPr>
        <p:spPr bwMode="auto">
          <a:xfrm>
            <a:off x="1301750" y="6550819"/>
            <a:ext cx="7842250" cy="614362"/>
          </a:xfrm>
          <a:prstGeom prst="rect">
            <a:avLst/>
          </a:prstGeom>
          <a:noFill/>
          <a:ln w="9525">
            <a:noFill/>
            <a:miter lim="800000"/>
            <a:headEnd/>
            <a:tailEnd/>
          </a:ln>
          <a:effectLst/>
        </p:spPr>
        <p:txBody>
          <a:bodyPr wrap="none">
            <a:spAutoFit/>
          </a:bodyPr>
          <a:lstStyle/>
          <a:p>
            <a:pPr>
              <a:lnSpc>
                <a:spcPct val="90000"/>
              </a:lnSpc>
              <a:spcBef>
                <a:spcPct val="20000"/>
              </a:spcBef>
            </a:pPr>
            <a:r>
              <a:rPr lang="en-US" dirty="0"/>
              <a:t>R. E. Siegel, </a:t>
            </a:r>
            <a:r>
              <a:rPr lang="en-US" i="1" dirty="0"/>
              <a:t>Galen On sense Perception</a:t>
            </a:r>
            <a:r>
              <a:rPr lang="en-US" dirty="0"/>
              <a:t>, </a:t>
            </a:r>
            <a:r>
              <a:rPr lang="en-US" dirty="0" err="1"/>
              <a:t>Karger</a:t>
            </a:r>
            <a:r>
              <a:rPr lang="en-US" dirty="0"/>
              <a:t>: Basel, Switzerland, 1970.</a:t>
            </a:r>
          </a:p>
          <a:p>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838200"/>
            <a:ext cx="8001000" cy="3908762"/>
          </a:xfrm>
          <a:prstGeom prst="rect">
            <a:avLst/>
          </a:prstGeom>
          <a:noFill/>
        </p:spPr>
        <p:txBody>
          <a:bodyPr wrap="square" rtlCol="0">
            <a:spAutoFit/>
          </a:bodyPr>
          <a:lstStyle/>
          <a:p>
            <a:pPr algn="ctr"/>
            <a:r>
              <a:rPr lang="en-US" sz="3600" b="1" dirty="0" smtClean="0"/>
              <a:t>Brazil</a:t>
            </a:r>
            <a:r>
              <a:rPr lang="en-US" sz="3600" dirty="0" smtClean="0"/>
              <a:t>: Can </a:t>
            </a:r>
            <a:r>
              <a:rPr lang="en-US" sz="3600" dirty="0" err="1" smtClean="0"/>
              <a:t>organoleptic</a:t>
            </a:r>
            <a:r>
              <a:rPr lang="en-US" sz="3600" dirty="0" smtClean="0"/>
              <a:t> properties explain differential use of medicinal plants?</a:t>
            </a:r>
          </a:p>
          <a:p>
            <a:endParaRPr lang="en-US" sz="3600" dirty="0" smtClean="0"/>
          </a:p>
          <a:p>
            <a:r>
              <a:rPr lang="en-US" sz="2400" dirty="0" smtClean="0"/>
              <a:t>	</a:t>
            </a:r>
          </a:p>
          <a:p>
            <a:endParaRPr lang="en-US" sz="2400" dirty="0" smtClean="0"/>
          </a:p>
          <a:p>
            <a:r>
              <a:rPr lang="en-US" sz="2800" dirty="0" smtClean="0"/>
              <a:t>“The “taste” and smell of a plant can influence its differential medicinal use”</a:t>
            </a:r>
            <a:endParaRPr lang="en-US" sz="2800" dirty="0"/>
          </a:p>
        </p:txBody>
      </p:sp>
      <p:sp>
        <p:nvSpPr>
          <p:cNvPr id="3" name="Rectangle 2"/>
          <p:cNvSpPr/>
          <p:nvPr/>
        </p:nvSpPr>
        <p:spPr>
          <a:xfrm>
            <a:off x="4953000" y="6519446"/>
            <a:ext cx="3854068" cy="338554"/>
          </a:xfrm>
          <a:prstGeom prst="rect">
            <a:avLst/>
          </a:prstGeom>
        </p:spPr>
        <p:txBody>
          <a:bodyPr wrap="none">
            <a:spAutoFit/>
          </a:bodyPr>
          <a:lstStyle/>
          <a:p>
            <a:pPr lvl="0"/>
            <a:r>
              <a:rPr lang="en-US" sz="1600" dirty="0" smtClean="0">
                <a:solidFill>
                  <a:prstClr val="black"/>
                </a:solidFill>
              </a:rPr>
              <a:t>Medeiros e. al., J. </a:t>
            </a:r>
            <a:r>
              <a:rPr lang="en-US" sz="1600" dirty="0" err="1" smtClean="0">
                <a:solidFill>
                  <a:prstClr val="black"/>
                </a:solidFill>
              </a:rPr>
              <a:t>Ethnopharmacology</a:t>
            </a:r>
            <a:r>
              <a:rPr lang="en-US" sz="1600" dirty="0" smtClean="0">
                <a:solidFill>
                  <a:prstClr val="black"/>
                </a:solidFill>
              </a:rPr>
              <a:t>, 2015</a:t>
            </a:r>
            <a:endParaRPr lang="en-US" sz="1600" dirty="0">
              <a:solidFill>
                <a:prstClr val="black"/>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838200"/>
            <a:ext cx="8305800" cy="3077766"/>
          </a:xfrm>
          <a:prstGeom prst="rect">
            <a:avLst/>
          </a:prstGeom>
          <a:noFill/>
        </p:spPr>
        <p:txBody>
          <a:bodyPr wrap="square" rtlCol="0">
            <a:spAutoFit/>
          </a:bodyPr>
          <a:lstStyle/>
          <a:p>
            <a:pPr algn="ctr"/>
            <a:r>
              <a:rPr lang="en-US" sz="3600" b="1" dirty="0" smtClean="0"/>
              <a:t>Mexico</a:t>
            </a:r>
            <a:r>
              <a:rPr lang="en-US" sz="3600" dirty="0" smtClean="0"/>
              <a:t>: </a:t>
            </a:r>
            <a:r>
              <a:rPr lang="en-US" sz="3600" dirty="0" err="1" smtClean="0"/>
              <a:t>Organoleptic</a:t>
            </a:r>
            <a:r>
              <a:rPr lang="en-US" sz="3600" dirty="0" smtClean="0"/>
              <a:t> properties as selection properties for medicinal plants</a:t>
            </a:r>
          </a:p>
          <a:p>
            <a:endParaRPr lang="en-US" dirty="0" smtClean="0"/>
          </a:p>
          <a:p>
            <a:r>
              <a:rPr lang="en-US" sz="2400" dirty="0" smtClean="0"/>
              <a:t>	</a:t>
            </a:r>
          </a:p>
          <a:p>
            <a:endParaRPr lang="en-US" sz="2400" dirty="0" smtClean="0"/>
          </a:p>
          <a:p>
            <a:r>
              <a:rPr lang="en-US" sz="2800" dirty="0" smtClean="0"/>
              <a:t>Indigenous healers: “every plant is a potential medicine.” “Taste” helps to identify</a:t>
            </a:r>
            <a:endParaRPr lang="en-US" sz="2800" dirty="0"/>
          </a:p>
        </p:txBody>
      </p:sp>
      <p:sp>
        <p:nvSpPr>
          <p:cNvPr id="3" name="Rectangle 2"/>
          <p:cNvSpPr/>
          <p:nvPr/>
        </p:nvSpPr>
        <p:spPr>
          <a:xfrm>
            <a:off x="5257800" y="6519446"/>
            <a:ext cx="3597908" cy="338554"/>
          </a:xfrm>
          <a:prstGeom prst="rect">
            <a:avLst/>
          </a:prstGeom>
        </p:spPr>
        <p:txBody>
          <a:bodyPr wrap="none">
            <a:spAutoFit/>
          </a:bodyPr>
          <a:lstStyle/>
          <a:p>
            <a:pPr lvl="0"/>
            <a:r>
              <a:rPr lang="en-US" sz="1600" dirty="0" err="1" smtClean="0">
                <a:solidFill>
                  <a:prstClr val="black"/>
                </a:solidFill>
              </a:rPr>
              <a:t>Leonti</a:t>
            </a:r>
            <a:r>
              <a:rPr lang="en-US" sz="1600" dirty="0" smtClean="0">
                <a:solidFill>
                  <a:prstClr val="black"/>
                </a:solidFill>
              </a:rPr>
              <a:t> et al., J. </a:t>
            </a:r>
            <a:r>
              <a:rPr lang="en-US" sz="1600" dirty="0" err="1" smtClean="0">
                <a:solidFill>
                  <a:prstClr val="black"/>
                </a:solidFill>
              </a:rPr>
              <a:t>Ethnopharmacology</a:t>
            </a:r>
            <a:r>
              <a:rPr lang="en-US" sz="1600" dirty="0" smtClean="0">
                <a:solidFill>
                  <a:prstClr val="black"/>
                </a:solidFill>
              </a:rPr>
              <a:t>, 2002</a:t>
            </a:r>
            <a:endParaRPr lang="en-US" sz="1600" dirty="0">
              <a:solidFill>
                <a:prstClr val="black"/>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152400"/>
            <a:ext cx="8001000" cy="6217087"/>
          </a:xfrm>
          <a:prstGeom prst="rect">
            <a:avLst/>
          </a:prstGeom>
          <a:noFill/>
        </p:spPr>
        <p:txBody>
          <a:bodyPr wrap="square" rtlCol="0">
            <a:spAutoFit/>
          </a:bodyPr>
          <a:lstStyle/>
          <a:p>
            <a:pPr algn="ctr"/>
            <a:r>
              <a:rPr lang="en-US" sz="3600" b="1" dirty="0" smtClean="0"/>
              <a:t>India</a:t>
            </a:r>
            <a:r>
              <a:rPr lang="en-US" sz="3600" dirty="0" smtClean="0"/>
              <a:t>: Concept of </a:t>
            </a:r>
            <a:r>
              <a:rPr lang="en-US" sz="3600" i="1" dirty="0" smtClean="0"/>
              <a:t>Rasa</a:t>
            </a:r>
            <a:r>
              <a:rPr lang="en-US" sz="3600" dirty="0" smtClean="0"/>
              <a:t> (“taste”) </a:t>
            </a:r>
          </a:p>
          <a:p>
            <a:pPr algn="ctr"/>
            <a:r>
              <a:rPr lang="en-US" sz="3600" dirty="0" smtClean="0"/>
              <a:t>in Ayurveda</a:t>
            </a:r>
          </a:p>
          <a:p>
            <a:endParaRPr lang="en-US" dirty="0" smtClean="0"/>
          </a:p>
          <a:p>
            <a:r>
              <a:rPr lang="en-US" sz="2800" dirty="0" smtClean="0"/>
              <a:t>Taste (Rasa):</a:t>
            </a:r>
          </a:p>
          <a:p>
            <a:r>
              <a:rPr lang="en-US" sz="2800" dirty="0" smtClean="0"/>
              <a:t>	Bitter </a:t>
            </a:r>
          </a:p>
          <a:p>
            <a:r>
              <a:rPr lang="en-US" sz="2800" dirty="0" smtClean="0"/>
              <a:t>	</a:t>
            </a:r>
            <a:r>
              <a:rPr lang="en-US" sz="2800" dirty="0" smtClean="0">
                <a:solidFill>
                  <a:srgbClr val="FF0000"/>
                </a:solidFill>
              </a:rPr>
              <a:t>Astringent</a:t>
            </a:r>
          </a:p>
          <a:p>
            <a:r>
              <a:rPr lang="en-US" sz="2800" dirty="0" smtClean="0">
                <a:solidFill>
                  <a:srgbClr val="FF0000"/>
                </a:solidFill>
              </a:rPr>
              <a:t>	Pungent</a:t>
            </a:r>
          </a:p>
          <a:p>
            <a:r>
              <a:rPr lang="en-US" sz="2800" dirty="0" smtClean="0"/>
              <a:t>	Sour</a:t>
            </a:r>
          </a:p>
          <a:p>
            <a:r>
              <a:rPr lang="en-US" sz="2800" dirty="0" smtClean="0"/>
              <a:t>	Salty</a:t>
            </a:r>
          </a:p>
          <a:p>
            <a:r>
              <a:rPr lang="en-US" sz="2800" dirty="0" smtClean="0"/>
              <a:t>	Sweet</a:t>
            </a:r>
          </a:p>
          <a:p>
            <a:endParaRPr lang="en-US" sz="2800" dirty="0" smtClean="0"/>
          </a:p>
          <a:p>
            <a:r>
              <a:rPr lang="en-US" sz="2800" dirty="0" smtClean="0"/>
              <a:t>“Taste assessment may be a preliminary step in the screening process of an unknown plant in </a:t>
            </a:r>
            <a:r>
              <a:rPr lang="en-US" sz="2800" dirty="0" err="1" smtClean="0"/>
              <a:t>Ayurvedic</a:t>
            </a:r>
            <a:r>
              <a:rPr lang="en-US" sz="2800" dirty="0" smtClean="0"/>
              <a:t> pharmacology”</a:t>
            </a:r>
            <a:endParaRPr lang="en-US" sz="2800" dirty="0"/>
          </a:p>
        </p:txBody>
      </p:sp>
      <p:sp>
        <p:nvSpPr>
          <p:cNvPr id="3" name="Rectangle 2"/>
          <p:cNvSpPr/>
          <p:nvPr/>
        </p:nvSpPr>
        <p:spPr>
          <a:xfrm>
            <a:off x="4648200" y="6519446"/>
            <a:ext cx="4347922" cy="338554"/>
          </a:xfrm>
          <a:prstGeom prst="rect">
            <a:avLst/>
          </a:prstGeom>
        </p:spPr>
        <p:txBody>
          <a:bodyPr wrap="none">
            <a:spAutoFit/>
          </a:bodyPr>
          <a:lstStyle/>
          <a:p>
            <a:pPr lvl="0"/>
            <a:r>
              <a:rPr lang="en-US" sz="1600" dirty="0" smtClean="0">
                <a:solidFill>
                  <a:prstClr val="black"/>
                </a:solidFill>
              </a:rPr>
              <a:t>Gilea &amp; </a:t>
            </a:r>
            <a:r>
              <a:rPr lang="en-US" sz="1600" dirty="0" err="1" smtClean="0">
                <a:solidFill>
                  <a:prstClr val="black"/>
                </a:solidFill>
              </a:rPr>
              <a:t>Barbulescu</a:t>
            </a:r>
            <a:r>
              <a:rPr lang="en-US" sz="1600" dirty="0" smtClean="0">
                <a:solidFill>
                  <a:prstClr val="black"/>
                </a:solidFill>
              </a:rPr>
              <a:t>, J. </a:t>
            </a:r>
            <a:r>
              <a:rPr lang="en-US" sz="1600" dirty="0" err="1" smtClean="0">
                <a:solidFill>
                  <a:prstClr val="black"/>
                </a:solidFill>
              </a:rPr>
              <a:t>Ethnopharmacology</a:t>
            </a:r>
            <a:r>
              <a:rPr lang="en-US" sz="1600" dirty="0" smtClean="0">
                <a:solidFill>
                  <a:prstClr val="black"/>
                </a:solidFill>
              </a:rPr>
              <a:t>, 2015</a:t>
            </a:r>
            <a:endParaRPr lang="en-US" sz="1600" dirty="0">
              <a:solidFill>
                <a:prstClr val="black"/>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4">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00"/>
      </a:hlink>
      <a:folHlink>
        <a:srgbClr val="0000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000000"/>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00"/>
        </a:hlink>
        <a:folHlink>
          <a:srgbClr val="0000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Default Design">
  <a:themeElements>
    <a:clrScheme name="1_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8017</TotalTime>
  <Words>2509</Words>
  <Application>Microsoft Office PowerPoint</Application>
  <PresentationFormat>On-screen Show (4:3)</PresentationFormat>
  <Paragraphs>321</Paragraphs>
  <Slides>46</Slides>
  <Notes>32</Notes>
  <HiddenSlides>0</HiddenSlides>
  <MMClips>0</MMClips>
  <ScaleCrop>false</ScaleCrop>
  <HeadingPairs>
    <vt:vector size="6" baseType="variant">
      <vt:variant>
        <vt:lpstr>Theme</vt:lpstr>
      </vt:variant>
      <vt:variant>
        <vt:i4>2</vt:i4>
      </vt:variant>
      <vt:variant>
        <vt:lpstr>Embedded OLE Servers</vt:lpstr>
      </vt:variant>
      <vt:variant>
        <vt:i4>3</vt:i4>
      </vt:variant>
      <vt:variant>
        <vt:lpstr>Slide Titles</vt:lpstr>
      </vt:variant>
      <vt:variant>
        <vt:i4>46</vt:i4>
      </vt:variant>
    </vt:vector>
  </HeadingPairs>
  <TitlesOfParts>
    <vt:vector size="51" baseType="lpstr">
      <vt:lpstr>Default Design</vt:lpstr>
      <vt:lpstr>2_Default Design</vt:lpstr>
      <vt:lpstr>Document</vt:lpstr>
      <vt:lpstr>Bitmap Image</vt:lpstr>
      <vt:lpstr>SPW 7.0 Graph</vt:lpstr>
      <vt:lpstr>PowerPoint Presentation</vt:lpstr>
      <vt:lpstr>The Senses</vt:lpstr>
      <vt:lpstr>  The Senses: Impact of Loss</vt:lpstr>
      <vt:lpstr>The Senses: Health Impact</vt:lpstr>
      <vt:lpstr>PowerPoint Presentation</vt:lpstr>
      <vt:lpstr>Galen on Taste Function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Ibuprofen</vt:lpstr>
      <vt:lpstr>PowerPoint Presentation</vt:lpstr>
      <vt:lpstr>PowerPoint Presentation</vt:lpstr>
      <vt:lpstr>Sensory attributes may predict  physiological activity  </vt:lpstr>
      <vt:lpstr>PowerPoint Presentation</vt:lpstr>
      <vt:lpstr>PowerPoint Presentation</vt:lpstr>
      <vt:lpstr>PowerPoint Presentation</vt:lpstr>
      <vt:lpstr>COX-1 and COX-2 inhibition test</vt:lpstr>
      <vt:lpstr>PowerPoint Presentation</vt:lpstr>
      <vt:lpstr>PowerPoint Presentation</vt:lpstr>
      <vt:lpstr>Calcium imaging on cultured rodent trigeminal neurons (neural activity in vitro model) </vt:lpstr>
      <vt:lpstr>Oleocanthal activation   in rodent TG neurons</vt:lpstr>
      <vt:lpstr>Oleocanthal activation in cultured cell lines expressing human TRPA1 channels</vt:lpstr>
      <vt:lpstr>Ibuprofen activation in TG neurons and cells expressing human TRPA1 channel </vt:lpstr>
      <vt:lpstr>PowerPoint Presentation</vt:lpstr>
      <vt:lpstr>PowerPoint Presentation</vt:lpstr>
      <vt:lpstr>PowerPoint Presentation</vt:lpstr>
      <vt:lpstr>PowerPoint Presentation</vt:lpstr>
      <vt:lpstr>PowerPoint Presentation</vt:lpstr>
      <vt:lpstr>Conclusion</vt:lpstr>
      <vt:lpstr>Importance of TRP channels in health</vt:lpstr>
      <vt:lpstr>Importance of TRPA1 channel in health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Future Research</vt:lpstr>
      <vt:lpstr>Scientific Collaborators</vt:lpstr>
      <vt:lpstr>Monell Chemical Senses Center</vt:lpstr>
    </vt:vector>
  </TitlesOfParts>
  <Company>Toshiba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Flavor Perception</dc:title>
  <dc:creator>Gary K. Beauchamp</dc:creator>
  <cp:lastModifiedBy>Catherine Peyrot</cp:lastModifiedBy>
  <cp:revision>247</cp:revision>
  <dcterms:created xsi:type="dcterms:W3CDTF">2011-10-29T15:40:30Z</dcterms:created>
  <dcterms:modified xsi:type="dcterms:W3CDTF">2016-07-04T10:38:12Z</dcterms:modified>
</cp:coreProperties>
</file>