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0" r:id="rId2"/>
    <p:sldId id="262" r:id="rId3"/>
    <p:sldId id="274" r:id="rId4"/>
    <p:sldId id="263" r:id="rId5"/>
    <p:sldId id="261" r:id="rId6"/>
    <p:sldId id="310" r:id="rId7"/>
    <p:sldId id="303" r:id="rId8"/>
    <p:sldId id="304" r:id="rId9"/>
    <p:sldId id="293" r:id="rId10"/>
    <p:sldId id="302" r:id="rId11"/>
    <p:sldId id="301" r:id="rId12"/>
    <p:sldId id="296" r:id="rId13"/>
    <p:sldId id="306" r:id="rId14"/>
    <p:sldId id="298" r:id="rId15"/>
    <p:sldId id="273" r:id="rId16"/>
    <p:sldId id="257" r:id="rId17"/>
    <p:sldId id="264" r:id="rId18"/>
    <p:sldId id="265" r:id="rId19"/>
    <p:sldId id="266" r:id="rId20"/>
    <p:sldId id="267" r:id="rId21"/>
    <p:sldId id="295" r:id="rId22"/>
    <p:sldId id="268" r:id="rId23"/>
    <p:sldId id="269" r:id="rId24"/>
    <p:sldId id="270" r:id="rId25"/>
    <p:sldId id="271" r:id="rId26"/>
    <p:sldId id="272" r:id="rId27"/>
    <p:sldId id="287" r:id="rId28"/>
    <p:sldId id="259" r:id="rId29"/>
    <p:sldId id="299" r:id="rId30"/>
    <p:sldId id="288" r:id="rId31"/>
    <p:sldId id="278" r:id="rId32"/>
    <p:sldId id="277" r:id="rId33"/>
    <p:sldId id="276" r:id="rId34"/>
    <p:sldId id="275" r:id="rId35"/>
    <p:sldId id="290" r:id="rId36"/>
    <p:sldId id="307" r:id="rId37"/>
    <p:sldId id="292" r:id="rId38"/>
    <p:sldId id="308" r:id="rId39"/>
    <p:sldId id="309" r:id="rId40"/>
    <p:sldId id="311" r:id="rId4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p:cViewPr varScale="1">
        <p:scale>
          <a:sx n="100" d="100"/>
          <a:sy n="100" d="100"/>
        </p:scale>
        <p:origin x="-228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BDE823-2750-4A5E-A784-1C206EE90B91}" type="datetimeFigureOut">
              <a:rPr lang="es-ES" smtClean="0"/>
              <a:t>30/6/16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DD6199-2339-419F-AA71-F1DDFE3042C9}" type="slidenum">
              <a:rPr lang="es-ES" smtClean="0"/>
              <a:t>‹Nr.›</a:t>
            </a:fld>
            <a:endParaRPr lang="es-ES"/>
          </a:p>
        </p:txBody>
      </p:sp>
    </p:spTree>
    <p:extLst>
      <p:ext uri="{BB962C8B-B14F-4D97-AF65-F5344CB8AC3E}">
        <p14:creationId xmlns:p14="http://schemas.microsoft.com/office/powerpoint/2010/main" val="186227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fld id="{59840AD7-6567-44C4-88C8-65FAB9B6AF7A}" type="slidenum">
              <a:rPr lang="es-ES" sz="1200" b="0">
                <a:latin typeface="Arial" charset="0"/>
              </a:rPr>
              <a:pPr eaLnBrk="1" hangingPunct="1"/>
              <a:t>13</a:t>
            </a:fld>
            <a:endParaRPr lang="es-ES" sz="1200" b="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dirty="0" smtClean="0"/>
              <a:t>Nitric oxide was considerated one of the</a:t>
            </a:r>
            <a:r>
              <a:rPr lang="es-ES_tradnl" baseline="0" dirty="0" smtClean="0"/>
              <a:t> most important factor implicated in cartilage degeneration. In fact, NO upregulates the synthesis of matrix metalloproteinases contributing to degradation of the extracellular matrix, mediates apoptosis increasing caspases expression and induces chondrocyte phenotype loss via MAP-K. </a:t>
            </a:r>
            <a:endParaRPr lang="es-ES_tradnl"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AB58731-0E43-46A2-A0E1-61878A61702B}" type="slidenum">
              <a:rPr lang="es-ES" smtClean="0"/>
              <a:t>18</a:t>
            </a:fld>
            <a:endParaRPr lang="es-ES"/>
          </a:p>
        </p:txBody>
      </p:sp>
    </p:spTree>
    <p:extLst>
      <p:ext uri="{BB962C8B-B14F-4D97-AF65-F5344CB8AC3E}">
        <p14:creationId xmlns:p14="http://schemas.microsoft.com/office/powerpoint/2010/main" val="144846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11F138D9-BDBD-431D-9728-7848FE118631}" type="slidenum">
              <a:rPr lang="es-ES" smtClean="0"/>
              <a:t>27</a:t>
            </a:fld>
            <a:endParaRPr lang="es-ES"/>
          </a:p>
        </p:txBody>
      </p:sp>
    </p:spTree>
    <p:extLst>
      <p:ext uri="{BB962C8B-B14F-4D97-AF65-F5344CB8AC3E}">
        <p14:creationId xmlns:p14="http://schemas.microsoft.com/office/powerpoint/2010/main" val="288761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1DD6199-2339-419F-AA71-F1DDFE3042C9}" type="slidenum">
              <a:rPr lang="es-ES" smtClean="0"/>
              <a:t>31</a:t>
            </a:fld>
            <a:endParaRPr lang="es-ES"/>
          </a:p>
        </p:txBody>
      </p:sp>
    </p:spTree>
    <p:extLst>
      <p:ext uri="{BB962C8B-B14F-4D97-AF65-F5344CB8AC3E}">
        <p14:creationId xmlns:p14="http://schemas.microsoft.com/office/powerpoint/2010/main" val="353955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FC7AEB8-3231-4CFD-A733-FA894217552D}" type="slidenum">
              <a:rPr lang="es-ES" smtClean="0"/>
              <a:pPr/>
              <a:t>39</a:t>
            </a:fld>
            <a:endParaRPr lang="es-ES"/>
          </a:p>
        </p:txBody>
      </p:sp>
    </p:spTree>
    <p:extLst>
      <p:ext uri="{BB962C8B-B14F-4D97-AF65-F5344CB8AC3E}">
        <p14:creationId xmlns:p14="http://schemas.microsoft.com/office/powerpoint/2010/main" val="830007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392794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404953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11611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393614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53014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63432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3834659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245442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1958307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3758987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CD6260F-64B3-4FDF-8653-7A2D86DB6347}" type="datetimeFigureOut">
              <a:rPr lang="es-ES" smtClean="0"/>
              <a:t>30/6/16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47F668-EA7A-43E9-8EEF-F660AFF9EFF9}" type="slidenum">
              <a:rPr lang="es-ES" smtClean="0"/>
              <a:t>‹Nr.›</a:t>
            </a:fld>
            <a:endParaRPr lang="es-ES"/>
          </a:p>
        </p:txBody>
      </p:sp>
    </p:spTree>
    <p:extLst>
      <p:ext uri="{BB962C8B-B14F-4D97-AF65-F5344CB8AC3E}">
        <p14:creationId xmlns:p14="http://schemas.microsoft.com/office/powerpoint/2010/main" val="19632513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accent1"/>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6260F-64B3-4FDF-8653-7A2D86DB6347}" type="datetimeFigureOut">
              <a:rPr lang="es-ES" smtClean="0"/>
              <a:t>30/6/16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7F668-EA7A-43E9-8EEF-F660AFF9EFF9}" type="slidenum">
              <a:rPr lang="es-ES" smtClean="0"/>
              <a:t>‹Nr.›</a:t>
            </a:fld>
            <a:endParaRPr lang="es-ES"/>
          </a:p>
        </p:txBody>
      </p:sp>
    </p:spTree>
    <p:extLst>
      <p:ext uri="{BB962C8B-B14F-4D97-AF65-F5344CB8AC3E}">
        <p14:creationId xmlns:p14="http://schemas.microsoft.com/office/powerpoint/2010/main" val="3339072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1.png"/><Relationship Id="rId5" Type="http://schemas.openxmlformats.org/officeDocument/2006/relationships/oleObject" Target="../embeddings/oleObject2.bin"/><Relationship Id="rId6"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biomaterials.bme.northwestern.edu/images/fibroblast.jpg" TargetMode="External"/><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gif"/><Relationship Id="rId5" Type="http://schemas.openxmlformats.org/officeDocument/2006/relationships/image" Target="../media/image57.gif"/><Relationship Id="rId6" Type="http://schemas.openxmlformats.org/officeDocument/2006/relationships/image" Target="../media/image58.gif"/><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1.xml.rels><?xml version="1.0" encoding="UTF-8" standalone="yes"?>
<Relationships xmlns="http://schemas.openxmlformats.org/package/2006/relationships"><Relationship Id="rId11" Type="http://schemas.openxmlformats.org/officeDocument/2006/relationships/image" Target="../media/image70.jpeg"/><Relationship Id="rId12" Type="http://schemas.openxmlformats.org/officeDocument/2006/relationships/image" Target="../media/image71.jpeg"/><Relationship Id="rId13" Type="http://schemas.openxmlformats.org/officeDocument/2006/relationships/image" Target="../media/image72.jpeg"/><Relationship Id="rId14" Type="http://schemas.openxmlformats.org/officeDocument/2006/relationships/image" Target="../media/image73.jpeg"/><Relationship Id="rId15" Type="http://schemas.openxmlformats.org/officeDocument/2006/relationships/image" Target="../media/image74.jpeg"/><Relationship Id="rId16"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8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png"/><Relationship Id="rId3"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tiff"/><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RA\Desktop\2914df8924433c799cf54a0533b6b05e0ad2f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1600" y="2636912"/>
            <a:ext cx="3984443" cy="2988332"/>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654394" y="548680"/>
            <a:ext cx="7623000" cy="1200328"/>
          </a:xfrm>
          <a:prstGeom prst="rect">
            <a:avLst/>
          </a:prstGeom>
          <a:noFill/>
        </p:spPr>
        <p:txBody>
          <a:bodyPr wrap="none" rtlCol="0">
            <a:spAutoFit/>
          </a:bodyPr>
          <a:lstStyle/>
          <a:p>
            <a:pPr algn="ctr"/>
            <a:r>
              <a:rPr lang="es-ES" sz="2400" b="1" dirty="0" smtClean="0">
                <a:solidFill>
                  <a:srgbClr val="CCFFCC"/>
                </a:solidFill>
                <a:latin typeface="Aller" panose="02000503030000020004" pitchFamily="2" charset="0"/>
              </a:rPr>
              <a:t>NEW DRUGS FROM OLD FOODS: OLEOCANTHAL </a:t>
            </a:r>
          </a:p>
          <a:p>
            <a:pPr algn="ctr"/>
            <a:r>
              <a:rPr lang="es-ES" sz="2400" b="1" dirty="0" smtClean="0">
                <a:solidFill>
                  <a:srgbClr val="CCFFCC"/>
                </a:solidFill>
                <a:latin typeface="Aller" panose="02000503030000020004" pitchFamily="2" charset="0"/>
              </a:rPr>
              <a:t>AS POTENTIAL PHARMACOLOGICAL TOOL </a:t>
            </a:r>
          </a:p>
          <a:p>
            <a:pPr algn="ctr"/>
            <a:r>
              <a:rPr lang="es-ES" sz="2400" b="1" dirty="0" smtClean="0">
                <a:solidFill>
                  <a:srgbClr val="CCFFCC"/>
                </a:solidFill>
                <a:latin typeface="Aller" panose="02000503030000020004" pitchFamily="2" charset="0"/>
              </a:rPr>
              <a:t>FOR  BONE AND CARTILAGE DISEASES</a:t>
            </a:r>
            <a:endParaRPr lang="es-ES" sz="2400" b="1" dirty="0">
              <a:solidFill>
                <a:srgbClr val="CCFFCC"/>
              </a:solidFill>
              <a:latin typeface="Aller" panose="02000503030000020004" pitchFamily="2" charset="0"/>
            </a:endParaRPr>
          </a:p>
        </p:txBody>
      </p:sp>
      <p:sp>
        <p:nvSpPr>
          <p:cNvPr id="11" name="CasellaDiTesto 1"/>
          <p:cNvSpPr txBox="1">
            <a:spLocks noChangeArrowheads="1"/>
          </p:cNvSpPr>
          <p:nvPr/>
        </p:nvSpPr>
        <p:spPr bwMode="auto">
          <a:xfrm>
            <a:off x="107504" y="5733256"/>
            <a:ext cx="49559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eaLnBrk="1" hangingPunct="1">
              <a:spcBef>
                <a:spcPct val="0"/>
              </a:spcBef>
              <a:buFontTx/>
              <a:buNone/>
            </a:pPr>
            <a:endParaRPr lang="it-IT" altLang="es-ES" sz="2400" dirty="0">
              <a:solidFill>
                <a:schemeClr val="accent3">
                  <a:lumMod val="50000"/>
                </a:schemeClr>
              </a:solidFill>
              <a:latin typeface="Comic Sans MS" pitchFamily="66" charset="0"/>
              <a:cs typeface="Arial" pitchFamily="34" charset="0"/>
            </a:endParaRPr>
          </a:p>
          <a:p>
            <a:pPr eaLnBrk="1" hangingPunct="1">
              <a:spcBef>
                <a:spcPct val="0"/>
              </a:spcBef>
              <a:buFontTx/>
              <a:buNone/>
            </a:pPr>
            <a:r>
              <a:rPr lang="it-IT" altLang="es-ES" sz="2400" b="1" dirty="0" smtClean="0">
                <a:solidFill>
                  <a:srgbClr val="CCFFCC"/>
                </a:solidFill>
                <a:latin typeface="Helvetica"/>
                <a:cs typeface="Helvetica"/>
              </a:rPr>
              <a:t>Oreste GUALILLO, </a:t>
            </a:r>
            <a:r>
              <a:rPr lang="it-IT" altLang="es-ES" sz="2400" b="1" dirty="0" err="1" smtClean="0">
                <a:solidFill>
                  <a:srgbClr val="CCFFCC"/>
                </a:solidFill>
                <a:latin typeface="Helvetica"/>
                <a:cs typeface="Helvetica"/>
              </a:rPr>
              <a:t>PharmD</a:t>
            </a:r>
            <a:r>
              <a:rPr lang="it-IT" altLang="es-ES" sz="2400" b="1" dirty="0" smtClean="0">
                <a:solidFill>
                  <a:srgbClr val="CCFFCC"/>
                </a:solidFill>
                <a:latin typeface="Helvetica"/>
                <a:cs typeface="Helvetica"/>
              </a:rPr>
              <a:t>, </a:t>
            </a:r>
            <a:r>
              <a:rPr lang="it-IT" altLang="es-ES" sz="2400" b="1" dirty="0" err="1" smtClean="0">
                <a:solidFill>
                  <a:srgbClr val="CCFFCC"/>
                </a:solidFill>
                <a:latin typeface="Helvetica"/>
                <a:cs typeface="Helvetica"/>
              </a:rPr>
              <a:t>PhD</a:t>
            </a:r>
            <a:endParaRPr lang="it-IT" altLang="es-ES" sz="2400" b="1" dirty="0">
              <a:solidFill>
                <a:srgbClr val="CCFFCC"/>
              </a:solidFill>
              <a:latin typeface="Helvetica"/>
              <a:cs typeface="Helvetica"/>
            </a:endParaRPr>
          </a:p>
        </p:txBody>
      </p:sp>
      <p:sp>
        <p:nvSpPr>
          <p:cNvPr id="12" name="CasellaDiTesto 7"/>
          <p:cNvSpPr txBox="1">
            <a:spLocks noChangeArrowheads="1"/>
          </p:cNvSpPr>
          <p:nvPr/>
        </p:nvSpPr>
        <p:spPr bwMode="auto">
          <a:xfrm>
            <a:off x="6228184" y="5877272"/>
            <a:ext cx="2378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es-ES" sz="2000" b="1" dirty="0" smtClean="0">
                <a:solidFill>
                  <a:srgbClr val="CCFFCC"/>
                </a:solidFill>
                <a:latin typeface="Comic Sans MS" pitchFamily="66" charset="0"/>
                <a:cs typeface="Arial" pitchFamily="34" charset="0"/>
              </a:rPr>
              <a:t>Orleans (France)</a:t>
            </a:r>
          </a:p>
          <a:p>
            <a:pPr eaLnBrk="1" hangingPunct="1">
              <a:spcBef>
                <a:spcPct val="0"/>
              </a:spcBef>
              <a:buFontTx/>
              <a:buNone/>
            </a:pPr>
            <a:r>
              <a:rPr lang="en-US" altLang="es-ES" sz="2000" b="1" dirty="0" smtClean="0">
                <a:solidFill>
                  <a:srgbClr val="CCFFCC"/>
                </a:solidFill>
                <a:latin typeface="Comic Sans MS" pitchFamily="66" charset="0"/>
                <a:cs typeface="Arial" pitchFamily="34" charset="0"/>
              </a:rPr>
              <a:t>July 4</a:t>
            </a:r>
            <a:r>
              <a:rPr lang="en-US" altLang="es-ES" sz="2000" b="1" baseline="30000" dirty="0" smtClean="0">
                <a:solidFill>
                  <a:srgbClr val="CCFFCC"/>
                </a:solidFill>
                <a:latin typeface="Comic Sans MS" pitchFamily="66" charset="0"/>
                <a:cs typeface="Arial" pitchFamily="34" charset="0"/>
              </a:rPr>
              <a:t>th</a:t>
            </a:r>
            <a:r>
              <a:rPr lang="en-US" altLang="es-ES" sz="2000" b="1" dirty="0" smtClean="0">
                <a:solidFill>
                  <a:srgbClr val="CCFFCC"/>
                </a:solidFill>
                <a:latin typeface="Comic Sans MS" pitchFamily="66" charset="0"/>
                <a:cs typeface="Arial" pitchFamily="34" charset="0"/>
              </a:rPr>
              <a:t>- July 6</a:t>
            </a:r>
            <a:r>
              <a:rPr lang="en-US" altLang="es-ES" sz="2000" b="1" baseline="30000" dirty="0" smtClean="0">
                <a:solidFill>
                  <a:srgbClr val="CCFFCC"/>
                </a:solidFill>
                <a:latin typeface="Comic Sans MS" pitchFamily="66" charset="0"/>
                <a:cs typeface="Arial" pitchFamily="34" charset="0"/>
              </a:rPr>
              <a:t>th</a:t>
            </a:r>
            <a:endParaRPr lang="es-ES" altLang="es-ES" sz="2000" b="1" dirty="0">
              <a:solidFill>
                <a:srgbClr val="CCFFCC"/>
              </a:solidFill>
              <a:latin typeface="Comic Sans MS" pitchFamily="66" charset="0"/>
              <a:cs typeface="Arial" pitchFamily="34" charset="0"/>
            </a:endParaRPr>
          </a:p>
        </p:txBody>
      </p:sp>
      <p:pic>
        <p:nvPicPr>
          <p:cNvPr id="2" name="Imagen 1"/>
          <p:cNvPicPr>
            <a:picLocks noChangeAspect="1"/>
          </p:cNvPicPr>
          <p:nvPr/>
        </p:nvPicPr>
        <p:blipFill>
          <a:blip r:embed="rId4"/>
          <a:stretch>
            <a:fillRect/>
          </a:stretch>
        </p:blipFill>
        <p:spPr>
          <a:xfrm>
            <a:off x="6228184" y="2707192"/>
            <a:ext cx="2019548" cy="3037400"/>
          </a:xfrm>
          <a:prstGeom prst="rect">
            <a:avLst/>
          </a:prstGeom>
        </p:spPr>
      </p:pic>
    </p:spTree>
    <p:extLst>
      <p:ext uri="{BB962C8B-B14F-4D97-AF65-F5344CB8AC3E}">
        <p14:creationId xmlns:p14="http://schemas.microsoft.com/office/powerpoint/2010/main" val="28229374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1190" y="0"/>
            <a:ext cx="9175189"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cap="small" dirty="0">
              <a:latin typeface="Times New Roman" panose="02020603050405020304" pitchFamily="18" charset="0"/>
              <a:cs typeface="Times New Roman" panose="02020603050405020304" pitchFamily="18" charset="0"/>
            </a:endParaRPr>
          </a:p>
        </p:txBody>
      </p:sp>
      <p:sp>
        <p:nvSpPr>
          <p:cNvPr id="3" name="8 Rectángulo"/>
          <p:cNvSpPr/>
          <p:nvPr/>
        </p:nvSpPr>
        <p:spPr>
          <a:xfrm>
            <a:off x="-7146" y="6318250"/>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sz="1400" b="1" cap="small" dirty="0"/>
          </a:p>
        </p:txBody>
      </p:sp>
      <p:sp>
        <p:nvSpPr>
          <p:cNvPr id="4" name="Rectángulo 3"/>
          <p:cNvSpPr/>
          <p:nvPr/>
        </p:nvSpPr>
        <p:spPr>
          <a:xfrm>
            <a:off x="208879" y="6449561"/>
            <a:ext cx="9475689" cy="416011"/>
          </a:xfrm>
          <a:prstGeom prst="rect">
            <a:avLst/>
          </a:prstGeom>
        </p:spPr>
        <p:txBody>
          <a:bodyPr wrap="square">
            <a:spAutoFit/>
          </a:bodyPr>
          <a:lstStyle/>
          <a:p>
            <a:pPr lvl="0" algn="just">
              <a:lnSpc>
                <a:spcPct val="150000"/>
              </a:lnSpc>
              <a:spcAft>
                <a:spcPts val="800"/>
              </a:spcAft>
            </a:pPr>
            <a:r>
              <a:rPr lang="es-ES" sz="1600" b="1" kern="0" cap="small" dirty="0" smtClean="0">
                <a:solidFill>
                  <a:schemeClr val="bg1"/>
                </a:solidFill>
                <a:ea typeface="MS Gothic" panose="020B0609070205080204" pitchFamily="49" charset="-128"/>
                <a:cs typeface="Times New Roman" panose="02020603050405020304" pitchFamily="18" charset="0"/>
              </a:rPr>
              <a:t>       </a:t>
            </a:r>
            <a:endParaRPr lang="es-ES" sz="1600" b="1" kern="0" cap="small" dirty="0">
              <a:solidFill>
                <a:schemeClr val="bg1"/>
              </a:solidFill>
              <a:effectLst/>
              <a:ea typeface="MS Gothic" panose="020B0609070205080204" pitchFamily="49" charset="-128"/>
              <a:cs typeface="Times New Roman" panose="02020603050405020304" pitchFamily="18" charset="0"/>
            </a:endParaRPr>
          </a:p>
        </p:txBody>
      </p:sp>
      <p:sp>
        <p:nvSpPr>
          <p:cNvPr id="5" name="Rectángulo 4"/>
          <p:cNvSpPr/>
          <p:nvPr/>
        </p:nvSpPr>
        <p:spPr>
          <a:xfrm>
            <a:off x="107504" y="6381328"/>
            <a:ext cx="2736304"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graphicFrame>
        <p:nvGraphicFramePr>
          <p:cNvPr id="9" name="Object 2"/>
          <p:cNvGraphicFramePr>
            <a:graphicFrameLocks noChangeAspect="1"/>
          </p:cNvGraphicFramePr>
          <p:nvPr/>
        </p:nvGraphicFramePr>
        <p:xfrm>
          <a:off x="228600" y="533400"/>
          <a:ext cx="3429000" cy="3429000"/>
        </p:xfrm>
        <a:graphic>
          <a:graphicData uri="http://schemas.openxmlformats.org/presentationml/2006/ole">
            <mc:AlternateContent xmlns:mc="http://schemas.openxmlformats.org/markup-compatibility/2006">
              <mc:Choice xmlns:v="urn:schemas-microsoft-com:vml" Requires="v">
                <p:oleObj spid="_x0000_s1063" name="Fotografía de Photo Editor" r:id="rId3" imgW="3438095" imgH="3438095" progId="">
                  <p:embed/>
                </p:oleObj>
              </mc:Choice>
              <mc:Fallback>
                <p:oleObj name="Fotografía de Photo Editor" r:id="rId3" imgW="3438095" imgH="34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3429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 Box 3"/>
          <p:cNvSpPr txBox="1">
            <a:spLocks noChangeArrowheads="1"/>
          </p:cNvSpPr>
          <p:nvPr/>
        </p:nvSpPr>
        <p:spPr bwMode="auto">
          <a:xfrm>
            <a:off x="5486400" y="1771650"/>
            <a:ext cx="1408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2400" i="1">
                <a:solidFill>
                  <a:schemeClr val="bg1"/>
                </a:solidFill>
                <a:latin typeface="Arial Unicode MS" charset="0"/>
              </a:rPr>
              <a:t>Cartilage</a:t>
            </a:r>
          </a:p>
        </p:txBody>
      </p:sp>
      <p:sp>
        <p:nvSpPr>
          <p:cNvPr id="11" name="Line 4"/>
          <p:cNvSpPr>
            <a:spLocks noChangeShapeType="1"/>
          </p:cNvSpPr>
          <p:nvPr/>
        </p:nvSpPr>
        <p:spPr bwMode="auto">
          <a:xfrm>
            <a:off x="2400300" y="2000250"/>
            <a:ext cx="289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graphicFrame>
        <p:nvGraphicFramePr>
          <p:cNvPr id="12" name="Object 3"/>
          <p:cNvGraphicFramePr>
            <a:graphicFrameLocks noChangeAspect="1"/>
          </p:cNvGraphicFramePr>
          <p:nvPr/>
        </p:nvGraphicFramePr>
        <p:xfrm>
          <a:off x="3238500" y="2584450"/>
          <a:ext cx="4762500" cy="3816350"/>
        </p:xfrm>
        <a:graphic>
          <a:graphicData uri="http://schemas.openxmlformats.org/presentationml/2006/ole">
            <mc:AlternateContent xmlns:mc="http://schemas.openxmlformats.org/markup-compatibility/2006">
              <mc:Choice xmlns:v="urn:schemas-microsoft-com:vml" Requires="v">
                <p:oleObj spid="_x0000_s1064" name="Fotografía de Photo Editor" r:id="rId5" imgW="5714286" imgH="3809524" progId="">
                  <p:embed/>
                </p:oleObj>
              </mc:Choice>
              <mc:Fallback>
                <p:oleObj name="Fotografía de Photo Editor" r:id="rId5" imgW="5714286" imgH="380952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2584450"/>
                        <a:ext cx="47625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Text Box 6"/>
          <p:cNvSpPr txBox="1">
            <a:spLocks noChangeArrowheads="1"/>
          </p:cNvSpPr>
          <p:nvPr/>
        </p:nvSpPr>
        <p:spPr bwMode="auto">
          <a:xfrm>
            <a:off x="2111375" y="4424363"/>
            <a:ext cx="955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600">
                <a:solidFill>
                  <a:schemeClr val="bg1"/>
                </a:solidFill>
                <a:latin typeface="Arial Unicode MS" charset="0"/>
              </a:rPr>
              <a:t>MATRIX</a:t>
            </a:r>
          </a:p>
        </p:txBody>
      </p:sp>
      <p:sp>
        <p:nvSpPr>
          <p:cNvPr id="14" name="Text Box 7"/>
          <p:cNvSpPr txBox="1">
            <a:spLocks noChangeArrowheads="1"/>
          </p:cNvSpPr>
          <p:nvPr/>
        </p:nvSpPr>
        <p:spPr bwMode="auto">
          <a:xfrm>
            <a:off x="914400" y="5546725"/>
            <a:ext cx="235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a:solidFill>
                  <a:srgbClr val="F7FC3C"/>
                </a:solidFill>
                <a:latin typeface="Arial Unicode MS" charset="0"/>
              </a:rPr>
              <a:t>CHONDROCYTES</a:t>
            </a:r>
          </a:p>
        </p:txBody>
      </p:sp>
      <p:sp>
        <p:nvSpPr>
          <p:cNvPr id="15" name="Line 8"/>
          <p:cNvSpPr>
            <a:spLocks noChangeShapeType="1"/>
          </p:cNvSpPr>
          <p:nvPr/>
        </p:nvSpPr>
        <p:spPr bwMode="auto">
          <a:xfrm flipV="1">
            <a:off x="3216275" y="5257800"/>
            <a:ext cx="533400" cy="457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6" name="Line 9"/>
          <p:cNvSpPr>
            <a:spLocks noChangeShapeType="1"/>
          </p:cNvSpPr>
          <p:nvPr/>
        </p:nvSpPr>
        <p:spPr bwMode="auto">
          <a:xfrm flipV="1">
            <a:off x="3216275" y="5257800"/>
            <a:ext cx="1676400" cy="457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7" name="Line 10"/>
          <p:cNvSpPr>
            <a:spLocks noChangeShapeType="1"/>
          </p:cNvSpPr>
          <p:nvPr/>
        </p:nvSpPr>
        <p:spPr bwMode="auto">
          <a:xfrm>
            <a:off x="3048000" y="4572000"/>
            <a:ext cx="990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8" name="Text Box 11"/>
          <p:cNvSpPr txBox="1">
            <a:spLocks noChangeArrowheads="1"/>
          </p:cNvSpPr>
          <p:nvPr/>
        </p:nvSpPr>
        <p:spPr bwMode="auto">
          <a:xfrm>
            <a:off x="1619435" y="116632"/>
            <a:ext cx="63369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dirty="0">
                <a:solidFill>
                  <a:srgbClr val="FFC000"/>
                </a:solidFill>
              </a:rPr>
              <a:t>WHAT ABOUT </a:t>
            </a:r>
            <a:r>
              <a:rPr lang="es-ES" dirty="0" smtClean="0">
                <a:solidFill>
                  <a:srgbClr val="FFC000"/>
                </a:solidFill>
              </a:rPr>
              <a:t>OLEOCANTHAL </a:t>
            </a:r>
            <a:r>
              <a:rPr lang="es-ES" dirty="0">
                <a:solidFill>
                  <a:srgbClr val="FFC000"/>
                </a:solidFill>
              </a:rPr>
              <a:t>IN CARTILAGE?</a:t>
            </a:r>
          </a:p>
        </p:txBody>
      </p:sp>
    </p:spTree>
    <p:extLst>
      <p:ext uri="{BB962C8B-B14F-4D97-AF65-F5344CB8AC3E}">
        <p14:creationId xmlns:p14="http://schemas.microsoft.com/office/powerpoint/2010/main" val="33776099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1190" y="0"/>
            <a:ext cx="9175189"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dirty="0" smtClean="0">
                <a:solidFill>
                  <a:prstClr val="white"/>
                </a:solidFill>
                <a:effectLst>
                  <a:glow rad="63500">
                    <a:srgbClr val="4F81BD">
                      <a:satMod val="175000"/>
                      <a:alpha val="40000"/>
                    </a:srgbClr>
                  </a:glow>
                </a:effectLst>
              </a:rPr>
              <a:t>ATDC5 CHONDROCYTES AND HUMAN PRIMARY CHONDOCYTES ARE THE </a:t>
            </a:r>
          </a:p>
          <a:p>
            <a:pPr lvl="0" algn="ctr"/>
            <a:r>
              <a:rPr lang="es-ES" sz="2400" dirty="0" smtClean="0">
                <a:solidFill>
                  <a:prstClr val="white"/>
                </a:solidFill>
                <a:effectLst>
                  <a:glow rad="63500">
                    <a:srgbClr val="4F81BD">
                      <a:satMod val="175000"/>
                      <a:alpha val="40000"/>
                    </a:srgbClr>
                  </a:glow>
                </a:effectLst>
              </a:rPr>
              <a:t>BEST IN VITRO SYSTEM TO STUDY INFLAMMATORY MEDIATORS </a:t>
            </a:r>
            <a:endParaRPr lang="en-GB" sz="2400" dirty="0">
              <a:solidFill>
                <a:prstClr val="white"/>
              </a:solidFill>
              <a:effectLst>
                <a:glow rad="63500">
                  <a:srgbClr val="4F81BD">
                    <a:satMod val="175000"/>
                    <a:alpha val="40000"/>
                  </a:srgbClr>
                </a:glow>
              </a:effectLst>
            </a:endParaRPr>
          </a:p>
        </p:txBody>
      </p:sp>
      <p:sp>
        <p:nvSpPr>
          <p:cNvPr id="3" name="8 Rectángulo"/>
          <p:cNvSpPr/>
          <p:nvPr/>
        </p:nvSpPr>
        <p:spPr>
          <a:xfrm>
            <a:off x="-7146" y="6318250"/>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sz="1400" b="1" cap="small" dirty="0"/>
          </a:p>
        </p:txBody>
      </p:sp>
      <p:sp>
        <p:nvSpPr>
          <p:cNvPr id="4" name="Rectángulo 3"/>
          <p:cNvSpPr/>
          <p:nvPr/>
        </p:nvSpPr>
        <p:spPr>
          <a:xfrm>
            <a:off x="208879" y="6449561"/>
            <a:ext cx="9475689" cy="416011"/>
          </a:xfrm>
          <a:prstGeom prst="rect">
            <a:avLst/>
          </a:prstGeom>
        </p:spPr>
        <p:txBody>
          <a:bodyPr wrap="square">
            <a:spAutoFit/>
          </a:bodyPr>
          <a:lstStyle/>
          <a:p>
            <a:pPr lvl="0" algn="just">
              <a:lnSpc>
                <a:spcPct val="150000"/>
              </a:lnSpc>
              <a:spcAft>
                <a:spcPts val="800"/>
              </a:spcAft>
            </a:pPr>
            <a:r>
              <a:rPr lang="es-ES" sz="1600" b="1" kern="0" cap="small" dirty="0" smtClean="0">
                <a:solidFill>
                  <a:schemeClr val="bg1"/>
                </a:solidFill>
                <a:ea typeface="MS Gothic" panose="020B0609070205080204" pitchFamily="49" charset="-128"/>
                <a:cs typeface="Times New Roman" panose="02020603050405020304" pitchFamily="18" charset="0"/>
              </a:rPr>
              <a:t>       </a:t>
            </a:r>
            <a:endParaRPr lang="es-ES" sz="1600" b="1" kern="0" cap="small" dirty="0">
              <a:solidFill>
                <a:schemeClr val="bg1"/>
              </a:solidFill>
              <a:effectLst/>
              <a:ea typeface="MS Gothic" panose="020B0609070205080204" pitchFamily="49" charset="-128"/>
              <a:cs typeface="Times New Roman" panose="02020603050405020304" pitchFamily="18" charset="0"/>
            </a:endParaRPr>
          </a:p>
        </p:txBody>
      </p:sp>
      <p:sp>
        <p:nvSpPr>
          <p:cNvPr id="5" name="Rectángulo 4"/>
          <p:cNvSpPr/>
          <p:nvPr/>
        </p:nvSpPr>
        <p:spPr>
          <a:xfrm>
            <a:off x="107504" y="6381328"/>
            <a:ext cx="7344816"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 </a:t>
            </a:r>
            <a:r>
              <a:rPr lang="pt-BR" sz="1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J </a:t>
            </a:r>
            <a:r>
              <a:rPr lang="pt-BR" sz="16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Orthop</a:t>
            </a:r>
            <a:r>
              <a:rPr lang="pt-BR" sz="1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Res. 2015 Dec;33(12):1784-8.</a:t>
            </a:r>
            <a:endParaRPr lang="es-ES" sz="1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Imagen 8"/>
          <p:cNvPicPr>
            <a:picLocks noChangeAspect="1"/>
          </p:cNvPicPr>
          <p:nvPr/>
        </p:nvPicPr>
        <p:blipFill>
          <a:blip r:embed="rId2"/>
          <a:stretch>
            <a:fillRect/>
          </a:stretch>
        </p:blipFill>
        <p:spPr>
          <a:xfrm>
            <a:off x="276852" y="2564904"/>
            <a:ext cx="5535799" cy="3034804"/>
          </a:xfrm>
          <a:prstGeom prst="rect">
            <a:avLst/>
          </a:prstGeom>
        </p:spPr>
      </p:pic>
      <p:pic>
        <p:nvPicPr>
          <p:cNvPr id="10" name="Imagen 9" descr="D:\tesis\RESULTADOS\FIGURA 24 A y B.jpg"/>
          <p:cNvPicPr/>
          <p:nvPr/>
        </p:nvPicPr>
        <p:blipFill rotWithShape="1">
          <a:blip r:embed="rId3" cstate="print">
            <a:extLst>
              <a:ext uri="{28A0092B-C50C-407E-A947-70E740481C1C}">
                <a14:useLocalDpi xmlns:a14="http://schemas.microsoft.com/office/drawing/2010/main" val="0"/>
              </a:ext>
            </a:extLst>
          </a:blip>
          <a:srcRect l="6789" t="10460" r="4946"/>
          <a:stretch/>
        </p:blipFill>
        <p:spPr bwMode="auto">
          <a:xfrm>
            <a:off x="6012160" y="1196752"/>
            <a:ext cx="2974416" cy="1512168"/>
          </a:xfrm>
          <a:prstGeom prst="rect">
            <a:avLst/>
          </a:prstGeom>
          <a:noFill/>
          <a:ln>
            <a:noFill/>
          </a:ln>
        </p:spPr>
      </p:pic>
    </p:spTree>
    <p:extLst>
      <p:ext uri="{BB962C8B-B14F-4D97-AF65-F5344CB8AC3E}">
        <p14:creationId xmlns:p14="http://schemas.microsoft.com/office/powerpoint/2010/main" val="39844639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mscotec\Escritorio\CHARLA TESIS DOCTORAL MORE\ar378-2-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31" b="1645"/>
          <a:stretch/>
        </p:blipFill>
        <p:spPr bwMode="auto">
          <a:xfrm>
            <a:off x="2483768" y="3068960"/>
            <a:ext cx="4570206" cy="314456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27384"/>
            <a:ext cx="9144000"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Nitric</a:t>
            </a:r>
            <a:r>
              <a:rPr lang="es-ES"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Oxide</a:t>
            </a:r>
            <a:endParaRPr lang="en-GB"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8 Rectángulo"/>
          <p:cNvSpPr/>
          <p:nvPr/>
        </p:nvSpPr>
        <p:spPr>
          <a:xfrm>
            <a:off x="0" y="6420679"/>
            <a:ext cx="9144000"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7" name="6 CuadroTexto"/>
          <p:cNvSpPr txBox="1"/>
          <p:nvPr/>
        </p:nvSpPr>
        <p:spPr>
          <a:xfrm>
            <a:off x="971600" y="3587825"/>
            <a:ext cx="184731" cy="369332"/>
          </a:xfrm>
          <a:prstGeom prst="rect">
            <a:avLst/>
          </a:prstGeom>
          <a:noFill/>
        </p:spPr>
        <p:txBody>
          <a:bodyPr wrap="none" rtlCol="0">
            <a:spAutoFit/>
          </a:bodyPr>
          <a:lstStyle/>
          <a:p>
            <a:endParaRPr lang="en-GB" dirty="0"/>
          </a:p>
        </p:txBody>
      </p:sp>
      <p:pic>
        <p:nvPicPr>
          <p:cNvPr id="6" name="Imagen 5"/>
          <p:cNvPicPr>
            <a:picLocks noChangeAspect="1"/>
          </p:cNvPicPr>
          <p:nvPr/>
        </p:nvPicPr>
        <p:blipFill rotWithShape="1">
          <a:blip r:embed="rId3"/>
          <a:srcRect b="12862"/>
          <a:stretch/>
        </p:blipFill>
        <p:spPr>
          <a:xfrm>
            <a:off x="2843808" y="1268760"/>
            <a:ext cx="3607824" cy="1505922"/>
          </a:xfrm>
          <a:prstGeom prst="rect">
            <a:avLst/>
          </a:prstGeom>
        </p:spPr>
      </p:pic>
    </p:spTree>
    <p:extLst>
      <p:ext uri="{BB962C8B-B14F-4D97-AF65-F5344CB8AC3E}">
        <p14:creationId xmlns:p14="http://schemas.microsoft.com/office/powerpoint/2010/main" val="29973269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4"/>
          <p:cNvSpPr txBox="1">
            <a:spLocks noChangeArrowheads="1"/>
          </p:cNvSpPr>
          <p:nvPr/>
        </p:nvSpPr>
        <p:spPr bwMode="auto">
          <a:xfrm>
            <a:off x="1759094" y="56818"/>
            <a:ext cx="5832045" cy="707886"/>
          </a:xfrm>
          <a:prstGeom prst="rect">
            <a:avLst/>
          </a:prstGeom>
          <a:noFill/>
          <a:ln w="9525">
            <a:solidFill>
              <a:srgbClr val="CCFF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algn="ctr" eaLnBrk="1" hangingPunct="1"/>
            <a:r>
              <a:rPr lang="es-ES" dirty="0" smtClean="0">
                <a:solidFill>
                  <a:srgbClr val="CCFFCC"/>
                </a:solidFill>
              </a:rPr>
              <a:t>WHAT IS THE EFFECT </a:t>
            </a:r>
            <a:r>
              <a:rPr lang="es-ES" dirty="0">
                <a:solidFill>
                  <a:srgbClr val="CCFFCC"/>
                </a:solidFill>
              </a:rPr>
              <a:t>OF NITRIC OXIDE </a:t>
            </a:r>
            <a:endParaRPr lang="es-ES" dirty="0" smtClean="0">
              <a:solidFill>
                <a:srgbClr val="CCFFCC"/>
              </a:solidFill>
            </a:endParaRPr>
          </a:p>
          <a:p>
            <a:pPr algn="ctr" eaLnBrk="1" hangingPunct="1"/>
            <a:r>
              <a:rPr lang="es-ES" dirty="0" smtClean="0">
                <a:solidFill>
                  <a:srgbClr val="CCFFCC"/>
                </a:solidFill>
              </a:rPr>
              <a:t>IN CHONDROCYTES?</a:t>
            </a:r>
            <a:endParaRPr lang="es-ES" dirty="0">
              <a:solidFill>
                <a:srgbClr val="CCFFCC"/>
              </a:solidFill>
            </a:endParaRPr>
          </a:p>
        </p:txBody>
      </p:sp>
      <p:grpSp>
        <p:nvGrpSpPr>
          <p:cNvPr id="110596" name="Group 5"/>
          <p:cNvGrpSpPr>
            <a:grpSpLocks/>
          </p:cNvGrpSpPr>
          <p:nvPr/>
        </p:nvGrpSpPr>
        <p:grpSpPr bwMode="auto">
          <a:xfrm>
            <a:off x="1143000" y="863600"/>
            <a:ext cx="7154863" cy="6094413"/>
            <a:chOff x="720" y="385"/>
            <a:chExt cx="4507" cy="3839"/>
          </a:xfrm>
        </p:grpSpPr>
        <p:sp>
          <p:nvSpPr>
            <p:cNvPr id="110598" name="Text Box 6"/>
            <p:cNvSpPr txBox="1">
              <a:spLocks noChangeArrowheads="1"/>
            </p:cNvSpPr>
            <p:nvPr/>
          </p:nvSpPr>
          <p:spPr bwMode="auto">
            <a:xfrm>
              <a:off x="3135" y="40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endParaRPr lang="es-ES_tradnl" sz="1400" b="0" i="1">
                <a:solidFill>
                  <a:srgbClr val="0000FF"/>
                </a:solidFill>
                <a:latin typeface="Arial Unicode MS" charset="0"/>
              </a:endParaRPr>
            </a:p>
          </p:txBody>
        </p:sp>
        <p:sp>
          <p:nvSpPr>
            <p:cNvPr id="110599" name="Text Box 7"/>
            <p:cNvSpPr txBox="1">
              <a:spLocks noChangeArrowheads="1"/>
            </p:cNvSpPr>
            <p:nvPr/>
          </p:nvSpPr>
          <p:spPr bwMode="auto">
            <a:xfrm>
              <a:off x="2532" y="2938"/>
              <a:ext cx="7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800">
                  <a:solidFill>
                    <a:srgbClr val="0000FF"/>
                  </a:solidFill>
                </a:rPr>
                <a:t>Caspases</a:t>
              </a:r>
            </a:p>
          </p:txBody>
        </p:sp>
        <p:sp>
          <p:nvSpPr>
            <p:cNvPr id="110600" name="Text Box 9"/>
            <p:cNvSpPr txBox="1">
              <a:spLocks noChangeArrowheads="1"/>
            </p:cNvSpPr>
            <p:nvPr/>
          </p:nvSpPr>
          <p:spPr bwMode="auto">
            <a:xfrm>
              <a:off x="3308" y="1393"/>
              <a:ext cx="85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200">
                  <a:solidFill>
                    <a:srgbClr val="0000FF"/>
                  </a:solidFill>
                </a:rPr>
                <a:t>CHONDROCYTE</a:t>
              </a:r>
            </a:p>
          </p:txBody>
        </p:sp>
        <p:sp>
          <p:nvSpPr>
            <p:cNvPr id="110601" name="Text Box 10"/>
            <p:cNvSpPr txBox="1">
              <a:spLocks noChangeArrowheads="1"/>
            </p:cNvSpPr>
            <p:nvPr/>
          </p:nvSpPr>
          <p:spPr bwMode="auto">
            <a:xfrm>
              <a:off x="720" y="385"/>
              <a:ext cx="107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800" dirty="0">
                  <a:solidFill>
                    <a:srgbClr val="0000FF"/>
                  </a:solidFill>
                </a:rPr>
                <a:t>CYTOKINES</a:t>
              </a:r>
            </a:p>
            <a:p>
              <a:pPr eaLnBrk="1" hangingPunct="1"/>
              <a:r>
                <a:rPr lang="es-ES" sz="1800" dirty="0">
                  <a:solidFill>
                    <a:srgbClr val="0000FF"/>
                  </a:solidFill>
                </a:rPr>
                <a:t>ADIPOKINES</a:t>
              </a:r>
            </a:p>
          </p:txBody>
        </p:sp>
        <p:sp>
          <p:nvSpPr>
            <p:cNvPr id="110602" name="Line 11"/>
            <p:cNvSpPr>
              <a:spLocks noChangeShapeType="1"/>
            </p:cNvSpPr>
            <p:nvPr/>
          </p:nvSpPr>
          <p:spPr bwMode="auto">
            <a:xfrm>
              <a:off x="3579" y="1248"/>
              <a:ext cx="401" cy="0"/>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03" name="Line 12"/>
            <p:cNvSpPr>
              <a:spLocks noChangeShapeType="1"/>
            </p:cNvSpPr>
            <p:nvPr/>
          </p:nvSpPr>
          <p:spPr bwMode="auto">
            <a:xfrm flipH="1">
              <a:off x="1872" y="1236"/>
              <a:ext cx="401" cy="0"/>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04" name="Line 13"/>
            <p:cNvSpPr>
              <a:spLocks noChangeShapeType="1"/>
            </p:cNvSpPr>
            <p:nvPr/>
          </p:nvSpPr>
          <p:spPr bwMode="auto">
            <a:xfrm>
              <a:off x="2928" y="1729"/>
              <a:ext cx="0" cy="576"/>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05" name="Line 14"/>
            <p:cNvSpPr>
              <a:spLocks noChangeShapeType="1"/>
            </p:cNvSpPr>
            <p:nvPr/>
          </p:nvSpPr>
          <p:spPr bwMode="auto">
            <a:xfrm>
              <a:off x="1846" y="503"/>
              <a:ext cx="288" cy="0"/>
            </a:xfrm>
            <a:prstGeom prst="line">
              <a:avLst/>
            </a:prstGeom>
            <a:noFill/>
            <a:ln w="38100">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06" name="Line 15"/>
            <p:cNvSpPr>
              <a:spLocks noChangeShapeType="1"/>
            </p:cNvSpPr>
            <p:nvPr/>
          </p:nvSpPr>
          <p:spPr bwMode="auto">
            <a:xfrm>
              <a:off x="2976" y="628"/>
              <a:ext cx="0" cy="356"/>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07" name="Text Box 16"/>
            <p:cNvSpPr txBox="1">
              <a:spLocks noChangeArrowheads="1"/>
            </p:cNvSpPr>
            <p:nvPr/>
          </p:nvSpPr>
          <p:spPr bwMode="auto">
            <a:xfrm>
              <a:off x="3996" y="1129"/>
              <a:ext cx="9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800">
                  <a:solidFill>
                    <a:srgbClr val="0000FF"/>
                  </a:solidFill>
                </a:rPr>
                <a:t>PROTEASES</a:t>
              </a:r>
            </a:p>
          </p:txBody>
        </p:sp>
        <p:sp>
          <p:nvSpPr>
            <p:cNvPr id="110608" name="Text Box 17"/>
            <p:cNvSpPr txBox="1">
              <a:spLocks noChangeArrowheads="1"/>
            </p:cNvSpPr>
            <p:nvPr/>
          </p:nvSpPr>
          <p:spPr bwMode="auto">
            <a:xfrm>
              <a:off x="2736" y="227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800">
                  <a:solidFill>
                    <a:srgbClr val="0000FF"/>
                  </a:solidFill>
                  <a:latin typeface="Arial Unicode MS" charset="0"/>
                </a:rPr>
                <a:t>p53</a:t>
              </a:r>
            </a:p>
          </p:txBody>
        </p:sp>
        <p:sp>
          <p:nvSpPr>
            <p:cNvPr id="110609" name="Text Box 18"/>
            <p:cNvSpPr txBox="1">
              <a:spLocks noChangeArrowheads="1"/>
            </p:cNvSpPr>
            <p:nvPr/>
          </p:nvSpPr>
          <p:spPr bwMode="auto">
            <a:xfrm>
              <a:off x="1200" y="1141"/>
              <a:ext cx="6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800">
                  <a:solidFill>
                    <a:srgbClr val="0000FF"/>
                  </a:solidFill>
                </a:rPr>
                <a:t>MAP-K</a:t>
              </a:r>
            </a:p>
          </p:txBody>
        </p:sp>
        <p:sp>
          <p:nvSpPr>
            <p:cNvPr id="110610" name="Text Box 19"/>
            <p:cNvSpPr txBox="1">
              <a:spLocks noChangeArrowheads="1"/>
            </p:cNvSpPr>
            <p:nvPr/>
          </p:nvSpPr>
          <p:spPr bwMode="auto">
            <a:xfrm>
              <a:off x="868" y="1442"/>
              <a:ext cx="13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1800" dirty="0">
                  <a:solidFill>
                    <a:srgbClr val="0000FF"/>
                  </a:solidFill>
                  <a:latin typeface="Arial Unicode MS" charset="0"/>
                </a:rPr>
                <a:t>Erk-1/2             p38</a:t>
              </a:r>
            </a:p>
          </p:txBody>
        </p:sp>
        <p:sp>
          <p:nvSpPr>
            <p:cNvPr id="110611" name="Line 20"/>
            <p:cNvSpPr>
              <a:spLocks noChangeShapeType="1"/>
            </p:cNvSpPr>
            <p:nvPr/>
          </p:nvSpPr>
          <p:spPr bwMode="auto">
            <a:xfrm>
              <a:off x="864" y="1440"/>
              <a:ext cx="1344" cy="0"/>
            </a:xfrm>
            <a:prstGeom prst="line">
              <a:avLst/>
            </a:prstGeom>
            <a:noFill/>
            <a:ln w="38100">
              <a:solidFill>
                <a:srgbClr val="CCFFCC"/>
              </a:solidFill>
              <a:round/>
              <a:headEnd/>
              <a:tailEn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12" name="Line 21"/>
            <p:cNvSpPr>
              <a:spLocks noChangeShapeType="1"/>
            </p:cNvSpPr>
            <p:nvPr/>
          </p:nvSpPr>
          <p:spPr bwMode="auto">
            <a:xfrm>
              <a:off x="1944" y="3168"/>
              <a:ext cx="1322" cy="0"/>
            </a:xfrm>
            <a:prstGeom prst="line">
              <a:avLst/>
            </a:prstGeom>
            <a:noFill/>
            <a:ln w="38100">
              <a:solidFill>
                <a:srgbClr val="CCFFCC"/>
              </a:solidFill>
              <a:round/>
              <a:headEnd/>
              <a:tailEn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13" name="Line 22"/>
            <p:cNvSpPr>
              <a:spLocks noChangeShapeType="1"/>
            </p:cNvSpPr>
            <p:nvPr/>
          </p:nvSpPr>
          <p:spPr bwMode="auto">
            <a:xfrm>
              <a:off x="2928" y="2544"/>
              <a:ext cx="0" cy="453"/>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grpSp>
          <p:nvGrpSpPr>
            <p:cNvPr id="110614" name="Group 23"/>
            <p:cNvGrpSpPr>
              <a:grpSpLocks/>
            </p:cNvGrpSpPr>
            <p:nvPr/>
          </p:nvGrpSpPr>
          <p:grpSpPr bwMode="auto">
            <a:xfrm>
              <a:off x="816" y="1344"/>
              <a:ext cx="4411" cy="2667"/>
              <a:chOff x="768" y="1248"/>
              <a:chExt cx="4411" cy="2667"/>
            </a:xfrm>
          </p:grpSpPr>
          <p:sp>
            <p:nvSpPr>
              <p:cNvPr id="110617" name="Line 24"/>
              <p:cNvSpPr>
                <a:spLocks noChangeShapeType="1"/>
              </p:cNvSpPr>
              <p:nvPr/>
            </p:nvSpPr>
            <p:spPr bwMode="auto">
              <a:xfrm>
                <a:off x="2496" y="3120"/>
                <a:ext cx="0" cy="336"/>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18" name="Line 25"/>
              <p:cNvSpPr>
                <a:spLocks noChangeShapeType="1"/>
              </p:cNvSpPr>
              <p:nvPr/>
            </p:nvSpPr>
            <p:spPr bwMode="auto">
              <a:xfrm>
                <a:off x="1056" y="1680"/>
                <a:ext cx="0" cy="1776"/>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19" name="Line 26"/>
              <p:cNvSpPr>
                <a:spLocks noChangeShapeType="1"/>
              </p:cNvSpPr>
              <p:nvPr/>
            </p:nvSpPr>
            <p:spPr bwMode="auto">
              <a:xfrm>
                <a:off x="4416" y="1248"/>
                <a:ext cx="0" cy="2208"/>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20" name="Text Box 27"/>
              <p:cNvSpPr txBox="1">
                <a:spLocks noChangeArrowheads="1"/>
              </p:cNvSpPr>
              <p:nvPr/>
            </p:nvSpPr>
            <p:spPr bwMode="auto">
              <a:xfrm>
                <a:off x="768" y="3392"/>
                <a:ext cx="441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mic Sans MS" charset="0"/>
                    <a:ea typeface="ＭＳ Ｐゴシック" charset="-128"/>
                  </a:defRPr>
                </a:lvl1pPr>
                <a:lvl2pPr marL="37931725" indent="-37474525" eaLnBrk="0" hangingPunct="0">
                  <a:defRPr sz="2000" b="1">
                    <a:solidFill>
                      <a:schemeClr val="tx1"/>
                    </a:solidFill>
                    <a:latin typeface="Comic Sans MS" charset="0"/>
                    <a:ea typeface="ＭＳ Ｐゴシック" charset="-128"/>
                  </a:defRPr>
                </a:lvl2pPr>
                <a:lvl3pPr eaLnBrk="0" hangingPunct="0">
                  <a:defRPr sz="2000" b="1">
                    <a:solidFill>
                      <a:schemeClr val="tx1"/>
                    </a:solidFill>
                    <a:latin typeface="Comic Sans MS" charset="0"/>
                    <a:ea typeface="ＭＳ Ｐゴシック" charset="-128"/>
                  </a:defRPr>
                </a:lvl3pPr>
                <a:lvl4pPr eaLnBrk="0" hangingPunct="0">
                  <a:defRPr sz="2000" b="1">
                    <a:solidFill>
                      <a:schemeClr val="tx1"/>
                    </a:solidFill>
                    <a:latin typeface="Comic Sans MS" charset="0"/>
                    <a:ea typeface="ＭＳ Ｐゴシック" charset="-128"/>
                  </a:defRPr>
                </a:lvl4pPr>
                <a:lvl5pPr eaLnBrk="0" hangingPunct="0">
                  <a:defRPr sz="2000" b="1">
                    <a:solidFill>
                      <a:schemeClr val="tx1"/>
                    </a:solidFill>
                    <a:latin typeface="Comic Sans MS" charset="0"/>
                    <a:ea typeface="ＭＳ Ｐゴシック" charset="-128"/>
                  </a:defRPr>
                </a:lvl5pPr>
                <a:lvl6pPr marL="457200" eaLnBrk="0" fontAlgn="base" hangingPunct="0">
                  <a:spcBef>
                    <a:spcPct val="0"/>
                  </a:spcBef>
                  <a:spcAft>
                    <a:spcPct val="0"/>
                  </a:spcAft>
                  <a:defRPr sz="2000" b="1">
                    <a:solidFill>
                      <a:schemeClr val="tx1"/>
                    </a:solidFill>
                    <a:latin typeface="Comic Sans MS" charset="0"/>
                    <a:ea typeface="ＭＳ Ｐゴシック" charset="-128"/>
                  </a:defRPr>
                </a:lvl6pPr>
                <a:lvl7pPr marL="914400" eaLnBrk="0" fontAlgn="base" hangingPunct="0">
                  <a:spcBef>
                    <a:spcPct val="0"/>
                  </a:spcBef>
                  <a:spcAft>
                    <a:spcPct val="0"/>
                  </a:spcAft>
                  <a:defRPr sz="2000" b="1">
                    <a:solidFill>
                      <a:schemeClr val="tx1"/>
                    </a:solidFill>
                    <a:latin typeface="Comic Sans MS" charset="0"/>
                    <a:ea typeface="ＭＳ Ｐゴシック" charset="-128"/>
                  </a:defRPr>
                </a:lvl7pPr>
                <a:lvl8pPr marL="1371600" eaLnBrk="0" fontAlgn="base" hangingPunct="0">
                  <a:spcBef>
                    <a:spcPct val="0"/>
                  </a:spcBef>
                  <a:spcAft>
                    <a:spcPct val="0"/>
                  </a:spcAft>
                  <a:defRPr sz="2000" b="1">
                    <a:solidFill>
                      <a:schemeClr val="tx1"/>
                    </a:solidFill>
                    <a:latin typeface="Comic Sans MS" charset="0"/>
                    <a:ea typeface="ＭＳ Ｐゴシック" charset="-128"/>
                  </a:defRPr>
                </a:lvl8pPr>
                <a:lvl9pPr marL="1828800" eaLnBrk="0" fontAlgn="base" hangingPunct="0">
                  <a:spcBef>
                    <a:spcPct val="0"/>
                  </a:spcBef>
                  <a:spcAft>
                    <a:spcPct val="0"/>
                  </a:spcAft>
                  <a:defRPr sz="2000" b="1">
                    <a:solidFill>
                      <a:schemeClr val="tx1"/>
                    </a:solidFill>
                    <a:latin typeface="Comic Sans MS" charset="0"/>
                    <a:ea typeface="ＭＳ Ｐゴシック" charset="-128"/>
                  </a:defRPr>
                </a:lvl9pPr>
              </a:lstStyle>
              <a:p>
                <a:pPr eaLnBrk="1" hangingPunct="1"/>
                <a:r>
                  <a:rPr lang="es-ES" sz="2400" dirty="0" err="1">
                    <a:solidFill>
                      <a:srgbClr val="0000FF"/>
                    </a:solidFill>
                  </a:rPr>
                  <a:t>Phenotype</a:t>
                </a:r>
                <a:r>
                  <a:rPr lang="es-ES" sz="2400" dirty="0">
                    <a:solidFill>
                      <a:srgbClr val="0000FF"/>
                    </a:solidFill>
                  </a:rPr>
                  <a:t>     Apoptosis             </a:t>
                </a:r>
                <a:r>
                  <a:rPr lang="es-ES" sz="2400" dirty="0" err="1">
                    <a:solidFill>
                      <a:srgbClr val="0000FF"/>
                    </a:solidFill>
                  </a:rPr>
                  <a:t>Matrix</a:t>
                </a:r>
                <a:endParaRPr lang="es-ES" sz="2400" dirty="0">
                  <a:solidFill>
                    <a:srgbClr val="0000FF"/>
                  </a:solidFill>
                </a:endParaRPr>
              </a:p>
              <a:p>
                <a:pPr eaLnBrk="1" hangingPunct="1"/>
                <a:r>
                  <a:rPr lang="es-ES" sz="2400" dirty="0">
                    <a:solidFill>
                      <a:srgbClr val="0000FF"/>
                    </a:solidFill>
                  </a:rPr>
                  <a:t>   </a:t>
                </a:r>
                <a:r>
                  <a:rPr lang="es-ES" sz="2400" dirty="0" err="1">
                    <a:solidFill>
                      <a:srgbClr val="0000FF"/>
                    </a:solidFill>
                  </a:rPr>
                  <a:t>Loss</a:t>
                </a:r>
                <a:r>
                  <a:rPr lang="es-ES" sz="2400" dirty="0">
                    <a:solidFill>
                      <a:srgbClr val="0000FF"/>
                    </a:solidFill>
                  </a:rPr>
                  <a:t>                              </a:t>
                </a:r>
                <a:r>
                  <a:rPr lang="es-ES" sz="2400" dirty="0" err="1">
                    <a:solidFill>
                      <a:srgbClr val="0000FF"/>
                    </a:solidFill>
                  </a:rPr>
                  <a:t>Degradation</a:t>
                </a:r>
                <a:endParaRPr lang="es-ES" sz="2400" dirty="0">
                  <a:solidFill>
                    <a:srgbClr val="0000FF"/>
                  </a:solidFill>
                </a:endParaRPr>
              </a:p>
            </p:txBody>
          </p:sp>
          <p:sp>
            <p:nvSpPr>
              <p:cNvPr id="110621" name="Line 28"/>
              <p:cNvSpPr>
                <a:spLocks noChangeShapeType="1"/>
              </p:cNvSpPr>
              <p:nvPr/>
            </p:nvSpPr>
            <p:spPr bwMode="auto">
              <a:xfrm>
                <a:off x="1968" y="1632"/>
                <a:ext cx="0" cy="1392"/>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grpSp>
        <p:sp>
          <p:nvSpPr>
            <p:cNvPr id="110615" name="Line 29"/>
            <p:cNvSpPr>
              <a:spLocks noChangeShapeType="1"/>
            </p:cNvSpPr>
            <p:nvPr/>
          </p:nvSpPr>
          <p:spPr bwMode="auto">
            <a:xfrm>
              <a:off x="1728" y="576"/>
              <a:ext cx="864" cy="528"/>
            </a:xfrm>
            <a:prstGeom prst="line">
              <a:avLst/>
            </a:prstGeom>
            <a:noFill/>
            <a:ln w="9525">
              <a:solidFill>
                <a:srgbClr val="CCFFCC"/>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sp>
          <p:nvSpPr>
            <p:cNvPr id="110616" name="Line 30"/>
            <p:cNvSpPr>
              <a:spLocks noChangeShapeType="1"/>
            </p:cNvSpPr>
            <p:nvPr/>
          </p:nvSpPr>
          <p:spPr bwMode="auto">
            <a:xfrm flipV="1">
              <a:off x="2736" y="584"/>
              <a:ext cx="0" cy="376"/>
            </a:xfrm>
            <a:prstGeom prst="line">
              <a:avLst/>
            </a:prstGeom>
            <a:noFill/>
            <a:ln w="9525">
              <a:solidFill>
                <a:srgbClr val="CCFFCC"/>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es-ES">
                <a:solidFill>
                  <a:srgbClr val="0000FF"/>
                </a:solidFill>
              </a:endParaRPr>
            </a:p>
          </p:txBody>
        </p:sp>
      </p:grpSp>
      <p:sp>
        <p:nvSpPr>
          <p:cNvPr id="110597" name="Rectangle 31"/>
          <p:cNvSpPr>
            <a:spLocks noChangeArrowheads="1"/>
          </p:cNvSpPr>
          <p:nvPr/>
        </p:nvSpPr>
        <p:spPr bwMode="auto">
          <a:xfrm>
            <a:off x="3419475" y="836613"/>
            <a:ext cx="144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1800">
                <a:solidFill>
                  <a:srgbClr val="0000FF"/>
                </a:solidFill>
              </a:rPr>
              <a:t>NITRIC OXIDE</a:t>
            </a:r>
          </a:p>
        </p:txBody>
      </p:sp>
      <p:pic>
        <p:nvPicPr>
          <p:cNvPr id="31" name="Picture 2" descr="Click here to flourescent-labeled fibroblast">
            <a:hlinkClick r:id="rId3"/>
          </p:cNvPr>
          <p:cNvPicPr>
            <a:picLocks noChangeAspect="1" noChangeArrowheads="1"/>
          </p:cNvPicPr>
          <p:nvPr/>
        </p:nvPicPr>
        <p:blipFill>
          <a:blip r:embed="rId4">
            <a:clrChange>
              <a:clrFrom>
                <a:srgbClr val="000000"/>
              </a:clrFrom>
              <a:clrTo>
                <a:srgbClr val="000000">
                  <a:alpha val="0"/>
                </a:srgbClr>
              </a:clrTo>
            </a:clrChange>
            <a:lum bright="24000"/>
            <a:extLst>
              <a:ext uri="{28A0092B-C50C-407E-A947-70E740481C1C}">
                <a14:useLocalDpi xmlns:a14="http://schemas.microsoft.com/office/drawing/2010/main" val="0"/>
              </a:ext>
            </a:extLst>
          </a:blip>
          <a:srcRect/>
          <a:stretch>
            <a:fillRect/>
          </a:stretch>
        </p:blipFill>
        <p:spPr bwMode="auto">
          <a:xfrm>
            <a:off x="3995936" y="1556792"/>
            <a:ext cx="1471886" cy="197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528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27384"/>
            <a:ext cx="9144000"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smtClean="0">
                <a:solidFill>
                  <a:schemeClr val="bg1"/>
                </a:solidFill>
                <a:effectLst>
                  <a:glow rad="63500">
                    <a:schemeClr val="accent1">
                      <a:satMod val="175000"/>
                      <a:alpha val="40000"/>
                    </a:schemeClr>
                  </a:glow>
                </a:effectLst>
              </a:rPr>
              <a:t>Toll</a:t>
            </a:r>
            <a:r>
              <a:rPr lang="es-ES" sz="2400" dirty="0" smtClean="0">
                <a:solidFill>
                  <a:schemeClr val="bg1"/>
                </a:solidFill>
                <a:effectLst>
                  <a:glow rad="63500">
                    <a:schemeClr val="accent1">
                      <a:satMod val="175000"/>
                      <a:alpha val="40000"/>
                    </a:schemeClr>
                  </a:glow>
                </a:effectLst>
              </a:rPr>
              <a:t> </a:t>
            </a:r>
            <a:r>
              <a:rPr lang="es-ES" sz="2400" dirty="0" err="1" smtClean="0">
                <a:solidFill>
                  <a:schemeClr val="bg1"/>
                </a:solidFill>
                <a:effectLst>
                  <a:glow rad="63500">
                    <a:schemeClr val="accent1">
                      <a:satMod val="175000"/>
                      <a:alpha val="40000"/>
                    </a:schemeClr>
                  </a:glow>
                </a:effectLst>
              </a:rPr>
              <a:t>Like</a:t>
            </a:r>
            <a:r>
              <a:rPr lang="es-ES" sz="2400" dirty="0" smtClean="0">
                <a:solidFill>
                  <a:schemeClr val="bg1"/>
                </a:solidFill>
                <a:effectLst>
                  <a:glow rad="63500">
                    <a:schemeClr val="accent1">
                      <a:satMod val="175000"/>
                      <a:alpha val="40000"/>
                    </a:schemeClr>
                  </a:glow>
                </a:effectLst>
              </a:rPr>
              <a:t> </a:t>
            </a:r>
            <a:r>
              <a:rPr lang="es-ES" sz="2400" dirty="0" err="1" smtClean="0">
                <a:solidFill>
                  <a:schemeClr val="bg1"/>
                </a:solidFill>
                <a:effectLst>
                  <a:glow rad="63500">
                    <a:schemeClr val="accent1">
                      <a:satMod val="175000"/>
                      <a:alpha val="40000"/>
                    </a:schemeClr>
                  </a:glow>
                </a:effectLst>
              </a:rPr>
              <a:t>Receptors</a:t>
            </a:r>
            <a:endParaRPr lang="en-GB" sz="2400" dirty="0">
              <a:solidFill>
                <a:schemeClr val="bg1"/>
              </a:solidFill>
              <a:effectLst>
                <a:glow rad="63500">
                  <a:schemeClr val="accent1">
                    <a:satMod val="175000"/>
                    <a:alpha val="40000"/>
                  </a:schemeClr>
                </a:glow>
              </a:effectLst>
            </a:endParaRPr>
          </a:p>
        </p:txBody>
      </p:sp>
      <p:sp>
        <p:nvSpPr>
          <p:cNvPr id="5" name="8 Rectángulo"/>
          <p:cNvSpPr/>
          <p:nvPr/>
        </p:nvSpPr>
        <p:spPr>
          <a:xfrm>
            <a:off x="0" y="6309320"/>
            <a:ext cx="9144000"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i="1" dirty="0" err="1"/>
              <a:t>Nature</a:t>
            </a:r>
            <a:r>
              <a:rPr lang="es-ES" sz="1400" i="1" dirty="0"/>
              <a:t> </a:t>
            </a:r>
            <a:r>
              <a:rPr lang="es-ES" sz="1400" i="1" dirty="0" err="1"/>
              <a:t>Reviews</a:t>
            </a:r>
            <a:r>
              <a:rPr lang="es-ES" sz="1400" i="1" dirty="0"/>
              <a:t> </a:t>
            </a:r>
            <a:r>
              <a:rPr lang="es-ES" sz="1400" i="1" dirty="0" err="1"/>
              <a:t>Rheumatology</a:t>
            </a:r>
            <a:r>
              <a:rPr lang="es-ES" sz="1400" dirty="0"/>
              <a:t> </a:t>
            </a:r>
            <a:r>
              <a:rPr lang="es-ES" sz="1400" b="1" dirty="0"/>
              <a:t>11</a:t>
            </a:r>
            <a:r>
              <a:rPr lang="es-ES" sz="1400" dirty="0"/>
              <a:t>, 159–170 (2015) </a:t>
            </a:r>
            <a:endParaRPr lang="en-GB" sz="1400" dirty="0">
              <a:solidFill>
                <a:srgbClr val="002060"/>
              </a:solidFill>
            </a:endParaRPr>
          </a:p>
        </p:txBody>
      </p:sp>
      <p:sp>
        <p:nvSpPr>
          <p:cNvPr id="7" name="6 CuadroTexto"/>
          <p:cNvSpPr txBox="1"/>
          <p:nvPr/>
        </p:nvSpPr>
        <p:spPr>
          <a:xfrm>
            <a:off x="971600" y="3587825"/>
            <a:ext cx="184731" cy="369332"/>
          </a:xfrm>
          <a:prstGeom prst="rect">
            <a:avLst/>
          </a:prstGeom>
          <a:noFill/>
        </p:spPr>
        <p:txBody>
          <a:bodyPr wrap="none" rtlCol="0">
            <a:spAutoFit/>
          </a:bodyPr>
          <a:lstStyle/>
          <a:p>
            <a:endParaRPr lang="en-GB" dirty="0"/>
          </a:p>
        </p:txBody>
      </p:sp>
      <p:pic>
        <p:nvPicPr>
          <p:cNvPr id="8" name="Picture 5" descr="D:\kuloth\2014\Dec\10-12-2014\NR_aop1\slides_img\nrrheum.2014.209-f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124744"/>
            <a:ext cx="4285722" cy="510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0" y="6381328"/>
            <a:ext cx="2736304"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2019707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89 Grupo"/>
          <p:cNvGrpSpPr/>
          <p:nvPr/>
        </p:nvGrpSpPr>
        <p:grpSpPr>
          <a:xfrm>
            <a:off x="-36512" y="1448005"/>
            <a:ext cx="9226141" cy="3074858"/>
            <a:chOff x="-36512" y="620688"/>
            <a:chExt cx="9226141" cy="3074858"/>
          </a:xfrm>
        </p:grpSpPr>
        <p:grpSp>
          <p:nvGrpSpPr>
            <p:cNvPr id="29" name="28 Grupo"/>
            <p:cNvGrpSpPr/>
            <p:nvPr/>
          </p:nvGrpSpPr>
          <p:grpSpPr>
            <a:xfrm>
              <a:off x="-36512" y="874947"/>
              <a:ext cx="9226141" cy="2820599"/>
              <a:chOff x="-45629" y="172958"/>
              <a:chExt cx="9226141" cy="2820599"/>
            </a:xfrm>
          </p:grpSpPr>
          <p:cxnSp>
            <p:nvCxnSpPr>
              <p:cNvPr id="5" name="4 Conector recto"/>
              <p:cNvCxnSpPr/>
              <p:nvPr/>
            </p:nvCxnSpPr>
            <p:spPr>
              <a:xfrm>
                <a:off x="335244" y="2505828"/>
                <a:ext cx="8701252" cy="0"/>
              </a:xfrm>
              <a:prstGeom prst="line">
                <a:avLst/>
              </a:prstGeom>
              <a:ln>
                <a:solidFill>
                  <a:srgbClr val="00B0F0"/>
                </a:solidFill>
              </a:ln>
            </p:spPr>
            <p:style>
              <a:lnRef idx="3">
                <a:schemeClr val="accent3"/>
              </a:lnRef>
              <a:fillRef idx="0">
                <a:schemeClr val="accent3"/>
              </a:fillRef>
              <a:effectRef idx="2">
                <a:schemeClr val="accent3"/>
              </a:effectRef>
              <a:fontRef idx="minor">
                <a:schemeClr val="tx1"/>
              </a:fontRef>
            </p:style>
          </p:cxnSp>
          <p:cxnSp>
            <p:nvCxnSpPr>
              <p:cNvPr id="7" name="6 Conector recto de flecha"/>
              <p:cNvCxnSpPr/>
              <p:nvPr/>
            </p:nvCxnSpPr>
            <p:spPr>
              <a:xfrm>
                <a:off x="335244" y="2093284"/>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8" name="7 CuadroTexto"/>
              <p:cNvSpPr txBox="1"/>
              <p:nvPr/>
            </p:nvSpPr>
            <p:spPr>
              <a:xfrm>
                <a:off x="-25849" y="2645471"/>
                <a:ext cx="754502"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DAY 1</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45629" y="1700808"/>
                <a:ext cx="869149" cy="338554"/>
              </a:xfrm>
              <a:prstGeom prst="rect">
                <a:avLst/>
              </a:prstGeom>
              <a:noFill/>
            </p:spPr>
            <p:txBody>
              <a:bodyPr wrap="none" rtlCol="0">
                <a:spAutoFit/>
              </a:bodyPr>
              <a:lstStyle/>
              <a:p>
                <a:r>
                  <a:rPr lang="es-ES" sz="1600" b="1" dirty="0" err="1" smtClean="0">
                    <a:solidFill>
                      <a:srgbClr val="CCFFCC"/>
                    </a:solidFill>
                    <a:latin typeface="Times New Roman" panose="02020603050405020304" pitchFamily="18" charset="0"/>
                    <a:cs typeface="Times New Roman" panose="02020603050405020304" pitchFamily="18" charset="0"/>
                  </a:rPr>
                  <a:t>Seeding</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11" name="10 CuadroTexto"/>
              <p:cNvSpPr txBox="1"/>
              <p:nvPr/>
            </p:nvSpPr>
            <p:spPr>
              <a:xfrm>
                <a:off x="1027525" y="1723952"/>
                <a:ext cx="1018528" cy="338554"/>
              </a:xfrm>
              <a:prstGeom prst="rect">
                <a:avLst/>
              </a:prstGeom>
              <a:noFill/>
            </p:spPr>
            <p:txBody>
              <a:bodyPr wrap="none" rtlCol="0">
                <a:spAutoFit/>
              </a:bodyPr>
              <a:lstStyle/>
              <a:p>
                <a:r>
                  <a:rPr lang="es-ES" sz="1600" b="1" dirty="0" err="1" smtClean="0">
                    <a:solidFill>
                      <a:srgbClr val="CCFFCC"/>
                    </a:solidFill>
                    <a:latin typeface="Times New Roman" panose="02020603050405020304" pitchFamily="18" charset="0"/>
                    <a:cs typeface="Times New Roman" panose="02020603050405020304" pitchFamily="18" charset="0"/>
                  </a:rPr>
                  <a:t>Adhesion</a:t>
                </a:r>
                <a:endParaRPr lang="es-ES" sz="1600" b="1" dirty="0">
                  <a:solidFill>
                    <a:srgbClr val="CCFFCC"/>
                  </a:solidFill>
                  <a:latin typeface="Times New Roman" panose="02020603050405020304" pitchFamily="18" charset="0"/>
                  <a:cs typeface="Times New Roman" panose="02020603050405020304" pitchFamily="18" charset="0"/>
                </a:endParaRPr>
              </a:p>
            </p:txBody>
          </p:sp>
          <p:cxnSp>
            <p:nvCxnSpPr>
              <p:cNvPr id="12" name="11 Conector recto de flecha"/>
              <p:cNvCxnSpPr/>
              <p:nvPr/>
            </p:nvCxnSpPr>
            <p:spPr>
              <a:xfrm>
                <a:off x="1556447"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13" name="12 CuadroTexto"/>
              <p:cNvSpPr txBox="1"/>
              <p:nvPr/>
            </p:nvSpPr>
            <p:spPr>
              <a:xfrm>
                <a:off x="1017073" y="2645471"/>
                <a:ext cx="1011815"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3-4 </a:t>
                </a:r>
                <a:r>
                  <a:rPr lang="es-ES" sz="1600" b="1" dirty="0" err="1" smtClean="0">
                    <a:solidFill>
                      <a:srgbClr val="CCFFCC"/>
                    </a:solidFill>
                    <a:latin typeface="Times New Roman" panose="02020603050405020304" pitchFamily="18" charset="0"/>
                    <a:cs typeface="Times New Roman" panose="02020603050405020304" pitchFamily="18" charset="0"/>
                  </a:rPr>
                  <a:t>hours</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15" name="14 CuadroTexto"/>
              <p:cNvSpPr txBox="1"/>
              <p:nvPr/>
            </p:nvSpPr>
            <p:spPr>
              <a:xfrm>
                <a:off x="2221527" y="1700808"/>
                <a:ext cx="1109599" cy="338554"/>
              </a:xfrm>
              <a:prstGeom prst="rect">
                <a:avLst/>
              </a:prstGeom>
              <a:noFill/>
            </p:spPr>
            <p:txBody>
              <a:bodyPr wrap="none" rtlCol="0">
                <a:spAutoFit/>
              </a:bodyPr>
              <a:lstStyle/>
              <a:p>
                <a:r>
                  <a:rPr lang="es-ES" sz="1600" b="1" dirty="0" err="1" smtClean="0">
                    <a:solidFill>
                      <a:srgbClr val="CCFFCC"/>
                    </a:solidFill>
                    <a:latin typeface="Times New Roman" panose="02020603050405020304" pitchFamily="18" charset="0"/>
                    <a:cs typeface="Times New Roman" panose="02020603050405020304" pitchFamily="18" charset="0"/>
                  </a:rPr>
                  <a:t>Starvation</a:t>
                </a:r>
                <a:endParaRPr lang="es-ES" sz="1600" b="1" dirty="0">
                  <a:solidFill>
                    <a:srgbClr val="CCFFCC"/>
                  </a:solidFill>
                  <a:latin typeface="Times New Roman" panose="02020603050405020304" pitchFamily="18" charset="0"/>
                  <a:cs typeface="Times New Roman" panose="02020603050405020304" pitchFamily="18" charset="0"/>
                </a:endParaRPr>
              </a:p>
            </p:txBody>
          </p:sp>
          <p:cxnSp>
            <p:nvCxnSpPr>
              <p:cNvPr id="16" name="15 Conector recto de flecha"/>
              <p:cNvCxnSpPr/>
              <p:nvPr/>
            </p:nvCxnSpPr>
            <p:spPr>
              <a:xfrm>
                <a:off x="2750449"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17" name="16 CuadroTexto"/>
              <p:cNvSpPr txBox="1"/>
              <p:nvPr/>
            </p:nvSpPr>
            <p:spPr>
              <a:xfrm>
                <a:off x="2197266" y="2645471"/>
                <a:ext cx="1134734" cy="338554"/>
              </a:xfrm>
              <a:prstGeom prst="rect">
                <a:avLst/>
              </a:prstGeom>
              <a:noFill/>
            </p:spPr>
            <p:txBody>
              <a:bodyPr wrap="none" rtlCol="0">
                <a:spAutoFit/>
              </a:bodyPr>
              <a:lstStyle/>
              <a:p>
                <a:r>
                  <a:rPr lang="es-ES" sz="1600" b="1" dirty="0" err="1" smtClean="0">
                    <a:solidFill>
                      <a:srgbClr val="CCFFCC"/>
                    </a:solidFill>
                    <a:latin typeface="Times New Roman" panose="02020603050405020304" pitchFamily="18" charset="0"/>
                    <a:cs typeface="Times New Roman" panose="02020603050405020304" pitchFamily="18" charset="0"/>
                  </a:rPr>
                  <a:t>Over</a:t>
                </a:r>
                <a:r>
                  <a:rPr lang="es-ES" sz="1600" b="1" dirty="0" smtClean="0">
                    <a:solidFill>
                      <a:srgbClr val="CCFFCC"/>
                    </a:solidFill>
                    <a:latin typeface="Times New Roman" panose="02020603050405020304" pitchFamily="18" charset="0"/>
                    <a:cs typeface="Times New Roman" panose="02020603050405020304" pitchFamily="18" charset="0"/>
                  </a:rPr>
                  <a:t> </a:t>
                </a:r>
                <a:r>
                  <a:rPr lang="es-ES" sz="1600" b="1" dirty="0" err="1" smtClean="0">
                    <a:solidFill>
                      <a:srgbClr val="CCFFCC"/>
                    </a:solidFill>
                    <a:latin typeface="Times New Roman" panose="02020603050405020304" pitchFamily="18" charset="0"/>
                    <a:cs typeface="Times New Roman" panose="02020603050405020304" pitchFamily="18" charset="0"/>
                  </a:rPr>
                  <a:t>night</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18" name="17 CuadroTexto"/>
              <p:cNvSpPr txBox="1"/>
              <p:nvPr/>
            </p:nvSpPr>
            <p:spPr>
              <a:xfrm>
                <a:off x="3977718" y="2645471"/>
                <a:ext cx="754502"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DAY 2</a:t>
                </a:r>
                <a:endParaRPr lang="es-ES" sz="1600" b="1" dirty="0">
                  <a:solidFill>
                    <a:srgbClr val="CCFFCC"/>
                  </a:solidFill>
                  <a:latin typeface="Times New Roman" panose="02020603050405020304" pitchFamily="18" charset="0"/>
                  <a:cs typeface="Times New Roman" panose="02020603050405020304" pitchFamily="18" charset="0"/>
                </a:endParaRPr>
              </a:p>
            </p:txBody>
          </p:sp>
          <p:cxnSp>
            <p:nvCxnSpPr>
              <p:cNvPr id="19" name="18 Conector recto de flecha"/>
              <p:cNvCxnSpPr/>
              <p:nvPr/>
            </p:nvCxnSpPr>
            <p:spPr>
              <a:xfrm>
                <a:off x="4356038"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20" name="19 CuadroTexto"/>
              <p:cNvSpPr txBox="1"/>
              <p:nvPr/>
            </p:nvSpPr>
            <p:spPr>
              <a:xfrm>
                <a:off x="3545699" y="1377642"/>
                <a:ext cx="1686680" cy="584775"/>
              </a:xfrm>
              <a:prstGeom prst="rect">
                <a:avLst/>
              </a:prstGeom>
              <a:noFill/>
            </p:spPr>
            <p:txBody>
              <a:bodyPr wrap="none" rtlCol="0">
                <a:spAutoFit/>
              </a:bodyPr>
              <a:lstStyle/>
              <a:p>
                <a:pPr algn="ctr"/>
                <a:r>
                  <a:rPr lang="es-ES" sz="1600" b="1" dirty="0" smtClean="0">
                    <a:solidFill>
                      <a:srgbClr val="CCFFCC"/>
                    </a:solidFill>
                    <a:latin typeface="Times New Roman" panose="02020603050405020304" pitchFamily="18" charset="0"/>
                    <a:cs typeface="Times New Roman" panose="02020603050405020304" pitchFamily="18" charset="0"/>
                  </a:rPr>
                  <a:t>Pre-</a:t>
                </a:r>
                <a:r>
                  <a:rPr lang="es-ES" sz="1600" b="1" dirty="0" err="1" smtClean="0">
                    <a:solidFill>
                      <a:srgbClr val="CCFFCC"/>
                    </a:solidFill>
                    <a:latin typeface="Times New Roman" panose="02020603050405020304" pitchFamily="18" charset="0"/>
                    <a:cs typeface="Times New Roman" panose="02020603050405020304" pitchFamily="18" charset="0"/>
                  </a:rPr>
                  <a:t>treatment</a:t>
                </a:r>
                <a:r>
                  <a:rPr lang="es-ES" sz="1600" b="1" dirty="0" smtClean="0">
                    <a:solidFill>
                      <a:srgbClr val="CCFFCC"/>
                    </a:solidFill>
                    <a:latin typeface="Times New Roman" panose="02020603050405020304" pitchFamily="18" charset="0"/>
                    <a:cs typeface="Times New Roman" panose="02020603050405020304" pitchFamily="18" charset="0"/>
                  </a:rPr>
                  <a:t> </a:t>
                </a:r>
              </a:p>
              <a:p>
                <a:pPr algn="ctr"/>
                <a:r>
                  <a:rPr lang="es-ES" sz="1600" b="1" dirty="0" err="1" smtClean="0">
                    <a:solidFill>
                      <a:srgbClr val="CCFFCC"/>
                    </a:solidFill>
                    <a:latin typeface="Times New Roman" panose="02020603050405020304" pitchFamily="18" charset="0"/>
                    <a:cs typeface="Times New Roman" panose="02020603050405020304" pitchFamily="18" charset="0"/>
                  </a:rPr>
                  <a:t>with</a:t>
                </a:r>
                <a:r>
                  <a:rPr lang="es-ES" sz="1600" b="1" dirty="0" smtClean="0">
                    <a:solidFill>
                      <a:srgbClr val="CCFFCC"/>
                    </a:solidFill>
                    <a:latin typeface="Times New Roman" panose="02020603050405020304" pitchFamily="18" charset="0"/>
                    <a:cs typeface="Times New Roman" panose="02020603050405020304" pitchFamily="18" charset="0"/>
                  </a:rPr>
                  <a:t> </a:t>
                </a:r>
                <a:r>
                  <a:rPr lang="es-ES" sz="1600" b="1" dirty="0" err="1" smtClean="0">
                    <a:solidFill>
                      <a:srgbClr val="CCFFCC"/>
                    </a:solidFill>
                    <a:latin typeface="Times New Roman" panose="02020603050405020304" pitchFamily="18" charset="0"/>
                    <a:cs typeface="Times New Roman" panose="02020603050405020304" pitchFamily="18" charset="0"/>
                  </a:rPr>
                  <a:t>Oleocanthal</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21" name="20 CuadroTexto"/>
              <p:cNvSpPr txBox="1"/>
              <p:nvPr/>
            </p:nvSpPr>
            <p:spPr>
              <a:xfrm>
                <a:off x="4724799" y="2111204"/>
                <a:ext cx="912109" cy="338554"/>
              </a:xfrm>
              <a:prstGeom prst="rect">
                <a:avLst/>
              </a:prstGeom>
              <a:noFill/>
            </p:spPr>
            <p:txBody>
              <a:bodyPr wrap="none" rtlCol="0">
                <a:spAutoFit/>
              </a:bodyPr>
              <a:lstStyle/>
              <a:p>
                <a:r>
                  <a:rPr lang="es-ES" sz="1600" dirty="0" smtClean="0">
                    <a:solidFill>
                      <a:srgbClr val="CCFFCC"/>
                    </a:solidFill>
                  </a:rPr>
                  <a:t>12 </a:t>
                </a:r>
                <a:r>
                  <a:rPr lang="es-ES" sz="1600" dirty="0" err="1" smtClean="0">
                    <a:solidFill>
                      <a:srgbClr val="CCFFCC"/>
                    </a:solidFill>
                  </a:rPr>
                  <a:t>hours</a:t>
                </a:r>
                <a:endParaRPr lang="es-ES" sz="1600" dirty="0">
                  <a:solidFill>
                    <a:srgbClr val="CCFFCC"/>
                  </a:solidFill>
                </a:endParaRPr>
              </a:p>
            </p:txBody>
          </p:sp>
          <p:sp>
            <p:nvSpPr>
              <p:cNvPr id="22" name="21 CuadroTexto"/>
              <p:cNvSpPr txBox="1"/>
              <p:nvPr/>
            </p:nvSpPr>
            <p:spPr>
              <a:xfrm>
                <a:off x="5571788" y="1392850"/>
                <a:ext cx="1100081" cy="584776"/>
              </a:xfrm>
              <a:prstGeom prst="rect">
                <a:avLst/>
              </a:prstGeom>
              <a:noFill/>
            </p:spPr>
            <p:txBody>
              <a:bodyPr wrap="none" rtlCol="0">
                <a:spAutoFit/>
              </a:bodyPr>
              <a:lstStyle/>
              <a:p>
                <a:pPr algn="ctr"/>
                <a:r>
                  <a:rPr lang="es-ES" sz="1600" b="1" dirty="0" err="1">
                    <a:solidFill>
                      <a:srgbClr val="CCFFCC"/>
                    </a:solidFill>
                    <a:latin typeface="Times New Roman" panose="02020603050405020304" pitchFamily="18" charset="0"/>
                    <a:cs typeface="Times New Roman" panose="02020603050405020304" pitchFamily="18" charset="0"/>
                  </a:rPr>
                  <a:t>T</a:t>
                </a:r>
                <a:r>
                  <a:rPr lang="es-ES" sz="1600" b="1" dirty="0" err="1" smtClean="0">
                    <a:solidFill>
                      <a:srgbClr val="CCFFCC"/>
                    </a:solidFill>
                    <a:latin typeface="Times New Roman" panose="02020603050405020304" pitchFamily="18" charset="0"/>
                    <a:cs typeface="Times New Roman" panose="02020603050405020304" pitchFamily="18" charset="0"/>
                  </a:rPr>
                  <a:t>reatment</a:t>
                </a:r>
                <a:r>
                  <a:rPr lang="es-ES" sz="1600" b="1" dirty="0" smtClean="0">
                    <a:solidFill>
                      <a:srgbClr val="CCFFCC"/>
                    </a:solidFill>
                    <a:latin typeface="Times New Roman" panose="02020603050405020304" pitchFamily="18" charset="0"/>
                    <a:cs typeface="Times New Roman" panose="02020603050405020304" pitchFamily="18" charset="0"/>
                  </a:rPr>
                  <a:t> </a:t>
                </a:r>
              </a:p>
              <a:p>
                <a:pPr algn="ctr"/>
                <a:r>
                  <a:rPr lang="es-ES" sz="1600" b="1" dirty="0" err="1" smtClean="0">
                    <a:solidFill>
                      <a:srgbClr val="CCFFCC"/>
                    </a:solidFill>
                    <a:latin typeface="Times New Roman" panose="02020603050405020304" pitchFamily="18" charset="0"/>
                    <a:cs typeface="Times New Roman" panose="02020603050405020304" pitchFamily="18" charset="0"/>
                  </a:rPr>
                  <a:t>with</a:t>
                </a:r>
                <a:r>
                  <a:rPr lang="es-ES" sz="1600" b="1" dirty="0" smtClean="0">
                    <a:solidFill>
                      <a:srgbClr val="CCFFCC"/>
                    </a:solidFill>
                    <a:latin typeface="Times New Roman" panose="02020603050405020304" pitchFamily="18" charset="0"/>
                    <a:cs typeface="Times New Roman" panose="02020603050405020304" pitchFamily="18" charset="0"/>
                  </a:rPr>
                  <a:t> LPS</a:t>
                </a:r>
                <a:endParaRPr lang="es-ES" sz="1600" b="1" dirty="0">
                  <a:solidFill>
                    <a:srgbClr val="CCFFCC"/>
                  </a:solidFill>
                  <a:latin typeface="Times New Roman" panose="02020603050405020304" pitchFamily="18" charset="0"/>
                  <a:cs typeface="Times New Roman" panose="02020603050405020304" pitchFamily="18" charset="0"/>
                </a:endParaRPr>
              </a:p>
            </p:txBody>
          </p:sp>
          <p:cxnSp>
            <p:nvCxnSpPr>
              <p:cNvPr id="23" name="22 Conector recto de flecha"/>
              <p:cNvCxnSpPr/>
              <p:nvPr/>
            </p:nvCxnSpPr>
            <p:spPr>
              <a:xfrm>
                <a:off x="6165317"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24" name="23 CuadroTexto"/>
              <p:cNvSpPr txBox="1"/>
              <p:nvPr/>
            </p:nvSpPr>
            <p:spPr>
              <a:xfrm>
                <a:off x="5794031" y="2655003"/>
                <a:ext cx="754502"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DAY 3</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25" name="24 CuadroTexto"/>
              <p:cNvSpPr txBox="1"/>
              <p:nvPr/>
            </p:nvSpPr>
            <p:spPr>
              <a:xfrm>
                <a:off x="6593305" y="2154342"/>
                <a:ext cx="912109" cy="338554"/>
              </a:xfrm>
              <a:prstGeom prst="rect">
                <a:avLst/>
              </a:prstGeom>
              <a:noFill/>
            </p:spPr>
            <p:txBody>
              <a:bodyPr wrap="none" rtlCol="0">
                <a:spAutoFit/>
              </a:bodyPr>
              <a:lstStyle/>
              <a:p>
                <a:r>
                  <a:rPr lang="es-ES" sz="1600" dirty="0" smtClean="0">
                    <a:solidFill>
                      <a:srgbClr val="CCFFCC"/>
                    </a:solidFill>
                  </a:rPr>
                  <a:t>24 </a:t>
                </a:r>
                <a:r>
                  <a:rPr lang="es-ES" sz="1600" dirty="0" err="1" smtClean="0">
                    <a:solidFill>
                      <a:srgbClr val="CCFFCC"/>
                    </a:solidFill>
                  </a:rPr>
                  <a:t>hours</a:t>
                </a:r>
                <a:endParaRPr lang="es-ES" sz="1600" dirty="0">
                  <a:solidFill>
                    <a:srgbClr val="CCFFCC"/>
                  </a:solidFill>
                </a:endParaRPr>
              </a:p>
            </p:txBody>
          </p:sp>
          <p:cxnSp>
            <p:nvCxnSpPr>
              <p:cNvPr id="26" name="25 Conector recto de flecha"/>
              <p:cNvCxnSpPr/>
              <p:nvPr/>
            </p:nvCxnSpPr>
            <p:spPr>
              <a:xfrm>
                <a:off x="8109175"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27" name="26 CuadroTexto"/>
              <p:cNvSpPr txBox="1"/>
              <p:nvPr/>
            </p:nvSpPr>
            <p:spPr>
              <a:xfrm>
                <a:off x="7051403" y="172958"/>
                <a:ext cx="2129109" cy="1815882"/>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RNA </a:t>
                </a:r>
                <a:r>
                  <a:rPr lang="es-ES" sz="1600" b="1" dirty="0" err="1" smtClean="0">
                    <a:solidFill>
                      <a:srgbClr val="CCFFCC"/>
                    </a:solidFill>
                    <a:latin typeface="Times New Roman" panose="02020603050405020304" pitchFamily="18" charset="0"/>
                    <a:cs typeface="Times New Roman" panose="02020603050405020304" pitchFamily="18" charset="0"/>
                  </a:rPr>
                  <a:t>extraction</a:t>
                </a:r>
                <a:r>
                  <a:rPr lang="es-ES" sz="1600" b="1" dirty="0" smtClean="0">
                    <a:solidFill>
                      <a:srgbClr val="CCFFCC"/>
                    </a:solidFill>
                    <a:latin typeface="Times New Roman" panose="02020603050405020304" pitchFamily="18" charset="0"/>
                    <a:cs typeface="Times New Roman" panose="02020603050405020304" pitchFamily="18" charset="0"/>
                  </a:rPr>
                  <a:t>:</a:t>
                </a:r>
              </a:p>
              <a:p>
                <a:r>
                  <a:rPr lang="es-ES" sz="1600" dirty="0" smtClean="0">
                    <a:solidFill>
                      <a:srgbClr val="CCFFCC"/>
                    </a:solidFill>
                    <a:latin typeface="Times New Roman" panose="02020603050405020304" pitchFamily="18" charset="0"/>
                    <a:cs typeface="Times New Roman" panose="02020603050405020304" pitchFamily="18" charset="0"/>
                  </a:rPr>
                  <a:t>RT-PCR</a:t>
                </a:r>
              </a:p>
              <a:p>
                <a:r>
                  <a:rPr lang="es-ES" sz="1600" b="1" dirty="0" smtClean="0">
                    <a:solidFill>
                      <a:srgbClr val="CCFFCC"/>
                    </a:solidFill>
                    <a:latin typeface="Times New Roman" panose="02020603050405020304" pitchFamily="18" charset="0"/>
                    <a:cs typeface="Times New Roman" panose="02020603050405020304" pitchFamily="18" charset="0"/>
                  </a:rPr>
                  <a:t>PROTEIN </a:t>
                </a:r>
                <a:r>
                  <a:rPr lang="es-ES" sz="1600" b="1" dirty="0" err="1" smtClean="0">
                    <a:solidFill>
                      <a:srgbClr val="CCFFCC"/>
                    </a:solidFill>
                    <a:latin typeface="Times New Roman" panose="02020603050405020304" pitchFamily="18" charset="0"/>
                    <a:cs typeface="Times New Roman" panose="02020603050405020304" pitchFamily="18" charset="0"/>
                  </a:rPr>
                  <a:t>extraction</a:t>
                </a:r>
                <a:r>
                  <a:rPr lang="es-ES" sz="1600" b="1" dirty="0" smtClean="0">
                    <a:solidFill>
                      <a:srgbClr val="CCFFCC"/>
                    </a:solidFill>
                    <a:latin typeface="Times New Roman" panose="02020603050405020304" pitchFamily="18" charset="0"/>
                    <a:cs typeface="Times New Roman" panose="02020603050405020304" pitchFamily="18" charset="0"/>
                  </a:rPr>
                  <a:t>:</a:t>
                </a:r>
              </a:p>
              <a:p>
                <a:r>
                  <a:rPr lang="es-ES" sz="1600" dirty="0" smtClean="0">
                    <a:solidFill>
                      <a:srgbClr val="CCFFCC"/>
                    </a:solidFill>
                    <a:latin typeface="Times New Roman" panose="02020603050405020304" pitchFamily="18" charset="0"/>
                    <a:cs typeface="Times New Roman" panose="02020603050405020304" pitchFamily="18" charset="0"/>
                  </a:rPr>
                  <a:t>Western </a:t>
                </a:r>
                <a:r>
                  <a:rPr lang="es-ES" sz="1600" dirty="0" err="1" smtClean="0">
                    <a:solidFill>
                      <a:srgbClr val="CCFFCC"/>
                    </a:solidFill>
                    <a:latin typeface="Times New Roman" panose="02020603050405020304" pitchFamily="18" charset="0"/>
                    <a:cs typeface="Times New Roman" panose="02020603050405020304" pitchFamily="18" charset="0"/>
                  </a:rPr>
                  <a:t>Blot</a:t>
                </a:r>
                <a:endParaRPr lang="es-ES" sz="1600" dirty="0" smtClean="0">
                  <a:solidFill>
                    <a:srgbClr val="CCFFCC"/>
                  </a:solidFill>
                  <a:latin typeface="Times New Roman" panose="02020603050405020304" pitchFamily="18" charset="0"/>
                  <a:cs typeface="Times New Roman" panose="02020603050405020304" pitchFamily="18" charset="0"/>
                </a:endParaRPr>
              </a:p>
              <a:p>
                <a:r>
                  <a:rPr lang="es-ES" sz="1600" b="1" dirty="0" err="1" smtClean="0">
                    <a:solidFill>
                      <a:srgbClr val="CCFFCC"/>
                    </a:solidFill>
                    <a:latin typeface="Times New Roman" panose="02020603050405020304" pitchFamily="18" charset="0"/>
                    <a:cs typeface="Times New Roman" panose="02020603050405020304" pitchFamily="18" charset="0"/>
                  </a:rPr>
                  <a:t>Supernatants</a:t>
                </a:r>
                <a:r>
                  <a:rPr lang="es-ES" sz="1600" b="1" dirty="0" smtClean="0">
                    <a:solidFill>
                      <a:srgbClr val="CCFFCC"/>
                    </a:solidFill>
                    <a:latin typeface="Times New Roman" panose="02020603050405020304" pitchFamily="18" charset="0"/>
                    <a:cs typeface="Times New Roman" panose="02020603050405020304" pitchFamily="18" charset="0"/>
                  </a:rPr>
                  <a:t>:</a:t>
                </a:r>
              </a:p>
              <a:p>
                <a:r>
                  <a:rPr lang="es-ES" sz="1600" dirty="0" smtClean="0">
                    <a:solidFill>
                      <a:srgbClr val="CCFFCC"/>
                    </a:solidFill>
                    <a:latin typeface="Times New Roman" panose="02020603050405020304" pitchFamily="18" charset="0"/>
                    <a:cs typeface="Times New Roman" panose="02020603050405020304" pitchFamily="18" charset="0"/>
                  </a:rPr>
                  <a:t>ELISA</a:t>
                </a:r>
              </a:p>
              <a:p>
                <a:r>
                  <a:rPr lang="es-ES" sz="1600" dirty="0" err="1" smtClean="0">
                    <a:solidFill>
                      <a:srgbClr val="CCFFCC"/>
                    </a:solidFill>
                    <a:latin typeface="Times New Roman" panose="02020603050405020304" pitchFamily="18" charset="0"/>
                    <a:cs typeface="Times New Roman" panose="02020603050405020304" pitchFamily="18" charset="0"/>
                  </a:rPr>
                  <a:t>Nitrite</a:t>
                </a:r>
                <a:r>
                  <a:rPr lang="es-ES" sz="1600" dirty="0" smtClean="0">
                    <a:solidFill>
                      <a:srgbClr val="CCFFCC"/>
                    </a:solidFill>
                    <a:latin typeface="Times New Roman" panose="02020603050405020304" pitchFamily="18" charset="0"/>
                    <a:cs typeface="Times New Roman" panose="02020603050405020304" pitchFamily="18" charset="0"/>
                  </a:rPr>
                  <a:t> </a:t>
                </a:r>
                <a:r>
                  <a:rPr lang="es-ES" sz="1600" dirty="0" err="1" smtClean="0">
                    <a:solidFill>
                      <a:srgbClr val="CCFFCC"/>
                    </a:solidFill>
                    <a:latin typeface="Times New Roman" panose="02020603050405020304" pitchFamily="18" charset="0"/>
                    <a:cs typeface="Times New Roman" panose="02020603050405020304" pitchFamily="18" charset="0"/>
                  </a:rPr>
                  <a:t>assay</a:t>
                </a:r>
                <a:endParaRPr lang="es-ES" sz="1600" dirty="0">
                  <a:solidFill>
                    <a:srgbClr val="CCFFCC"/>
                  </a:solidFill>
                  <a:latin typeface="Times New Roman" panose="02020603050405020304" pitchFamily="18" charset="0"/>
                  <a:cs typeface="Times New Roman" panose="02020603050405020304" pitchFamily="18" charset="0"/>
                </a:endParaRPr>
              </a:p>
            </p:txBody>
          </p:sp>
          <p:sp>
            <p:nvSpPr>
              <p:cNvPr id="28" name="27 CuadroTexto"/>
              <p:cNvSpPr txBox="1"/>
              <p:nvPr/>
            </p:nvSpPr>
            <p:spPr>
              <a:xfrm>
                <a:off x="7738247" y="2636912"/>
                <a:ext cx="754502"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DAY 4</a:t>
                </a:r>
                <a:endParaRPr lang="es-ES" sz="1600" b="1" dirty="0">
                  <a:solidFill>
                    <a:srgbClr val="CCFFCC"/>
                  </a:solidFill>
                  <a:latin typeface="Times New Roman" panose="02020603050405020304" pitchFamily="18" charset="0"/>
                  <a:cs typeface="Times New Roman" panose="02020603050405020304" pitchFamily="18" charset="0"/>
                </a:endParaRPr>
              </a:p>
            </p:txBody>
          </p:sp>
        </p:grpSp>
        <p:grpSp>
          <p:nvGrpSpPr>
            <p:cNvPr id="89" name="88 Grupo"/>
            <p:cNvGrpSpPr/>
            <p:nvPr/>
          </p:nvGrpSpPr>
          <p:grpSpPr>
            <a:xfrm>
              <a:off x="110175" y="1913990"/>
              <a:ext cx="1247197" cy="485576"/>
              <a:chOff x="616722" y="612072"/>
              <a:chExt cx="1255190" cy="525749"/>
            </a:xfrm>
          </p:grpSpPr>
          <p:sp>
            <p:nvSpPr>
              <p:cNvPr id="30" name="29 Almacenamiento de acceso directo"/>
              <p:cNvSpPr/>
              <p:nvPr/>
            </p:nvSpPr>
            <p:spPr>
              <a:xfrm rot="16200000">
                <a:off x="1003348" y="225446"/>
                <a:ext cx="481938" cy="1255190"/>
              </a:xfrm>
              <a:prstGeom prst="flowChartMagneticDrum">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616722" y="918759"/>
                <a:ext cx="1247197" cy="219062"/>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45" b="100000" l="0" r="100000"/>
                      </a14:imgEffect>
                    </a14:imgLayer>
                  </a14:imgProps>
                </a:ext>
                <a:ext uri="{28A0092B-C50C-407E-A947-70E740481C1C}">
                  <a14:useLocalDpi xmlns:a14="http://schemas.microsoft.com/office/drawing/2010/main" val="0"/>
                </a:ext>
              </a:extLst>
            </a:blip>
            <a:srcRect/>
            <a:stretch>
              <a:fillRect/>
            </a:stretch>
          </p:blipFill>
          <p:spPr bwMode="auto">
            <a:xfrm>
              <a:off x="4292237" y="620688"/>
              <a:ext cx="78105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7" name="56 Grupo"/>
            <p:cNvGrpSpPr/>
            <p:nvPr/>
          </p:nvGrpSpPr>
          <p:grpSpPr>
            <a:xfrm>
              <a:off x="4972994" y="1448005"/>
              <a:ext cx="1255190" cy="525749"/>
              <a:chOff x="2025517" y="4365104"/>
              <a:chExt cx="1961320" cy="864096"/>
            </a:xfrm>
          </p:grpSpPr>
          <p:sp>
            <p:nvSpPr>
              <p:cNvPr id="58" name="57 Almacenamiento de acceso directo"/>
              <p:cNvSpPr/>
              <p:nvPr/>
            </p:nvSpPr>
            <p:spPr>
              <a:xfrm rot="16200000">
                <a:off x="2610132" y="3780489"/>
                <a:ext cx="792090" cy="1961320"/>
              </a:xfrm>
              <a:prstGeom prst="flowChartMagneticDrum">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a:off x="2025517" y="4869160"/>
                <a:ext cx="1948830" cy="360040"/>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a:off x="2230644" y="5022746"/>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1" name="60 Elipse"/>
              <p:cNvSpPr/>
              <p:nvPr/>
            </p:nvSpPr>
            <p:spPr>
              <a:xfrm>
                <a:off x="2405398" y="4950593"/>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2" name="61 Elipse"/>
              <p:cNvSpPr/>
              <p:nvPr/>
            </p:nvSpPr>
            <p:spPr>
              <a:xfrm>
                <a:off x="2535444" y="5085041"/>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3" name="62 Elipse"/>
              <p:cNvSpPr/>
              <p:nvPr/>
            </p:nvSpPr>
            <p:spPr>
              <a:xfrm>
                <a:off x="2659128" y="4914516"/>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4" name="63 Elipse"/>
              <p:cNvSpPr/>
              <p:nvPr/>
            </p:nvSpPr>
            <p:spPr>
              <a:xfrm>
                <a:off x="2757179" y="5022746"/>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5" name="64 Elipse"/>
              <p:cNvSpPr/>
              <p:nvPr/>
            </p:nvSpPr>
            <p:spPr>
              <a:xfrm>
                <a:off x="2963928" y="4916429"/>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6" name="65 Elipse"/>
              <p:cNvSpPr/>
              <p:nvPr/>
            </p:nvSpPr>
            <p:spPr>
              <a:xfrm>
                <a:off x="2959642" y="509681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7" name="66 Elipse"/>
              <p:cNvSpPr/>
              <p:nvPr/>
            </p:nvSpPr>
            <p:spPr>
              <a:xfrm>
                <a:off x="3116328" y="499279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8" name="67 Elipse"/>
              <p:cNvSpPr/>
              <p:nvPr/>
            </p:nvSpPr>
            <p:spPr>
              <a:xfrm>
                <a:off x="3328526" y="5094899"/>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9" name="68 Elipse"/>
              <p:cNvSpPr/>
              <p:nvPr/>
            </p:nvSpPr>
            <p:spPr>
              <a:xfrm>
                <a:off x="3355559" y="495059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0" name="69 Elipse"/>
              <p:cNvSpPr/>
              <p:nvPr/>
            </p:nvSpPr>
            <p:spPr>
              <a:xfrm>
                <a:off x="3576163" y="5012888"/>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88" name="87 Arco"/>
            <p:cNvSpPr/>
            <p:nvPr/>
          </p:nvSpPr>
          <p:spPr>
            <a:xfrm>
              <a:off x="4682762" y="746687"/>
              <a:ext cx="1141422" cy="886035"/>
            </a:xfrm>
            <a:prstGeom prst="arc">
              <a:avLst>
                <a:gd name="adj1" fmla="val 12317263"/>
                <a:gd name="adj2" fmla="val 291736"/>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grpSp>
          <p:nvGrpSpPr>
            <p:cNvPr id="91" name="90 Grupo"/>
            <p:cNvGrpSpPr/>
            <p:nvPr/>
          </p:nvGrpSpPr>
          <p:grpSpPr>
            <a:xfrm>
              <a:off x="1852856" y="1913990"/>
              <a:ext cx="1255190" cy="498150"/>
              <a:chOff x="2025517" y="4365104"/>
              <a:chExt cx="1961320" cy="864096"/>
            </a:xfrm>
          </p:grpSpPr>
          <p:sp>
            <p:nvSpPr>
              <p:cNvPr id="92" name="91 Almacenamiento de acceso directo"/>
              <p:cNvSpPr/>
              <p:nvPr/>
            </p:nvSpPr>
            <p:spPr>
              <a:xfrm rot="16200000">
                <a:off x="2610132" y="3780489"/>
                <a:ext cx="792090" cy="1961320"/>
              </a:xfrm>
              <a:prstGeom prst="flowChartMagneticDrum">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2025517" y="4869160"/>
                <a:ext cx="1948830" cy="360040"/>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2230644" y="5022746"/>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5" name="94 Elipse"/>
              <p:cNvSpPr/>
              <p:nvPr/>
            </p:nvSpPr>
            <p:spPr>
              <a:xfrm>
                <a:off x="2405398" y="4950593"/>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6" name="95 Elipse"/>
              <p:cNvSpPr/>
              <p:nvPr/>
            </p:nvSpPr>
            <p:spPr>
              <a:xfrm>
                <a:off x="2535444" y="5085041"/>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7" name="96 Elipse"/>
              <p:cNvSpPr/>
              <p:nvPr/>
            </p:nvSpPr>
            <p:spPr>
              <a:xfrm>
                <a:off x="2659128" y="4914516"/>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8" name="97 Elipse"/>
              <p:cNvSpPr/>
              <p:nvPr/>
            </p:nvSpPr>
            <p:spPr>
              <a:xfrm>
                <a:off x="2757179" y="5022746"/>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9" name="98 Elipse"/>
              <p:cNvSpPr/>
              <p:nvPr/>
            </p:nvSpPr>
            <p:spPr>
              <a:xfrm>
                <a:off x="2963928" y="4916429"/>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0" name="99 Elipse"/>
              <p:cNvSpPr/>
              <p:nvPr/>
            </p:nvSpPr>
            <p:spPr>
              <a:xfrm>
                <a:off x="2959642" y="509681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1" name="100 Elipse"/>
              <p:cNvSpPr/>
              <p:nvPr/>
            </p:nvSpPr>
            <p:spPr>
              <a:xfrm>
                <a:off x="3116328" y="499279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2" name="101 Elipse"/>
              <p:cNvSpPr/>
              <p:nvPr/>
            </p:nvSpPr>
            <p:spPr>
              <a:xfrm>
                <a:off x="3328526" y="5094899"/>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3" name="102 Elipse"/>
              <p:cNvSpPr/>
              <p:nvPr/>
            </p:nvSpPr>
            <p:spPr>
              <a:xfrm>
                <a:off x="3355559" y="495059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4" name="103 Elipse"/>
              <p:cNvSpPr/>
              <p:nvPr/>
            </p:nvSpPr>
            <p:spPr>
              <a:xfrm>
                <a:off x="3576163" y="5012888"/>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106" name="105 Arco"/>
            <p:cNvSpPr/>
            <p:nvPr/>
          </p:nvSpPr>
          <p:spPr>
            <a:xfrm>
              <a:off x="1064961" y="1228751"/>
              <a:ext cx="1141422" cy="886035"/>
            </a:xfrm>
            <a:prstGeom prst="arc">
              <a:avLst>
                <a:gd name="adj1" fmla="val 10657271"/>
                <a:gd name="adj2" fmla="val 291736"/>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grpSp>
      <p:sp>
        <p:nvSpPr>
          <p:cNvPr id="108" name="107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Schematic </a:t>
            </a:r>
            <a:r>
              <a:rPr lang="en-US" sz="2400" b="1" dirty="0">
                <a:solidFill>
                  <a:schemeClr val="tx1"/>
                </a:solidFill>
              </a:rPr>
              <a:t>representation of the experimental method</a:t>
            </a:r>
            <a:endParaRPr lang="es-ES" sz="2400" b="1" dirty="0">
              <a:solidFill>
                <a:schemeClr val="tx1"/>
              </a:solidFill>
            </a:endParaRPr>
          </a:p>
        </p:txBody>
      </p:sp>
      <p:sp>
        <p:nvSpPr>
          <p:cNvPr id="109" name="108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5415242" y="5301208"/>
            <a:ext cx="3451522" cy="923330"/>
          </a:xfrm>
          <a:prstGeom prst="rect">
            <a:avLst/>
          </a:prstGeom>
          <a:noFill/>
        </p:spPr>
        <p:txBody>
          <a:bodyPr wrap="none" rtlCol="0">
            <a:spAutoFit/>
          </a:bodyPr>
          <a:lstStyle/>
          <a:p>
            <a:r>
              <a:rPr lang="es-ES" dirty="0" smtClean="0">
                <a:solidFill>
                  <a:srgbClr val="CCFFCC"/>
                </a:solidFill>
              </a:rPr>
              <a:t>ATDC5 </a:t>
            </a:r>
            <a:r>
              <a:rPr lang="es-ES" dirty="0" err="1" smtClean="0">
                <a:solidFill>
                  <a:srgbClr val="CCFFCC"/>
                </a:solidFill>
              </a:rPr>
              <a:t>cells</a:t>
            </a:r>
            <a:endParaRPr lang="es-ES" dirty="0" smtClean="0">
              <a:solidFill>
                <a:srgbClr val="CCFFCC"/>
              </a:solidFill>
            </a:endParaRPr>
          </a:p>
          <a:p>
            <a:r>
              <a:rPr lang="es-ES" dirty="0" smtClean="0">
                <a:solidFill>
                  <a:srgbClr val="CCFFCC"/>
                </a:solidFill>
              </a:rPr>
              <a:t>Human </a:t>
            </a:r>
            <a:r>
              <a:rPr lang="es-ES" dirty="0" err="1" smtClean="0">
                <a:solidFill>
                  <a:srgbClr val="CCFFCC"/>
                </a:solidFill>
              </a:rPr>
              <a:t>primary</a:t>
            </a:r>
            <a:r>
              <a:rPr lang="es-ES" dirty="0" smtClean="0">
                <a:solidFill>
                  <a:srgbClr val="CCFFCC"/>
                </a:solidFill>
              </a:rPr>
              <a:t> </a:t>
            </a:r>
            <a:r>
              <a:rPr lang="es-ES" dirty="0" err="1" smtClean="0">
                <a:solidFill>
                  <a:srgbClr val="CCFFCC"/>
                </a:solidFill>
              </a:rPr>
              <a:t>chondrocytes</a:t>
            </a:r>
            <a:r>
              <a:rPr lang="es-ES" dirty="0" smtClean="0">
                <a:solidFill>
                  <a:srgbClr val="CCFFCC"/>
                </a:solidFill>
              </a:rPr>
              <a:t> (OA)</a:t>
            </a:r>
          </a:p>
          <a:p>
            <a:r>
              <a:rPr lang="es-ES" dirty="0" smtClean="0">
                <a:solidFill>
                  <a:srgbClr val="CCFFCC"/>
                </a:solidFill>
              </a:rPr>
              <a:t>J774 </a:t>
            </a:r>
            <a:r>
              <a:rPr lang="es-ES" dirty="0" err="1" smtClean="0">
                <a:solidFill>
                  <a:srgbClr val="CCFFCC"/>
                </a:solidFill>
              </a:rPr>
              <a:t>cells</a:t>
            </a:r>
            <a:endParaRPr lang="es-ES" dirty="0">
              <a:solidFill>
                <a:srgbClr val="CCFFCC"/>
              </a:solidFill>
            </a:endParaRPr>
          </a:p>
        </p:txBody>
      </p:sp>
    </p:spTree>
    <p:extLst>
      <p:ext uri="{BB962C8B-B14F-4D97-AF65-F5344CB8AC3E}">
        <p14:creationId xmlns:p14="http://schemas.microsoft.com/office/powerpoint/2010/main" val="596384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539552" y="1052736"/>
            <a:ext cx="8208912" cy="4377756"/>
            <a:chOff x="107504" y="595107"/>
            <a:chExt cx="8640959" cy="438615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100"/>
            <a:stretch/>
          </p:blipFill>
          <p:spPr bwMode="auto">
            <a:xfrm>
              <a:off x="107504" y="595107"/>
              <a:ext cx="8640959" cy="249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33" b="38922"/>
            <a:stretch/>
          </p:blipFill>
          <p:spPr bwMode="auto">
            <a:xfrm>
              <a:off x="2421793" y="3588640"/>
              <a:ext cx="3413346" cy="1392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8 CuadroTexto"/>
          <p:cNvSpPr txBox="1"/>
          <p:nvPr/>
        </p:nvSpPr>
        <p:spPr>
          <a:xfrm>
            <a:off x="7596336" y="219998"/>
            <a:ext cx="1256691" cy="369332"/>
          </a:xfrm>
          <a:prstGeom prst="rect">
            <a:avLst/>
          </a:prstGeom>
          <a:noFill/>
        </p:spPr>
        <p:txBody>
          <a:bodyPr wrap="none" rtlCol="0">
            <a:spAutoFit/>
          </a:bodyPr>
          <a:lstStyle/>
          <a:p>
            <a:r>
              <a:rPr lang="es-ES" dirty="0" smtClean="0"/>
              <a:t>ATDC5 </a:t>
            </a:r>
            <a:r>
              <a:rPr lang="es-ES" dirty="0" err="1" smtClean="0"/>
              <a:t>cells</a:t>
            </a:r>
            <a:endParaRPr lang="es-ES" dirty="0"/>
          </a:p>
        </p:txBody>
      </p:sp>
      <p:sp>
        <p:nvSpPr>
          <p:cNvPr id="10" name="9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Oleocanthal</a:t>
            </a:r>
            <a:r>
              <a:rPr lang="en-US" sz="1600" b="1" dirty="0">
                <a:solidFill>
                  <a:schemeClr val="tx1"/>
                </a:solidFill>
              </a:rPr>
              <a:t> </a:t>
            </a:r>
            <a:r>
              <a:rPr lang="en-US" sz="1600" b="1" dirty="0" smtClean="0">
                <a:solidFill>
                  <a:schemeClr val="tx1"/>
                </a:solidFill>
              </a:rPr>
              <a:t>suppresses  NO production and </a:t>
            </a:r>
            <a:r>
              <a:rPr lang="en-US" sz="1600" b="1" dirty="0" err="1" smtClean="0">
                <a:solidFill>
                  <a:schemeClr val="tx1"/>
                </a:solidFill>
              </a:rPr>
              <a:t>i</a:t>
            </a:r>
            <a:r>
              <a:rPr lang="en-US" sz="1600" b="1" dirty="0" smtClean="0">
                <a:solidFill>
                  <a:schemeClr val="tx1"/>
                </a:solidFill>
              </a:rPr>
              <a:t>-NOS protein expression </a:t>
            </a:r>
            <a:r>
              <a:rPr lang="en-US" sz="1600" b="1" dirty="0">
                <a:solidFill>
                  <a:schemeClr val="tx1"/>
                </a:solidFill>
              </a:rPr>
              <a:t>in the LPS-activated ATDC-5 cell line.</a:t>
            </a:r>
            <a:endParaRPr lang="es-ES" sz="1600" b="1" dirty="0">
              <a:solidFill>
                <a:schemeClr val="tx1"/>
              </a:solidFill>
            </a:endParaRPr>
          </a:p>
        </p:txBody>
      </p:sp>
      <p:sp>
        <p:nvSpPr>
          <p:cNvPr id="11" name="10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smtClean="0">
                <a:solidFill>
                  <a:schemeClr val="tx1"/>
                </a:solidFill>
              </a:rPr>
              <a:t>The</a:t>
            </a:r>
            <a:r>
              <a:rPr lang="es-ES" b="1" dirty="0" smtClean="0">
                <a:solidFill>
                  <a:schemeClr val="tx1"/>
                </a:solidFill>
              </a:rPr>
              <a:t> NEIRID </a:t>
            </a:r>
            <a:r>
              <a:rPr lang="es-ES" b="1" dirty="0" err="1" smtClean="0">
                <a:solidFill>
                  <a:schemeClr val="tx1"/>
                </a:solidFill>
              </a:rPr>
              <a:t>Lab</a:t>
            </a:r>
            <a:r>
              <a:rPr lang="es-ES" b="1" dirty="0" smtClean="0">
                <a:solidFill>
                  <a:schemeClr val="tx1"/>
                </a:solidFill>
              </a:rPr>
              <a:t> © </a:t>
            </a:r>
            <a:r>
              <a:rPr lang="de-DE" b="1" dirty="0" smtClean="0">
                <a:solidFill>
                  <a:schemeClr val="tx1"/>
                </a:solidFill>
              </a:rPr>
              <a:t>Arthritis Rheum. 2010 Jun;62(6):1675-82</a:t>
            </a:r>
            <a:endParaRPr lang="es-ES" b="1" dirty="0">
              <a:solidFill>
                <a:schemeClr val="tx1"/>
              </a:solidFill>
            </a:endParaRPr>
          </a:p>
        </p:txBody>
      </p:sp>
      <p:sp>
        <p:nvSpPr>
          <p:cNvPr id="2" name="CuadroTexto 1"/>
          <p:cNvSpPr txBox="1"/>
          <p:nvPr/>
        </p:nvSpPr>
        <p:spPr>
          <a:xfrm>
            <a:off x="2339752" y="683404"/>
            <a:ext cx="5429692" cy="369332"/>
          </a:xfrm>
          <a:prstGeom prst="rect">
            <a:avLst/>
          </a:prstGeom>
          <a:noFill/>
        </p:spPr>
        <p:txBody>
          <a:bodyPr wrap="none" rtlCol="0">
            <a:spAutoFit/>
          </a:bodyPr>
          <a:lstStyle/>
          <a:p>
            <a:r>
              <a:rPr lang="es-ES" dirty="0" smtClean="0"/>
              <a:t>24 </a:t>
            </a:r>
            <a:r>
              <a:rPr lang="es-ES" dirty="0" err="1" smtClean="0"/>
              <a:t>hours</a:t>
            </a:r>
            <a:r>
              <a:rPr lang="es-ES" dirty="0" smtClean="0"/>
              <a:t>                                                                     48 </a:t>
            </a:r>
            <a:r>
              <a:rPr lang="es-ES" dirty="0" err="1" smtClean="0"/>
              <a:t>hours</a:t>
            </a:r>
            <a:endParaRPr lang="es-ES" dirty="0"/>
          </a:p>
        </p:txBody>
      </p:sp>
    </p:spTree>
    <p:extLst>
      <p:ext uri="{BB962C8B-B14F-4D97-AF65-F5344CB8AC3E}">
        <p14:creationId xmlns:p14="http://schemas.microsoft.com/office/powerpoint/2010/main" val="6970585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379858" y="1556792"/>
            <a:ext cx="527709" cy="369332"/>
          </a:xfrm>
          <a:prstGeom prst="rect">
            <a:avLst/>
          </a:prstGeom>
          <a:noFill/>
        </p:spPr>
        <p:txBody>
          <a:bodyPr wrap="none" rtlCol="0">
            <a:spAutoFit/>
          </a:bodyPr>
          <a:lstStyle/>
          <a:p>
            <a:r>
              <a:rPr lang="es-ES" dirty="0" smtClean="0"/>
              <a:t>IL-6</a:t>
            </a:r>
            <a:endParaRPr lang="es-ES" dirty="0"/>
          </a:p>
        </p:txBody>
      </p:sp>
      <p:sp>
        <p:nvSpPr>
          <p:cNvPr id="7" name="6 CuadroTexto"/>
          <p:cNvSpPr txBox="1"/>
          <p:nvPr/>
        </p:nvSpPr>
        <p:spPr>
          <a:xfrm>
            <a:off x="6694768" y="1551112"/>
            <a:ext cx="877163" cy="369332"/>
          </a:xfrm>
          <a:prstGeom prst="rect">
            <a:avLst/>
          </a:prstGeom>
          <a:noFill/>
        </p:spPr>
        <p:txBody>
          <a:bodyPr wrap="none" rtlCol="0">
            <a:spAutoFit/>
          </a:bodyPr>
          <a:lstStyle/>
          <a:p>
            <a:r>
              <a:rPr lang="es-ES" dirty="0" smtClean="0"/>
              <a:t>MIP-1</a:t>
            </a:r>
            <a:r>
              <a:rPr lang="el-GR" dirty="0" smtClean="0"/>
              <a:t>α</a:t>
            </a:r>
            <a:endParaRPr lang="es-ES" dirty="0"/>
          </a:p>
        </p:txBody>
      </p:sp>
      <p:grpSp>
        <p:nvGrpSpPr>
          <p:cNvPr id="3" name="2 Grupo"/>
          <p:cNvGrpSpPr/>
          <p:nvPr/>
        </p:nvGrpSpPr>
        <p:grpSpPr>
          <a:xfrm>
            <a:off x="304256" y="2060848"/>
            <a:ext cx="8535487" cy="3672408"/>
            <a:chOff x="212977" y="1565564"/>
            <a:chExt cx="8535487" cy="3672408"/>
          </a:xfrm>
        </p:grpSpPr>
        <p:pic>
          <p:nvPicPr>
            <p:cNvPr id="307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3959"/>
            <a:stretch/>
          </p:blipFill>
          <p:spPr bwMode="auto">
            <a:xfrm>
              <a:off x="4510911" y="1565564"/>
              <a:ext cx="4237553"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4179" r="3299"/>
            <a:stretch/>
          </p:blipFill>
          <p:spPr bwMode="auto">
            <a:xfrm>
              <a:off x="212977" y="1565564"/>
              <a:ext cx="4151205"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13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tx1"/>
                </a:solidFill>
              </a:rPr>
              <a:t>Oleocanthal</a:t>
            </a:r>
            <a:r>
              <a:rPr lang="es-ES" b="1" dirty="0">
                <a:solidFill>
                  <a:schemeClr val="tx1"/>
                </a:solidFill>
              </a:rPr>
              <a:t> </a:t>
            </a:r>
            <a:r>
              <a:rPr lang="es-ES" b="1" dirty="0" err="1">
                <a:solidFill>
                  <a:schemeClr val="tx1"/>
                </a:solidFill>
              </a:rPr>
              <a:t>inhibits</a:t>
            </a:r>
            <a:r>
              <a:rPr lang="es-ES" b="1" dirty="0">
                <a:solidFill>
                  <a:schemeClr val="tx1"/>
                </a:solidFill>
              </a:rPr>
              <a:t> MIP-1</a:t>
            </a:r>
            <a:r>
              <a:rPr lang="el-GR" b="1" dirty="0">
                <a:solidFill>
                  <a:schemeClr val="tx1"/>
                </a:solidFill>
              </a:rPr>
              <a:t>α </a:t>
            </a:r>
            <a:r>
              <a:rPr lang="es-ES" b="1" dirty="0">
                <a:solidFill>
                  <a:schemeClr val="tx1"/>
                </a:solidFill>
              </a:rPr>
              <a:t>and IL-6 </a:t>
            </a:r>
            <a:r>
              <a:rPr lang="es-ES" b="1" dirty="0" err="1">
                <a:solidFill>
                  <a:schemeClr val="tx1"/>
                </a:solidFill>
              </a:rPr>
              <a:t>mRNA</a:t>
            </a:r>
            <a:r>
              <a:rPr lang="es-ES" b="1" dirty="0">
                <a:solidFill>
                  <a:schemeClr val="tx1"/>
                </a:solidFill>
              </a:rPr>
              <a:t> </a:t>
            </a:r>
            <a:r>
              <a:rPr lang="es-ES" b="1" dirty="0" err="1" smtClean="0">
                <a:solidFill>
                  <a:schemeClr val="tx1"/>
                </a:solidFill>
              </a:rPr>
              <a:t>expression</a:t>
            </a:r>
            <a:r>
              <a:rPr lang="es-ES" b="1" dirty="0" smtClean="0">
                <a:solidFill>
                  <a:schemeClr val="tx1"/>
                </a:solidFill>
              </a:rPr>
              <a:t> in</a:t>
            </a:r>
            <a:r>
              <a:rPr lang="en-US" b="1" dirty="0" smtClean="0">
                <a:solidFill>
                  <a:schemeClr val="tx1"/>
                </a:solidFill>
              </a:rPr>
              <a:t> the LPS-activated ATDC-5 cell line</a:t>
            </a:r>
            <a:endParaRPr lang="es-ES" b="1" dirty="0">
              <a:solidFill>
                <a:schemeClr val="tx1"/>
              </a:solidFill>
            </a:endParaRPr>
          </a:p>
        </p:txBody>
      </p:sp>
      <p:sp>
        <p:nvSpPr>
          <p:cNvPr id="15" name="14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1888433" y="6392915"/>
            <a:ext cx="8660231" cy="369332"/>
          </a:xfrm>
          <a:prstGeom prst="rect">
            <a:avLst/>
          </a:prstGeom>
        </p:spPr>
        <p:txBody>
          <a:bodyPr wrap="square">
            <a:spAutoFit/>
          </a:bodyPr>
          <a:lstStyle/>
          <a:p>
            <a:r>
              <a:rPr lang="es-ES" b="1" dirty="0" err="1"/>
              <a:t>The</a:t>
            </a:r>
            <a:r>
              <a:rPr lang="es-ES" b="1" dirty="0"/>
              <a:t> NEIRID </a:t>
            </a:r>
            <a:r>
              <a:rPr lang="es-ES" b="1" dirty="0" err="1"/>
              <a:t>Lab</a:t>
            </a:r>
            <a:r>
              <a:rPr lang="es-ES" b="1" dirty="0"/>
              <a:t> © </a:t>
            </a:r>
            <a:r>
              <a:rPr lang="en-US" b="1" dirty="0" smtClean="0"/>
              <a:t> Life </a:t>
            </a:r>
            <a:r>
              <a:rPr lang="en-US" b="1" dirty="0" err="1" smtClean="0"/>
              <a:t>Sci</a:t>
            </a:r>
            <a:r>
              <a:rPr lang="en-US" b="1" dirty="0"/>
              <a:t> </a:t>
            </a:r>
            <a:r>
              <a:rPr lang="en-US" b="1" dirty="0" smtClean="0"/>
              <a:t>91(23-24):1229-35</a:t>
            </a:r>
            <a:endParaRPr lang="es-ES" b="1" dirty="0"/>
          </a:p>
        </p:txBody>
      </p:sp>
    </p:spTree>
    <p:extLst>
      <p:ext uri="{BB962C8B-B14F-4D97-AF65-F5344CB8AC3E}">
        <p14:creationId xmlns:p14="http://schemas.microsoft.com/office/powerpoint/2010/main" val="960919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79512" y="1628800"/>
            <a:ext cx="8779645" cy="3672409"/>
            <a:chOff x="179512" y="1611895"/>
            <a:chExt cx="8779645" cy="3672409"/>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11896"/>
              <a:ext cx="421397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11895"/>
              <a:ext cx="4387157" cy="367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10 Rectángulo"/>
          <p:cNvSpPr/>
          <p:nvPr/>
        </p:nvSpPr>
        <p:spPr>
          <a:xfrm>
            <a:off x="0" y="0"/>
            <a:ext cx="9143999"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107504" y="107340"/>
            <a:ext cx="8964488" cy="369332"/>
          </a:xfrm>
          <a:prstGeom prst="rect">
            <a:avLst/>
          </a:prstGeom>
        </p:spPr>
        <p:txBody>
          <a:bodyPr wrap="square">
            <a:spAutoFit/>
          </a:bodyPr>
          <a:lstStyle/>
          <a:p>
            <a:pPr algn="ctr"/>
            <a:r>
              <a:rPr lang="es-ES" b="1" dirty="0" err="1" smtClean="0">
                <a:solidFill>
                  <a:schemeClr val="tx1"/>
                </a:solidFill>
              </a:rPr>
              <a:t>Oleocanthal</a:t>
            </a:r>
            <a:r>
              <a:rPr lang="es-ES" b="1" dirty="0" smtClean="0">
                <a:solidFill>
                  <a:schemeClr val="tx1"/>
                </a:solidFill>
              </a:rPr>
              <a:t> </a:t>
            </a:r>
            <a:r>
              <a:rPr lang="es-ES" b="1" dirty="0" err="1" smtClean="0">
                <a:solidFill>
                  <a:schemeClr val="tx1"/>
                </a:solidFill>
              </a:rPr>
              <a:t>inhibits</a:t>
            </a:r>
            <a:r>
              <a:rPr lang="es-ES" b="1" dirty="0" smtClean="0">
                <a:solidFill>
                  <a:schemeClr val="tx1"/>
                </a:solidFill>
              </a:rPr>
              <a:t> MIP-1</a:t>
            </a:r>
            <a:r>
              <a:rPr lang="el-GR" b="1" dirty="0" smtClean="0">
                <a:solidFill>
                  <a:schemeClr val="tx1"/>
                </a:solidFill>
              </a:rPr>
              <a:t>α </a:t>
            </a:r>
            <a:r>
              <a:rPr lang="es-ES" b="1" dirty="0" smtClean="0">
                <a:solidFill>
                  <a:schemeClr val="tx1"/>
                </a:solidFill>
              </a:rPr>
              <a:t>and IL-6 </a:t>
            </a:r>
            <a:r>
              <a:rPr lang="es-ES" b="1" dirty="0" err="1" smtClean="0">
                <a:solidFill>
                  <a:schemeClr val="tx1"/>
                </a:solidFill>
              </a:rPr>
              <a:t>protein</a:t>
            </a:r>
            <a:r>
              <a:rPr lang="es-ES" b="1" dirty="0" smtClean="0">
                <a:solidFill>
                  <a:schemeClr val="tx1"/>
                </a:solidFill>
              </a:rPr>
              <a:t> </a:t>
            </a:r>
            <a:r>
              <a:rPr lang="es-ES" b="1" dirty="0" err="1" smtClean="0">
                <a:solidFill>
                  <a:schemeClr val="tx1"/>
                </a:solidFill>
              </a:rPr>
              <a:t>secretion</a:t>
            </a:r>
            <a:r>
              <a:rPr lang="es-ES" b="1" dirty="0" smtClean="0">
                <a:solidFill>
                  <a:schemeClr val="tx1"/>
                </a:solidFill>
              </a:rPr>
              <a:t> in</a:t>
            </a:r>
            <a:r>
              <a:rPr lang="en-US" b="1" dirty="0" smtClean="0">
                <a:solidFill>
                  <a:schemeClr val="tx1"/>
                </a:solidFill>
              </a:rPr>
              <a:t> the LPS-activated ATDC-5 cell line</a:t>
            </a:r>
            <a:endParaRPr lang="es-ES" b="1" dirty="0">
              <a:solidFill>
                <a:schemeClr val="tx1"/>
              </a:solidFill>
            </a:endParaRPr>
          </a:p>
        </p:txBody>
      </p:sp>
      <p:sp>
        <p:nvSpPr>
          <p:cNvPr id="15" name="14 Rectángulo"/>
          <p:cNvSpPr/>
          <p:nvPr/>
        </p:nvSpPr>
        <p:spPr>
          <a:xfrm>
            <a:off x="1979713" y="6392915"/>
            <a:ext cx="6768752" cy="369332"/>
          </a:xfrm>
          <a:prstGeom prst="rect">
            <a:avLst/>
          </a:prstGeom>
        </p:spPr>
        <p:txBody>
          <a:bodyPr wrap="square">
            <a:spAutoFit/>
          </a:bodyPr>
          <a:lstStyle/>
          <a:p>
            <a:r>
              <a:rPr lang="es-ES" b="1" dirty="0" err="1"/>
              <a:t>The</a:t>
            </a:r>
            <a:r>
              <a:rPr lang="es-ES" b="1" dirty="0"/>
              <a:t> NEIRID </a:t>
            </a:r>
            <a:r>
              <a:rPr lang="es-ES" b="1" dirty="0" err="1"/>
              <a:t>Lab</a:t>
            </a:r>
            <a:r>
              <a:rPr lang="es-ES" b="1" dirty="0"/>
              <a:t> © </a:t>
            </a:r>
            <a:r>
              <a:rPr lang="en-US" b="1" dirty="0" smtClean="0"/>
              <a:t> Life </a:t>
            </a:r>
            <a:r>
              <a:rPr lang="en-US" b="1" dirty="0" err="1" smtClean="0"/>
              <a:t>Sci</a:t>
            </a:r>
            <a:r>
              <a:rPr lang="en-US" b="1" dirty="0" smtClean="0"/>
              <a:t> 91(23-24):1229-35</a:t>
            </a:r>
            <a:endParaRPr lang="es-ES" b="1" dirty="0"/>
          </a:p>
        </p:txBody>
      </p:sp>
    </p:spTree>
    <p:extLst>
      <p:ext uri="{BB962C8B-B14F-4D97-AF65-F5344CB8AC3E}">
        <p14:creationId xmlns:p14="http://schemas.microsoft.com/office/powerpoint/2010/main" val="2147566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23528" y="980728"/>
            <a:ext cx="8280919" cy="5120410"/>
            <a:chOff x="323528" y="980728"/>
            <a:chExt cx="8280919" cy="5120410"/>
          </a:xfrm>
        </p:grpSpPr>
        <p:grpSp>
          <p:nvGrpSpPr>
            <p:cNvPr id="42" name="Group 41"/>
            <p:cNvGrpSpPr/>
            <p:nvPr/>
          </p:nvGrpSpPr>
          <p:grpSpPr>
            <a:xfrm>
              <a:off x="323528" y="980728"/>
              <a:ext cx="8280919" cy="5120410"/>
              <a:chOff x="323528" y="980728"/>
              <a:chExt cx="8280919" cy="5120410"/>
            </a:xfrm>
          </p:grpSpPr>
          <p:grpSp>
            <p:nvGrpSpPr>
              <p:cNvPr id="8" name="1 Grupo"/>
              <p:cNvGrpSpPr/>
              <p:nvPr/>
            </p:nvGrpSpPr>
            <p:grpSpPr>
              <a:xfrm>
                <a:off x="323528" y="1037369"/>
                <a:ext cx="3908584" cy="5063769"/>
                <a:chOff x="1635684" y="124669"/>
                <a:chExt cx="5558846" cy="6552533"/>
              </a:xfrm>
            </p:grpSpPr>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772" r="2952"/>
                <a:stretch/>
              </p:blipFill>
              <p:spPr bwMode="auto">
                <a:xfrm>
                  <a:off x="1635684" y="2564904"/>
                  <a:ext cx="4881129" cy="411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3 Grupo"/>
                <p:cNvGrpSpPr/>
                <p:nvPr/>
              </p:nvGrpSpPr>
              <p:grpSpPr>
                <a:xfrm>
                  <a:off x="1696930" y="124669"/>
                  <a:ext cx="5497600" cy="2311563"/>
                  <a:chOff x="373295" y="308287"/>
                  <a:chExt cx="7742261" cy="2832890"/>
                </a:xfrm>
              </p:grpSpPr>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41" t="25022" r="22204" b="16070"/>
                  <a:stretch/>
                </p:blipFill>
                <p:spPr bwMode="auto">
                  <a:xfrm>
                    <a:off x="1547664" y="1484993"/>
                    <a:ext cx="5760640" cy="734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97" t="24599" r="1709" b="17647"/>
                  <a:stretch/>
                </p:blipFill>
                <p:spPr bwMode="auto">
                  <a:xfrm>
                    <a:off x="1547664" y="2393031"/>
                    <a:ext cx="5760640" cy="7481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1"/>
                  <p:cNvSpPr txBox="1"/>
                  <p:nvPr/>
                </p:nvSpPr>
                <p:spPr>
                  <a:xfrm rot="12531548">
                    <a:off x="1978745" y="788704"/>
                    <a:ext cx="520130" cy="678078"/>
                  </a:xfrm>
                  <a:prstGeom prst="rect">
                    <a:avLst/>
                  </a:prstGeom>
                  <a:noFill/>
                </p:spPr>
                <p:txBody>
                  <a:bodyPr vert="vert" wrap="none" rtlCol="0">
                    <a:spAutoFit/>
                  </a:bodyPr>
                  <a:lstStyle/>
                  <a:p>
                    <a:r>
                      <a:rPr lang="fi-FI" sz="1200" dirty="0" smtClean="0"/>
                      <a:t>Control</a:t>
                    </a:r>
                    <a:endParaRPr lang="fi-FI" sz="1200" dirty="0"/>
                  </a:p>
                </p:txBody>
              </p:sp>
              <p:sp>
                <p:nvSpPr>
                  <p:cNvPr id="14" name="TextBox 14"/>
                  <p:cNvSpPr txBox="1"/>
                  <p:nvPr/>
                </p:nvSpPr>
                <p:spPr>
                  <a:xfrm rot="18008363">
                    <a:off x="2770717" y="912145"/>
                    <a:ext cx="856928" cy="390097"/>
                  </a:xfrm>
                  <a:prstGeom prst="rect">
                    <a:avLst/>
                  </a:prstGeom>
                  <a:noFill/>
                </p:spPr>
                <p:txBody>
                  <a:bodyPr wrap="none" rtlCol="0">
                    <a:spAutoFit/>
                  </a:bodyPr>
                  <a:lstStyle/>
                  <a:p>
                    <a:r>
                      <a:rPr lang="fi-FI" sz="1200" dirty="0" smtClean="0"/>
                      <a:t>OC 1µM</a:t>
                    </a:r>
                    <a:endParaRPr lang="fi-FI" sz="1200" dirty="0"/>
                  </a:p>
                </p:txBody>
              </p:sp>
              <p:sp>
                <p:nvSpPr>
                  <p:cNvPr id="15" name="TextBox 15"/>
                  <p:cNvSpPr txBox="1"/>
                  <p:nvPr/>
                </p:nvSpPr>
                <p:spPr>
                  <a:xfrm rot="18248239">
                    <a:off x="3703096" y="906270"/>
                    <a:ext cx="856928" cy="390097"/>
                  </a:xfrm>
                  <a:prstGeom prst="rect">
                    <a:avLst/>
                  </a:prstGeom>
                  <a:noFill/>
                </p:spPr>
                <p:txBody>
                  <a:bodyPr wrap="none" rtlCol="0">
                    <a:spAutoFit/>
                  </a:bodyPr>
                  <a:lstStyle/>
                  <a:p>
                    <a:r>
                      <a:rPr lang="fi-FI" sz="1200" dirty="0" smtClean="0"/>
                      <a:t>OC 5µM</a:t>
                    </a:r>
                    <a:endParaRPr lang="fi-FI" sz="1200" dirty="0"/>
                  </a:p>
                </p:txBody>
              </p:sp>
              <p:sp>
                <p:nvSpPr>
                  <p:cNvPr id="16" name="TextBox 16"/>
                  <p:cNvSpPr txBox="1"/>
                  <p:nvPr/>
                </p:nvSpPr>
                <p:spPr>
                  <a:xfrm rot="18063022">
                    <a:off x="4773398" y="824687"/>
                    <a:ext cx="821567" cy="736850"/>
                  </a:xfrm>
                  <a:prstGeom prst="rect">
                    <a:avLst/>
                  </a:prstGeom>
                  <a:noFill/>
                </p:spPr>
                <p:txBody>
                  <a:bodyPr wrap="none" rtlCol="0">
                    <a:spAutoFit/>
                  </a:bodyPr>
                  <a:lstStyle/>
                  <a:p>
                    <a:r>
                      <a:rPr lang="fi-FI" sz="1200" dirty="0" smtClean="0"/>
                      <a:t>LPS 250</a:t>
                    </a:r>
                  </a:p>
                  <a:p>
                    <a:endParaRPr lang="fi-FI" sz="1600" dirty="0"/>
                  </a:p>
                </p:txBody>
              </p:sp>
              <p:sp>
                <p:nvSpPr>
                  <p:cNvPr id="17" name="TextBox 17"/>
                  <p:cNvSpPr txBox="1"/>
                  <p:nvPr/>
                </p:nvSpPr>
                <p:spPr>
                  <a:xfrm rot="18251287">
                    <a:off x="5583758" y="952530"/>
                    <a:ext cx="856927" cy="390097"/>
                  </a:xfrm>
                  <a:prstGeom prst="rect">
                    <a:avLst/>
                  </a:prstGeom>
                  <a:noFill/>
                </p:spPr>
                <p:txBody>
                  <a:bodyPr wrap="none" rtlCol="0">
                    <a:spAutoFit/>
                  </a:bodyPr>
                  <a:lstStyle/>
                  <a:p>
                    <a:r>
                      <a:rPr lang="fi-FI" sz="1200" dirty="0" smtClean="0"/>
                      <a:t>OC 1µM</a:t>
                    </a:r>
                  </a:p>
                </p:txBody>
              </p:sp>
              <p:sp>
                <p:nvSpPr>
                  <p:cNvPr id="18" name="TextBox 19"/>
                  <p:cNvSpPr txBox="1"/>
                  <p:nvPr/>
                </p:nvSpPr>
                <p:spPr>
                  <a:xfrm rot="18259902">
                    <a:off x="6394481" y="952814"/>
                    <a:ext cx="856927" cy="390097"/>
                  </a:xfrm>
                  <a:prstGeom prst="rect">
                    <a:avLst/>
                  </a:prstGeom>
                  <a:noFill/>
                </p:spPr>
                <p:txBody>
                  <a:bodyPr wrap="none" rtlCol="0">
                    <a:spAutoFit/>
                  </a:bodyPr>
                  <a:lstStyle/>
                  <a:p>
                    <a:r>
                      <a:rPr lang="fi-FI" sz="1200" dirty="0" smtClean="0"/>
                      <a:t>OC 5µM</a:t>
                    </a:r>
                    <a:endParaRPr lang="fi-FI" sz="1200" dirty="0"/>
                  </a:p>
                </p:txBody>
              </p:sp>
              <p:sp>
                <p:nvSpPr>
                  <p:cNvPr id="19" name="TextBox 20"/>
                  <p:cNvSpPr txBox="1"/>
                  <p:nvPr/>
                </p:nvSpPr>
                <p:spPr>
                  <a:xfrm>
                    <a:off x="7209843" y="2619629"/>
                    <a:ext cx="905713" cy="339471"/>
                  </a:xfrm>
                  <a:prstGeom prst="rect">
                    <a:avLst/>
                  </a:prstGeom>
                  <a:noFill/>
                </p:spPr>
                <p:txBody>
                  <a:bodyPr wrap="none" rtlCol="0">
                    <a:spAutoFit/>
                  </a:bodyPr>
                  <a:lstStyle/>
                  <a:p>
                    <a:r>
                      <a:rPr lang="fi-FI" sz="1200" dirty="0" smtClean="0"/>
                      <a:t>GAPDH</a:t>
                    </a:r>
                    <a:endParaRPr lang="fi-FI" sz="1200" dirty="0"/>
                  </a:p>
                </p:txBody>
              </p:sp>
              <p:sp>
                <p:nvSpPr>
                  <p:cNvPr id="20" name="TextBox 21"/>
                  <p:cNvSpPr txBox="1"/>
                  <p:nvPr/>
                </p:nvSpPr>
                <p:spPr>
                  <a:xfrm>
                    <a:off x="7308304" y="1667472"/>
                    <a:ext cx="758974" cy="339471"/>
                  </a:xfrm>
                  <a:prstGeom prst="rect">
                    <a:avLst/>
                  </a:prstGeom>
                  <a:noFill/>
                </p:spPr>
                <p:txBody>
                  <a:bodyPr wrap="none" rtlCol="0">
                    <a:spAutoFit/>
                  </a:bodyPr>
                  <a:lstStyle/>
                  <a:p>
                    <a:r>
                      <a:rPr lang="fi-FI" sz="1200" dirty="0" smtClean="0"/>
                      <a:t>i-NOS</a:t>
                    </a:r>
                    <a:endParaRPr lang="fi-FI" sz="1200" dirty="0"/>
                  </a:p>
                </p:txBody>
              </p:sp>
              <p:sp>
                <p:nvSpPr>
                  <p:cNvPr id="21" name="TextBox 22"/>
                  <p:cNvSpPr txBox="1"/>
                  <p:nvPr/>
                </p:nvSpPr>
                <p:spPr>
                  <a:xfrm>
                    <a:off x="373295" y="1695498"/>
                    <a:ext cx="928287" cy="339471"/>
                  </a:xfrm>
                  <a:prstGeom prst="rect">
                    <a:avLst/>
                  </a:prstGeom>
                  <a:noFill/>
                </p:spPr>
                <p:txBody>
                  <a:bodyPr wrap="none" rtlCol="0">
                    <a:spAutoFit/>
                  </a:bodyPr>
                  <a:lstStyle/>
                  <a:p>
                    <a:r>
                      <a:rPr lang="fi-FI" sz="1200" dirty="0" smtClean="0"/>
                      <a:t>130kDa</a:t>
                    </a:r>
                    <a:endParaRPr lang="fi-FI" sz="1200" dirty="0"/>
                  </a:p>
                </p:txBody>
              </p:sp>
              <p:sp>
                <p:nvSpPr>
                  <p:cNvPr id="22" name="TextBox 23"/>
                  <p:cNvSpPr txBox="1"/>
                  <p:nvPr/>
                </p:nvSpPr>
                <p:spPr>
                  <a:xfrm>
                    <a:off x="483913" y="2502327"/>
                    <a:ext cx="817669" cy="339471"/>
                  </a:xfrm>
                  <a:prstGeom prst="rect">
                    <a:avLst/>
                  </a:prstGeom>
                  <a:noFill/>
                </p:spPr>
                <p:txBody>
                  <a:bodyPr wrap="none" rtlCol="0">
                    <a:spAutoFit/>
                  </a:bodyPr>
                  <a:lstStyle/>
                  <a:p>
                    <a:r>
                      <a:rPr lang="fi-FI" sz="1200" dirty="0" smtClean="0"/>
                      <a:t>36kDa</a:t>
                    </a:r>
                    <a:endParaRPr lang="fi-FI" sz="1200" dirty="0"/>
                  </a:p>
                </p:txBody>
              </p:sp>
              <p:sp>
                <p:nvSpPr>
                  <p:cNvPr id="24" name="TextBox 26"/>
                  <p:cNvSpPr txBox="1"/>
                  <p:nvPr/>
                </p:nvSpPr>
                <p:spPr>
                  <a:xfrm>
                    <a:off x="6070374" y="308287"/>
                    <a:ext cx="562569" cy="339471"/>
                  </a:xfrm>
                  <a:prstGeom prst="rect">
                    <a:avLst/>
                  </a:prstGeom>
                  <a:noFill/>
                </p:spPr>
                <p:txBody>
                  <a:bodyPr wrap="none" rtlCol="0">
                    <a:spAutoFit/>
                  </a:bodyPr>
                  <a:lstStyle/>
                  <a:p>
                    <a:r>
                      <a:rPr lang="fi-FI" sz="1200" dirty="0" smtClean="0"/>
                      <a:t>LPS</a:t>
                    </a:r>
                    <a:endParaRPr lang="fi-FI" sz="1200" dirty="0"/>
                  </a:p>
                </p:txBody>
              </p:sp>
            </p:grpSp>
          </p:grpSp>
          <p:grpSp>
            <p:nvGrpSpPr>
              <p:cNvPr id="25" name="1 Grupo"/>
              <p:cNvGrpSpPr/>
              <p:nvPr/>
            </p:nvGrpSpPr>
            <p:grpSpPr>
              <a:xfrm>
                <a:off x="4571999" y="980728"/>
                <a:ext cx="4032448" cy="5112569"/>
                <a:chOff x="2135834" y="477298"/>
                <a:chExt cx="5035017" cy="6367747"/>
              </a:xfrm>
            </p:grpSpPr>
            <p:pic>
              <p:nvPicPr>
                <p:cNvPr id="2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076"/>
                <a:stretch/>
              </p:blipFill>
              <p:spPr bwMode="auto">
                <a:xfrm>
                  <a:off x="2135834" y="2924943"/>
                  <a:ext cx="4407763" cy="392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3 Grupo"/>
                <p:cNvGrpSpPr/>
                <p:nvPr/>
              </p:nvGrpSpPr>
              <p:grpSpPr>
                <a:xfrm>
                  <a:off x="2225809" y="477298"/>
                  <a:ext cx="4945042" cy="2284511"/>
                  <a:chOff x="493780" y="3401143"/>
                  <a:chExt cx="7833277" cy="2592288"/>
                </a:xfrm>
              </p:grpSpPr>
              <p:pic>
                <p:nvPicPr>
                  <p:cNvPr id="28" name="Picture 27"/>
                  <p:cNvPicPr>
                    <a:picLocks noChangeAspect="1" noChangeArrowheads="1"/>
                  </p:cNvPicPr>
                  <p:nvPr/>
                </p:nvPicPr>
                <p:blipFill rotWithShape="1">
                  <a:blip r:embed="rId6">
                    <a:extLst>
                      <a:ext uri="{28A0092B-C50C-407E-A947-70E740481C1C}">
                        <a14:useLocalDpi xmlns:a14="http://schemas.microsoft.com/office/drawing/2010/main" val="0"/>
                      </a:ext>
                    </a:extLst>
                  </a:blip>
                  <a:srcRect l="9593" t="14827" r="3964" b="14852"/>
                  <a:stretch/>
                </p:blipFill>
                <p:spPr bwMode="auto">
                  <a:xfrm>
                    <a:off x="1547663" y="4525205"/>
                    <a:ext cx="5760641" cy="609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28"/>
                  <p:cNvPicPr>
                    <a:picLocks noChangeAspect="1" noChangeArrowheads="1"/>
                  </p:cNvPicPr>
                  <p:nvPr/>
                </p:nvPicPr>
                <p:blipFill rotWithShape="1">
                  <a:blip r:embed="rId4">
                    <a:extLst>
                      <a:ext uri="{28A0092B-C50C-407E-A947-70E740481C1C}">
                        <a14:useLocalDpi xmlns:a14="http://schemas.microsoft.com/office/drawing/2010/main" val="0"/>
                      </a:ext>
                    </a:extLst>
                  </a:blip>
                  <a:srcRect l="2397" t="24599" r="1709" b="17647"/>
                  <a:stretch/>
                </p:blipFill>
                <p:spPr bwMode="auto">
                  <a:xfrm>
                    <a:off x="1550653" y="5245285"/>
                    <a:ext cx="5760640" cy="7481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rot="12531548">
                    <a:off x="1817320" y="3792386"/>
                    <a:ext cx="674241" cy="719499"/>
                  </a:xfrm>
                  <a:prstGeom prst="rect">
                    <a:avLst/>
                  </a:prstGeom>
                  <a:noFill/>
                </p:spPr>
                <p:txBody>
                  <a:bodyPr vert="vert" wrap="none" rtlCol="0">
                    <a:spAutoFit/>
                  </a:bodyPr>
                  <a:lstStyle/>
                  <a:p>
                    <a:r>
                      <a:rPr lang="fi-FI" sz="1200" dirty="0" smtClean="0"/>
                      <a:t>Control</a:t>
                    </a:r>
                    <a:endParaRPr lang="fi-FI" sz="1200" dirty="0"/>
                  </a:p>
                </p:txBody>
              </p:sp>
              <p:sp>
                <p:nvSpPr>
                  <p:cNvPr id="31" name="TextBox 30"/>
                  <p:cNvSpPr txBox="1"/>
                  <p:nvPr/>
                </p:nvSpPr>
                <p:spPr>
                  <a:xfrm rot="18008363">
                    <a:off x="2660175" y="3872434"/>
                    <a:ext cx="909274" cy="505681"/>
                  </a:xfrm>
                  <a:prstGeom prst="rect">
                    <a:avLst/>
                  </a:prstGeom>
                  <a:noFill/>
                </p:spPr>
                <p:txBody>
                  <a:bodyPr wrap="none" rtlCol="0">
                    <a:spAutoFit/>
                  </a:bodyPr>
                  <a:lstStyle/>
                  <a:p>
                    <a:r>
                      <a:rPr lang="fi-FI" sz="1200" dirty="0" smtClean="0"/>
                      <a:t>OC 1µM</a:t>
                    </a:r>
                    <a:endParaRPr lang="fi-FI" sz="1200" dirty="0"/>
                  </a:p>
                </p:txBody>
              </p:sp>
              <p:sp>
                <p:nvSpPr>
                  <p:cNvPr id="32" name="TextBox 31"/>
                  <p:cNvSpPr txBox="1"/>
                  <p:nvPr/>
                </p:nvSpPr>
                <p:spPr>
                  <a:xfrm rot="18248239">
                    <a:off x="3600676" y="3899213"/>
                    <a:ext cx="909274" cy="505681"/>
                  </a:xfrm>
                  <a:prstGeom prst="rect">
                    <a:avLst/>
                  </a:prstGeom>
                  <a:noFill/>
                </p:spPr>
                <p:txBody>
                  <a:bodyPr wrap="none" rtlCol="0">
                    <a:spAutoFit/>
                  </a:bodyPr>
                  <a:lstStyle/>
                  <a:p>
                    <a:r>
                      <a:rPr lang="fi-FI" sz="1200" dirty="0" smtClean="0"/>
                      <a:t>OC 5µM</a:t>
                    </a:r>
                    <a:endParaRPr lang="fi-FI" sz="1200" dirty="0"/>
                  </a:p>
                </p:txBody>
              </p:sp>
              <p:sp>
                <p:nvSpPr>
                  <p:cNvPr id="33" name="TextBox 32"/>
                  <p:cNvSpPr txBox="1"/>
                  <p:nvPr/>
                </p:nvSpPr>
                <p:spPr>
                  <a:xfrm rot="18063022">
                    <a:off x="4873936" y="3753203"/>
                    <a:ext cx="871753" cy="955174"/>
                  </a:xfrm>
                  <a:prstGeom prst="rect">
                    <a:avLst/>
                  </a:prstGeom>
                  <a:noFill/>
                </p:spPr>
                <p:txBody>
                  <a:bodyPr wrap="none" rtlCol="0">
                    <a:spAutoFit/>
                  </a:bodyPr>
                  <a:lstStyle/>
                  <a:p>
                    <a:r>
                      <a:rPr lang="fi-FI" sz="1200" dirty="0" smtClean="0"/>
                      <a:t>LPS 250</a:t>
                    </a:r>
                  </a:p>
                  <a:p>
                    <a:endParaRPr lang="fi-FI" sz="1600" dirty="0"/>
                  </a:p>
                </p:txBody>
              </p:sp>
              <p:sp>
                <p:nvSpPr>
                  <p:cNvPr id="34" name="TextBox 33"/>
                  <p:cNvSpPr txBox="1"/>
                  <p:nvPr/>
                </p:nvSpPr>
                <p:spPr>
                  <a:xfrm rot="18251287">
                    <a:off x="5714171" y="3899308"/>
                    <a:ext cx="909274" cy="505681"/>
                  </a:xfrm>
                  <a:prstGeom prst="rect">
                    <a:avLst/>
                  </a:prstGeom>
                  <a:noFill/>
                </p:spPr>
                <p:txBody>
                  <a:bodyPr wrap="none" rtlCol="0">
                    <a:spAutoFit/>
                  </a:bodyPr>
                  <a:lstStyle/>
                  <a:p>
                    <a:r>
                      <a:rPr lang="fi-FI" sz="1200" dirty="0" smtClean="0"/>
                      <a:t>OC 1µM</a:t>
                    </a:r>
                  </a:p>
                </p:txBody>
              </p:sp>
              <p:sp>
                <p:nvSpPr>
                  <p:cNvPr id="35" name="TextBox 34"/>
                  <p:cNvSpPr txBox="1"/>
                  <p:nvPr/>
                </p:nvSpPr>
                <p:spPr>
                  <a:xfrm rot="18259902">
                    <a:off x="6526768" y="3898850"/>
                    <a:ext cx="909274" cy="505681"/>
                  </a:xfrm>
                  <a:prstGeom prst="rect">
                    <a:avLst/>
                  </a:prstGeom>
                  <a:noFill/>
                </p:spPr>
                <p:txBody>
                  <a:bodyPr wrap="none" rtlCol="0">
                    <a:spAutoFit/>
                  </a:bodyPr>
                  <a:lstStyle/>
                  <a:p>
                    <a:r>
                      <a:rPr lang="fi-FI" sz="1200" dirty="0" smtClean="0"/>
                      <a:t>OC 5µM</a:t>
                    </a:r>
                    <a:endParaRPr lang="fi-FI" sz="1200" dirty="0"/>
                  </a:p>
                </p:txBody>
              </p:sp>
              <p:cxnSp>
                <p:nvCxnSpPr>
                  <p:cNvPr id="36" name="Straight Connector 35"/>
                  <p:cNvCxnSpPr/>
                  <p:nvPr/>
                </p:nvCxnSpPr>
                <p:spPr>
                  <a:xfrm>
                    <a:off x="5614250" y="3708920"/>
                    <a:ext cx="1715831" cy="0"/>
                  </a:xfrm>
                  <a:prstGeom prst="line">
                    <a:avLst/>
                  </a:prstGeom>
                  <a:ln w="12700"/>
                </p:spPr>
                <p:style>
                  <a:lnRef idx="2">
                    <a:schemeClr val="dk1"/>
                  </a:lnRef>
                  <a:fillRef idx="0">
                    <a:schemeClr val="dk1"/>
                  </a:fillRef>
                  <a:effectRef idx="1">
                    <a:schemeClr val="dk1"/>
                  </a:effectRef>
                  <a:fontRef idx="minor">
                    <a:schemeClr val="tx1"/>
                  </a:fontRef>
                </p:style>
              </p:cxnSp>
              <p:sp>
                <p:nvSpPr>
                  <p:cNvPr id="37" name="TextBox 36"/>
                  <p:cNvSpPr txBox="1"/>
                  <p:nvPr/>
                </p:nvSpPr>
                <p:spPr>
                  <a:xfrm>
                    <a:off x="6173551" y="3401143"/>
                    <a:ext cx="729256" cy="360208"/>
                  </a:xfrm>
                  <a:prstGeom prst="rect">
                    <a:avLst/>
                  </a:prstGeom>
                  <a:noFill/>
                </p:spPr>
                <p:txBody>
                  <a:bodyPr wrap="none" rtlCol="0">
                    <a:spAutoFit/>
                  </a:bodyPr>
                  <a:lstStyle/>
                  <a:p>
                    <a:r>
                      <a:rPr lang="fi-FI" sz="1200" dirty="0" smtClean="0"/>
                      <a:t>LPS</a:t>
                    </a:r>
                    <a:endParaRPr lang="fi-FI" sz="1200" dirty="0"/>
                  </a:p>
                </p:txBody>
              </p:sp>
              <p:sp>
                <p:nvSpPr>
                  <p:cNvPr id="38" name="TextBox 38"/>
                  <p:cNvSpPr txBox="1"/>
                  <p:nvPr/>
                </p:nvSpPr>
                <p:spPr>
                  <a:xfrm>
                    <a:off x="7308304" y="5494894"/>
                    <a:ext cx="1018753" cy="314317"/>
                  </a:xfrm>
                  <a:prstGeom prst="rect">
                    <a:avLst/>
                  </a:prstGeom>
                  <a:noFill/>
                </p:spPr>
                <p:txBody>
                  <a:bodyPr wrap="none" rtlCol="0">
                    <a:spAutoFit/>
                  </a:bodyPr>
                  <a:lstStyle/>
                  <a:p>
                    <a:r>
                      <a:rPr lang="fi-FI" sz="1200" dirty="0" smtClean="0"/>
                      <a:t>GAPDH</a:t>
                    </a:r>
                    <a:endParaRPr lang="fi-FI" sz="1200" dirty="0"/>
                  </a:p>
                </p:txBody>
              </p:sp>
              <p:sp>
                <p:nvSpPr>
                  <p:cNvPr id="39" name="TextBox 39"/>
                  <p:cNvSpPr txBox="1"/>
                  <p:nvPr/>
                </p:nvSpPr>
                <p:spPr>
                  <a:xfrm>
                    <a:off x="7282182" y="4657394"/>
                    <a:ext cx="899814" cy="314317"/>
                  </a:xfrm>
                  <a:prstGeom prst="rect">
                    <a:avLst/>
                  </a:prstGeom>
                  <a:noFill/>
                </p:spPr>
                <p:txBody>
                  <a:bodyPr wrap="none" rtlCol="0">
                    <a:spAutoFit/>
                  </a:bodyPr>
                  <a:lstStyle/>
                  <a:p>
                    <a:r>
                      <a:rPr lang="fi-FI" sz="1200" dirty="0" smtClean="0"/>
                      <a:t>COX-2</a:t>
                    </a:r>
                    <a:endParaRPr lang="fi-FI" sz="1200" dirty="0"/>
                  </a:p>
                </p:txBody>
              </p:sp>
              <p:sp>
                <p:nvSpPr>
                  <p:cNvPr id="40" name="TextBox 40"/>
                  <p:cNvSpPr txBox="1"/>
                  <p:nvPr/>
                </p:nvSpPr>
                <p:spPr>
                  <a:xfrm>
                    <a:off x="493780" y="4672844"/>
                    <a:ext cx="919722" cy="314317"/>
                  </a:xfrm>
                  <a:prstGeom prst="rect">
                    <a:avLst/>
                  </a:prstGeom>
                  <a:noFill/>
                </p:spPr>
                <p:txBody>
                  <a:bodyPr wrap="none" rtlCol="0">
                    <a:spAutoFit/>
                  </a:bodyPr>
                  <a:lstStyle/>
                  <a:p>
                    <a:r>
                      <a:rPr lang="fi-FI" sz="1200" dirty="0" smtClean="0"/>
                      <a:t>75kDa</a:t>
                    </a:r>
                    <a:endParaRPr lang="fi-FI" sz="1200" dirty="0"/>
                  </a:p>
                </p:txBody>
              </p:sp>
              <p:sp>
                <p:nvSpPr>
                  <p:cNvPr id="41" name="TextBox 41"/>
                  <p:cNvSpPr txBox="1"/>
                  <p:nvPr/>
                </p:nvSpPr>
                <p:spPr>
                  <a:xfrm>
                    <a:off x="493780" y="5414246"/>
                    <a:ext cx="1059939" cy="360207"/>
                  </a:xfrm>
                  <a:prstGeom prst="rect">
                    <a:avLst/>
                  </a:prstGeom>
                  <a:noFill/>
                </p:spPr>
                <p:txBody>
                  <a:bodyPr wrap="none" rtlCol="0">
                    <a:spAutoFit/>
                  </a:bodyPr>
                  <a:lstStyle/>
                  <a:p>
                    <a:r>
                      <a:rPr lang="fi-FI" sz="1200" dirty="0" smtClean="0"/>
                      <a:t>36kDa</a:t>
                    </a:r>
                    <a:endParaRPr lang="fi-FI" sz="1200" dirty="0"/>
                  </a:p>
                </p:txBody>
              </p:sp>
            </p:grpSp>
          </p:grpSp>
        </p:grpSp>
        <p:cxnSp>
          <p:nvCxnSpPr>
            <p:cNvPr id="44" name="Straight Connector 43"/>
            <p:cNvCxnSpPr/>
            <p:nvPr/>
          </p:nvCxnSpPr>
          <p:spPr>
            <a:xfrm>
              <a:off x="2987824" y="1258593"/>
              <a:ext cx="867499"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46" name="45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Rectángulo"/>
          <p:cNvSpPr/>
          <p:nvPr/>
        </p:nvSpPr>
        <p:spPr>
          <a:xfrm>
            <a:off x="107504" y="-27384"/>
            <a:ext cx="8964488" cy="646331"/>
          </a:xfrm>
          <a:prstGeom prst="rect">
            <a:avLst/>
          </a:prstGeom>
        </p:spPr>
        <p:txBody>
          <a:bodyPr wrap="square">
            <a:spAutoFit/>
          </a:bodyPr>
          <a:lstStyle/>
          <a:p>
            <a:pPr algn="ctr"/>
            <a:r>
              <a:rPr lang="es-ES" b="1" dirty="0" err="1" smtClean="0">
                <a:solidFill>
                  <a:schemeClr val="tx1"/>
                </a:solidFill>
              </a:rPr>
              <a:t>Oleocanthal</a:t>
            </a:r>
            <a:r>
              <a:rPr lang="es-ES" b="1" dirty="0" smtClean="0">
                <a:solidFill>
                  <a:schemeClr val="tx1"/>
                </a:solidFill>
              </a:rPr>
              <a:t> </a:t>
            </a:r>
            <a:r>
              <a:rPr lang="es-ES" b="1" dirty="0" err="1" smtClean="0">
                <a:solidFill>
                  <a:schemeClr val="tx1"/>
                </a:solidFill>
              </a:rPr>
              <a:t>inhibits</a:t>
            </a:r>
            <a:r>
              <a:rPr lang="es-ES" b="1" dirty="0" smtClean="0">
                <a:solidFill>
                  <a:schemeClr val="tx1"/>
                </a:solidFill>
              </a:rPr>
              <a:t> i-NOS and COX-2 </a:t>
            </a:r>
            <a:r>
              <a:rPr lang="es-ES" b="1" dirty="0" err="1" smtClean="0">
                <a:solidFill>
                  <a:schemeClr val="tx1"/>
                </a:solidFill>
              </a:rPr>
              <a:t>protein</a:t>
            </a:r>
            <a:r>
              <a:rPr lang="es-ES" b="1" dirty="0" smtClean="0">
                <a:solidFill>
                  <a:schemeClr val="tx1"/>
                </a:solidFill>
              </a:rPr>
              <a:t> </a:t>
            </a:r>
            <a:r>
              <a:rPr lang="es-ES" b="1" dirty="0" err="1" smtClean="0">
                <a:solidFill>
                  <a:schemeClr val="tx1"/>
                </a:solidFill>
              </a:rPr>
              <a:t>expression</a:t>
            </a:r>
            <a:r>
              <a:rPr lang="es-ES" b="1" dirty="0" smtClean="0">
                <a:solidFill>
                  <a:schemeClr val="tx1"/>
                </a:solidFill>
              </a:rPr>
              <a:t> in</a:t>
            </a:r>
            <a:r>
              <a:rPr lang="en-US" b="1" dirty="0" smtClean="0">
                <a:solidFill>
                  <a:schemeClr val="tx1"/>
                </a:solidFill>
              </a:rPr>
              <a:t> the LPS-activated human primary chondrocytes from OA patients</a:t>
            </a:r>
            <a:endParaRPr lang="es-ES" b="1" dirty="0">
              <a:solidFill>
                <a:schemeClr val="tx1"/>
              </a:solidFill>
            </a:endParaRPr>
          </a:p>
        </p:txBody>
      </p:sp>
      <p:sp>
        <p:nvSpPr>
          <p:cNvPr id="2" name="Rectángulo 1"/>
          <p:cNvSpPr/>
          <p:nvPr/>
        </p:nvSpPr>
        <p:spPr>
          <a:xfrm>
            <a:off x="323528" y="6381328"/>
            <a:ext cx="1886830" cy="369332"/>
          </a:xfrm>
          <a:prstGeom prst="rect">
            <a:avLst/>
          </a:prstGeom>
        </p:spPr>
        <p:txBody>
          <a:bodyPr wrap="non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42927378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560838"/>
            <a:ext cx="8604448" cy="5244426"/>
            <a:chOff x="299929" y="1771204"/>
            <a:chExt cx="8304519" cy="4717594"/>
          </a:xfrm>
        </p:grpSpPr>
        <p:pic>
          <p:nvPicPr>
            <p:cNvPr id="1026" name="Picture 2" descr="C:\Users\MORA\Desktop\TESIS\dieta_mediterranea_piram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29" y="1771204"/>
              <a:ext cx="4102100" cy="4303712"/>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rot="922329">
              <a:off x="1856393" y="1949577"/>
              <a:ext cx="1008112" cy="864096"/>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12 Conector recto"/>
            <p:cNvCxnSpPr>
              <a:stCxn id="4" idx="0"/>
            </p:cNvCxnSpPr>
            <p:nvPr/>
          </p:nvCxnSpPr>
          <p:spPr>
            <a:xfrm>
              <a:off x="2483332" y="1965034"/>
              <a:ext cx="3135884" cy="1540241"/>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922329" flipV="1">
              <a:off x="2203006" y="3092716"/>
              <a:ext cx="3466082" cy="14401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5919754" y="5193310"/>
              <a:ext cx="2545697" cy="369332"/>
            </a:xfrm>
            <a:prstGeom prst="rect">
              <a:avLst/>
            </a:prstGeom>
            <a:noFill/>
          </p:spPr>
          <p:txBody>
            <a:bodyPr wrap="none" rtlCol="0">
              <a:spAutoFit/>
            </a:bodyPr>
            <a:lstStyle/>
            <a:p>
              <a:r>
                <a:rPr lang="es-ES" b="1" dirty="0" smtClean="0"/>
                <a:t>EXTRA-VIRGIN OLIVE OIL</a:t>
              </a:r>
              <a:endParaRPr lang="es-ES" b="1" dirty="0"/>
            </a:p>
          </p:txBody>
        </p:sp>
        <p:sp>
          <p:nvSpPr>
            <p:cNvPr id="19" name="18 CuadroTexto"/>
            <p:cNvSpPr txBox="1"/>
            <p:nvPr/>
          </p:nvSpPr>
          <p:spPr>
            <a:xfrm>
              <a:off x="1217187" y="6119466"/>
              <a:ext cx="2369944" cy="369332"/>
            </a:xfrm>
            <a:prstGeom prst="rect">
              <a:avLst/>
            </a:prstGeom>
            <a:noFill/>
          </p:spPr>
          <p:txBody>
            <a:bodyPr wrap="none" rtlCol="0">
              <a:spAutoFit/>
            </a:bodyPr>
            <a:lstStyle/>
            <a:p>
              <a:r>
                <a:rPr lang="es-ES" b="1" dirty="0" smtClean="0"/>
                <a:t>MEDITERRANEAN DIET</a:t>
              </a:r>
              <a:endParaRPr lang="es-ES" b="1" dirty="0"/>
            </a:p>
          </p:txBody>
        </p:sp>
        <p:grpSp>
          <p:nvGrpSpPr>
            <p:cNvPr id="7" name="Group 6"/>
            <p:cNvGrpSpPr/>
            <p:nvPr/>
          </p:nvGrpSpPr>
          <p:grpSpPr>
            <a:xfrm>
              <a:off x="5597724" y="3498300"/>
              <a:ext cx="3006724" cy="1705887"/>
              <a:chOff x="5508104" y="487688"/>
              <a:chExt cx="3006724" cy="1705887"/>
            </a:xfrm>
          </p:grpSpPr>
          <p:pic>
            <p:nvPicPr>
              <p:cNvPr id="1027" name="Picture 3" descr="C:\Users\MORA\Desktop\TESIS\ace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98564"/>
                <a:ext cx="3006724" cy="1695011"/>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6" name="20 Rectángulo"/>
              <p:cNvSpPr/>
              <p:nvPr/>
            </p:nvSpPr>
            <p:spPr>
              <a:xfrm>
                <a:off x="5508104" y="487688"/>
                <a:ext cx="3006724" cy="169501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 name="5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Extra-virgin olive </a:t>
            </a:r>
            <a:r>
              <a:rPr lang="en-US" b="1" dirty="0" smtClean="0">
                <a:solidFill>
                  <a:schemeClr val="tx1"/>
                </a:solidFill>
              </a:rPr>
              <a:t>oil, </a:t>
            </a:r>
            <a:r>
              <a:rPr lang="en-US" b="1" dirty="0">
                <a:solidFill>
                  <a:schemeClr val="tx1"/>
                </a:solidFill>
              </a:rPr>
              <a:t>a principal component of the Mediterranean </a:t>
            </a:r>
            <a:r>
              <a:rPr lang="en-US" b="1" dirty="0" smtClean="0">
                <a:solidFill>
                  <a:schemeClr val="tx1"/>
                </a:solidFill>
              </a:rPr>
              <a:t>diet, </a:t>
            </a:r>
            <a:r>
              <a:rPr lang="en-US" b="1" dirty="0">
                <a:solidFill>
                  <a:schemeClr val="tx1"/>
                </a:solidFill>
              </a:rPr>
              <a:t>is one of the most ancient known foods and has long been associated with health benefits. </a:t>
            </a:r>
            <a:endParaRPr lang="es-ES" b="1" dirty="0">
              <a:solidFill>
                <a:schemeClr val="tx1"/>
              </a:solidFill>
            </a:endParaRPr>
          </a:p>
        </p:txBody>
      </p:sp>
      <p:sp>
        <p:nvSpPr>
          <p:cNvPr id="17" name="16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4984705"/>
            <a:ext cx="3724275" cy="1019175"/>
          </a:xfrm>
          <a:prstGeom prst="rect">
            <a:avLst/>
          </a:prstGeom>
        </p:spPr>
      </p:pic>
    </p:spTree>
    <p:extLst>
      <p:ext uri="{BB962C8B-B14F-4D97-AF65-F5344CB8AC3E}">
        <p14:creationId xmlns:p14="http://schemas.microsoft.com/office/powerpoint/2010/main" val="5238379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17 Grupo"/>
          <p:cNvGrpSpPr/>
          <p:nvPr/>
        </p:nvGrpSpPr>
        <p:grpSpPr>
          <a:xfrm>
            <a:off x="2011600" y="476672"/>
            <a:ext cx="5440720" cy="1958386"/>
            <a:chOff x="764552" y="750534"/>
            <a:chExt cx="7772243" cy="2285119"/>
          </a:xfrm>
        </p:grpSpPr>
        <p:pic>
          <p:nvPicPr>
            <p:cNvPr id="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2" t="10544" r="17149" b="2486"/>
            <a:stretch/>
          </p:blipFill>
          <p:spPr bwMode="auto">
            <a:xfrm>
              <a:off x="1698969" y="1883524"/>
              <a:ext cx="5688631" cy="4806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7" t="30157" r="1709" b="25372"/>
            <a:stretch/>
          </p:blipFill>
          <p:spPr bwMode="auto">
            <a:xfrm>
              <a:off x="1698969" y="2459589"/>
              <a:ext cx="5688631" cy="5760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rot="12531548">
              <a:off x="2033681" y="1185125"/>
              <a:ext cx="400110" cy="632802"/>
            </a:xfrm>
            <a:prstGeom prst="rect">
              <a:avLst/>
            </a:prstGeom>
            <a:noFill/>
          </p:spPr>
          <p:txBody>
            <a:bodyPr vert="vert" wrap="none" rtlCol="0">
              <a:spAutoFit/>
            </a:bodyPr>
            <a:lstStyle/>
            <a:p>
              <a:r>
                <a:rPr lang="fi-FI" sz="1400" dirty="0" smtClean="0"/>
                <a:t>Control</a:t>
              </a:r>
              <a:endParaRPr lang="fi-FI" sz="1400" dirty="0"/>
            </a:p>
          </p:txBody>
        </p:sp>
        <p:sp>
          <p:nvSpPr>
            <p:cNvPr id="5" name="TextBox 4"/>
            <p:cNvSpPr txBox="1"/>
            <p:nvPr/>
          </p:nvSpPr>
          <p:spPr>
            <a:xfrm rot="18008363">
              <a:off x="2802013" y="1320777"/>
              <a:ext cx="784189" cy="307777"/>
            </a:xfrm>
            <a:prstGeom prst="rect">
              <a:avLst/>
            </a:prstGeom>
            <a:noFill/>
          </p:spPr>
          <p:txBody>
            <a:bodyPr wrap="none" rtlCol="0">
              <a:spAutoFit/>
            </a:bodyPr>
            <a:lstStyle/>
            <a:p>
              <a:r>
                <a:rPr lang="fi-FI" sz="1400" dirty="0" smtClean="0"/>
                <a:t>OC 1µM</a:t>
              </a:r>
              <a:endParaRPr lang="fi-FI" sz="1400" dirty="0"/>
            </a:p>
          </p:txBody>
        </p:sp>
        <p:sp>
          <p:nvSpPr>
            <p:cNvPr id="6" name="TextBox 5"/>
            <p:cNvSpPr txBox="1"/>
            <p:nvPr/>
          </p:nvSpPr>
          <p:spPr>
            <a:xfrm rot="18248239">
              <a:off x="3742514" y="1347556"/>
              <a:ext cx="784189" cy="307777"/>
            </a:xfrm>
            <a:prstGeom prst="rect">
              <a:avLst/>
            </a:prstGeom>
            <a:noFill/>
          </p:spPr>
          <p:txBody>
            <a:bodyPr wrap="none" rtlCol="0">
              <a:spAutoFit/>
            </a:bodyPr>
            <a:lstStyle/>
            <a:p>
              <a:r>
                <a:rPr lang="fi-FI" sz="1400" dirty="0" smtClean="0"/>
                <a:t>OC 5µM</a:t>
              </a:r>
              <a:endParaRPr lang="fi-FI" sz="1400" dirty="0"/>
            </a:p>
          </p:txBody>
        </p:sp>
        <p:sp>
          <p:nvSpPr>
            <p:cNvPr id="7" name="TextBox 6"/>
            <p:cNvSpPr txBox="1"/>
            <p:nvPr/>
          </p:nvSpPr>
          <p:spPr>
            <a:xfrm rot="18063022">
              <a:off x="4854493" y="1286861"/>
              <a:ext cx="748923" cy="553998"/>
            </a:xfrm>
            <a:prstGeom prst="rect">
              <a:avLst/>
            </a:prstGeom>
            <a:noFill/>
          </p:spPr>
          <p:txBody>
            <a:bodyPr wrap="none" rtlCol="0">
              <a:spAutoFit/>
            </a:bodyPr>
            <a:lstStyle/>
            <a:p>
              <a:r>
                <a:rPr lang="fi-FI" sz="1400" dirty="0" smtClean="0"/>
                <a:t>LPS 250</a:t>
              </a:r>
            </a:p>
            <a:p>
              <a:endParaRPr lang="fi-FI" sz="1600" dirty="0"/>
            </a:p>
          </p:txBody>
        </p:sp>
        <p:sp>
          <p:nvSpPr>
            <p:cNvPr id="8" name="TextBox 7"/>
            <p:cNvSpPr txBox="1"/>
            <p:nvPr/>
          </p:nvSpPr>
          <p:spPr>
            <a:xfrm rot="18251287">
              <a:off x="5614933" y="1348360"/>
              <a:ext cx="784189" cy="307777"/>
            </a:xfrm>
            <a:prstGeom prst="rect">
              <a:avLst/>
            </a:prstGeom>
            <a:noFill/>
          </p:spPr>
          <p:txBody>
            <a:bodyPr wrap="none" rtlCol="0">
              <a:spAutoFit/>
            </a:bodyPr>
            <a:lstStyle/>
            <a:p>
              <a:r>
                <a:rPr lang="fi-FI" sz="1400" dirty="0" smtClean="0"/>
                <a:t>OC 1µM</a:t>
              </a:r>
            </a:p>
          </p:txBody>
        </p:sp>
        <p:sp>
          <p:nvSpPr>
            <p:cNvPr id="9" name="TextBox 8"/>
            <p:cNvSpPr txBox="1"/>
            <p:nvPr/>
          </p:nvSpPr>
          <p:spPr>
            <a:xfrm rot="18259902">
              <a:off x="6431267" y="1348126"/>
              <a:ext cx="784189" cy="307777"/>
            </a:xfrm>
            <a:prstGeom prst="rect">
              <a:avLst/>
            </a:prstGeom>
            <a:noFill/>
          </p:spPr>
          <p:txBody>
            <a:bodyPr wrap="none" rtlCol="0">
              <a:spAutoFit/>
            </a:bodyPr>
            <a:lstStyle/>
            <a:p>
              <a:r>
                <a:rPr lang="fi-FI" sz="1400" dirty="0" smtClean="0"/>
                <a:t>OC 5µM</a:t>
              </a:r>
              <a:endParaRPr lang="fi-FI" sz="1400" dirty="0"/>
            </a:p>
          </p:txBody>
        </p:sp>
        <p:cxnSp>
          <p:nvCxnSpPr>
            <p:cNvPr id="10" name="Straight Connector 9"/>
            <p:cNvCxnSpPr/>
            <p:nvPr/>
          </p:nvCxnSpPr>
          <p:spPr>
            <a:xfrm>
              <a:off x="5587400" y="1058311"/>
              <a:ext cx="1643823" cy="0"/>
            </a:xfrm>
            <a:prstGeom prst="line">
              <a:avLst/>
            </a:prstGeom>
            <a:ln w="12700"/>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6160778" y="750534"/>
              <a:ext cx="434734" cy="307777"/>
            </a:xfrm>
            <a:prstGeom prst="rect">
              <a:avLst/>
            </a:prstGeom>
            <a:noFill/>
          </p:spPr>
          <p:txBody>
            <a:bodyPr wrap="none" rtlCol="0">
              <a:spAutoFit/>
            </a:bodyPr>
            <a:lstStyle/>
            <a:p>
              <a:r>
                <a:rPr lang="fi-FI" sz="1400" dirty="0" smtClean="0"/>
                <a:t>LPS</a:t>
              </a:r>
              <a:endParaRPr lang="fi-FI" sz="1400" dirty="0"/>
            </a:p>
          </p:txBody>
        </p:sp>
        <p:sp>
          <p:nvSpPr>
            <p:cNvPr id="14" name="TextBox 13"/>
            <p:cNvSpPr txBox="1"/>
            <p:nvPr/>
          </p:nvSpPr>
          <p:spPr>
            <a:xfrm>
              <a:off x="7361597" y="2562955"/>
              <a:ext cx="1026352" cy="359126"/>
            </a:xfrm>
            <a:prstGeom prst="rect">
              <a:avLst/>
            </a:prstGeom>
            <a:noFill/>
          </p:spPr>
          <p:txBody>
            <a:bodyPr wrap="none" rtlCol="0">
              <a:spAutoFit/>
            </a:bodyPr>
            <a:lstStyle/>
            <a:p>
              <a:r>
                <a:rPr lang="fi-FI" sz="1400" dirty="0" smtClean="0"/>
                <a:t>GAPDH</a:t>
              </a:r>
              <a:endParaRPr lang="fi-FI" sz="1400" dirty="0"/>
            </a:p>
          </p:txBody>
        </p:sp>
        <p:sp>
          <p:nvSpPr>
            <p:cNvPr id="15" name="TextBox 14"/>
            <p:cNvSpPr txBox="1"/>
            <p:nvPr/>
          </p:nvSpPr>
          <p:spPr>
            <a:xfrm>
              <a:off x="7361597" y="2005026"/>
              <a:ext cx="1175198" cy="359126"/>
            </a:xfrm>
            <a:prstGeom prst="rect">
              <a:avLst/>
            </a:prstGeom>
            <a:noFill/>
          </p:spPr>
          <p:txBody>
            <a:bodyPr wrap="none" rtlCol="0">
              <a:spAutoFit/>
            </a:bodyPr>
            <a:lstStyle/>
            <a:p>
              <a:r>
                <a:rPr lang="fi-FI" sz="1400" dirty="0" smtClean="0"/>
                <a:t>MMP-13</a:t>
              </a:r>
              <a:endParaRPr lang="fi-FI" sz="1400" dirty="0"/>
            </a:p>
          </p:txBody>
        </p:sp>
        <p:sp>
          <p:nvSpPr>
            <p:cNvPr id="16" name="TextBox 15"/>
            <p:cNvSpPr txBox="1"/>
            <p:nvPr/>
          </p:nvSpPr>
          <p:spPr>
            <a:xfrm>
              <a:off x="764552" y="1957899"/>
              <a:ext cx="923305" cy="359126"/>
            </a:xfrm>
            <a:prstGeom prst="rect">
              <a:avLst/>
            </a:prstGeom>
            <a:noFill/>
          </p:spPr>
          <p:txBody>
            <a:bodyPr wrap="none" rtlCol="0">
              <a:spAutoFit/>
            </a:bodyPr>
            <a:lstStyle/>
            <a:p>
              <a:r>
                <a:rPr lang="fi-FI" sz="1400" dirty="0" smtClean="0"/>
                <a:t>48kDa</a:t>
              </a:r>
              <a:endParaRPr lang="fi-FI" sz="1400" dirty="0"/>
            </a:p>
          </p:txBody>
        </p:sp>
        <p:sp>
          <p:nvSpPr>
            <p:cNvPr id="17" name="TextBox 16"/>
            <p:cNvSpPr txBox="1"/>
            <p:nvPr/>
          </p:nvSpPr>
          <p:spPr>
            <a:xfrm>
              <a:off x="770150" y="2562955"/>
              <a:ext cx="923305" cy="359126"/>
            </a:xfrm>
            <a:prstGeom prst="rect">
              <a:avLst/>
            </a:prstGeom>
            <a:noFill/>
          </p:spPr>
          <p:txBody>
            <a:bodyPr wrap="none" rtlCol="0">
              <a:spAutoFit/>
            </a:bodyPr>
            <a:lstStyle/>
            <a:p>
              <a:r>
                <a:rPr lang="fi-FI" sz="1400" dirty="0" smtClean="0"/>
                <a:t>39kDa</a:t>
              </a:r>
              <a:endParaRPr lang="fi-FI" sz="1400" dirty="0"/>
            </a:p>
          </p:txBody>
        </p:sp>
      </p:gr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527" r="1971"/>
          <a:stretch/>
        </p:blipFill>
        <p:spPr bwMode="auto">
          <a:xfrm>
            <a:off x="1944053" y="2492759"/>
            <a:ext cx="4703808" cy="396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9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107504" y="-27384"/>
            <a:ext cx="8964488" cy="646331"/>
          </a:xfrm>
          <a:prstGeom prst="rect">
            <a:avLst/>
          </a:prstGeom>
        </p:spPr>
        <p:txBody>
          <a:bodyPr wrap="square">
            <a:spAutoFit/>
          </a:bodyPr>
          <a:lstStyle/>
          <a:p>
            <a:pPr algn="ctr"/>
            <a:r>
              <a:rPr lang="es-ES" b="1" dirty="0" err="1" smtClean="0">
                <a:solidFill>
                  <a:schemeClr val="tx1"/>
                </a:solidFill>
              </a:rPr>
              <a:t>Oleocanthal</a:t>
            </a:r>
            <a:r>
              <a:rPr lang="es-ES" b="1" dirty="0" smtClean="0">
                <a:solidFill>
                  <a:schemeClr val="tx1"/>
                </a:solidFill>
              </a:rPr>
              <a:t> </a:t>
            </a:r>
            <a:r>
              <a:rPr lang="es-ES" b="1" dirty="0" err="1" smtClean="0">
                <a:solidFill>
                  <a:schemeClr val="tx1"/>
                </a:solidFill>
              </a:rPr>
              <a:t>inhibits</a:t>
            </a:r>
            <a:r>
              <a:rPr lang="es-ES" b="1" dirty="0" smtClean="0">
                <a:solidFill>
                  <a:schemeClr val="tx1"/>
                </a:solidFill>
              </a:rPr>
              <a:t> </a:t>
            </a:r>
            <a:r>
              <a:rPr lang="es-ES" b="1" dirty="0" smtClean="0"/>
              <a:t>MMP-13 </a:t>
            </a:r>
            <a:r>
              <a:rPr lang="es-ES" b="1" dirty="0" err="1" smtClean="0">
                <a:solidFill>
                  <a:schemeClr val="tx1"/>
                </a:solidFill>
              </a:rPr>
              <a:t>protein</a:t>
            </a:r>
            <a:r>
              <a:rPr lang="es-ES" b="1" dirty="0" smtClean="0">
                <a:solidFill>
                  <a:schemeClr val="tx1"/>
                </a:solidFill>
              </a:rPr>
              <a:t> </a:t>
            </a:r>
            <a:r>
              <a:rPr lang="es-ES" b="1" dirty="0" err="1" smtClean="0">
                <a:solidFill>
                  <a:schemeClr val="tx1"/>
                </a:solidFill>
              </a:rPr>
              <a:t>expression</a:t>
            </a:r>
            <a:r>
              <a:rPr lang="es-ES" b="1" dirty="0" smtClean="0">
                <a:solidFill>
                  <a:schemeClr val="tx1"/>
                </a:solidFill>
              </a:rPr>
              <a:t> in</a:t>
            </a:r>
            <a:r>
              <a:rPr lang="en-US" b="1" dirty="0" smtClean="0">
                <a:solidFill>
                  <a:schemeClr val="tx1"/>
                </a:solidFill>
              </a:rPr>
              <a:t> the LPS-activated human primary chondrocytes from OA patients</a:t>
            </a:r>
            <a:endParaRPr lang="es-ES" b="1" dirty="0">
              <a:solidFill>
                <a:schemeClr val="tx1"/>
              </a:solidFill>
            </a:endParaRPr>
          </a:p>
        </p:txBody>
      </p:sp>
    </p:spTree>
    <p:extLst>
      <p:ext uri="{BB962C8B-B14F-4D97-AF65-F5344CB8AC3E}">
        <p14:creationId xmlns:p14="http://schemas.microsoft.com/office/powerpoint/2010/main" val="23343603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OLEOCANTHAL AND MODULATION OF INNATE IMMUNE RESPONSE</a:t>
            </a:r>
            <a:endParaRPr lang="es-ES" b="1" dirty="0">
              <a:solidFill>
                <a:schemeClr val="tx1"/>
              </a:solidFill>
            </a:endParaRPr>
          </a:p>
        </p:txBody>
      </p:sp>
      <p:sp>
        <p:nvSpPr>
          <p:cNvPr id="21" name="20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p:cNvPicPr>
            <a:picLocks noChangeAspect="1"/>
          </p:cNvPicPr>
          <p:nvPr/>
        </p:nvPicPr>
        <p:blipFill rotWithShape="1">
          <a:blip r:embed="rId2"/>
          <a:srcRect t="-130" b="6641"/>
          <a:stretch/>
        </p:blipFill>
        <p:spPr>
          <a:xfrm>
            <a:off x="179512" y="908720"/>
            <a:ext cx="2880320" cy="2247343"/>
          </a:xfrm>
          <a:prstGeom prst="rect">
            <a:avLst/>
          </a:prstGeom>
        </p:spPr>
      </p:pic>
      <p:pic>
        <p:nvPicPr>
          <p:cNvPr id="2" name="Imagen 1"/>
          <p:cNvPicPr>
            <a:picLocks noChangeAspect="1"/>
          </p:cNvPicPr>
          <p:nvPr/>
        </p:nvPicPr>
        <p:blipFill>
          <a:blip r:embed="rId3"/>
          <a:stretch>
            <a:fillRect/>
          </a:stretch>
        </p:blipFill>
        <p:spPr>
          <a:xfrm>
            <a:off x="3131840" y="3573016"/>
            <a:ext cx="5796136" cy="2618827"/>
          </a:xfrm>
          <a:prstGeom prst="rect">
            <a:avLst/>
          </a:prstGeom>
        </p:spPr>
      </p:pic>
    </p:spTree>
    <p:extLst>
      <p:ext uri="{BB962C8B-B14F-4D97-AF65-F5344CB8AC3E}">
        <p14:creationId xmlns:p14="http://schemas.microsoft.com/office/powerpoint/2010/main" val="36475293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418577" y="1419460"/>
            <a:ext cx="540533" cy="369332"/>
          </a:xfrm>
          <a:prstGeom prst="rect">
            <a:avLst/>
          </a:prstGeom>
          <a:noFill/>
        </p:spPr>
        <p:txBody>
          <a:bodyPr wrap="none" rtlCol="0">
            <a:spAutoFit/>
          </a:bodyPr>
          <a:lstStyle/>
          <a:p>
            <a:r>
              <a:rPr lang="es-ES" dirty="0" smtClean="0"/>
              <a:t>24h</a:t>
            </a:r>
            <a:endParaRPr lang="es-ES" dirty="0"/>
          </a:p>
        </p:txBody>
      </p:sp>
      <p:sp>
        <p:nvSpPr>
          <p:cNvPr id="5" name="4 CuadroTexto"/>
          <p:cNvSpPr txBox="1"/>
          <p:nvPr/>
        </p:nvSpPr>
        <p:spPr>
          <a:xfrm>
            <a:off x="6503694" y="1270994"/>
            <a:ext cx="540533" cy="369332"/>
          </a:xfrm>
          <a:prstGeom prst="rect">
            <a:avLst/>
          </a:prstGeom>
          <a:noFill/>
        </p:spPr>
        <p:txBody>
          <a:bodyPr wrap="none" rtlCol="0">
            <a:spAutoFit/>
          </a:bodyPr>
          <a:lstStyle/>
          <a:p>
            <a:r>
              <a:rPr lang="es-ES" dirty="0" smtClean="0"/>
              <a:t>48h</a:t>
            </a:r>
            <a:endParaRPr lang="es-ES" dirty="0"/>
          </a:p>
        </p:txBody>
      </p:sp>
      <p:grpSp>
        <p:nvGrpSpPr>
          <p:cNvPr id="7" name="6 Grupo"/>
          <p:cNvGrpSpPr/>
          <p:nvPr/>
        </p:nvGrpSpPr>
        <p:grpSpPr>
          <a:xfrm>
            <a:off x="251520" y="1772816"/>
            <a:ext cx="8295592" cy="3240360"/>
            <a:chOff x="213330" y="1744410"/>
            <a:chExt cx="8295592" cy="324036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502"/>
            <a:stretch/>
          </p:blipFill>
          <p:spPr bwMode="auto">
            <a:xfrm>
              <a:off x="4355976" y="1744410"/>
              <a:ext cx="415294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385" r="2733"/>
            <a:stretch/>
          </p:blipFill>
          <p:spPr bwMode="auto">
            <a:xfrm>
              <a:off x="213330" y="1744410"/>
              <a:ext cx="4017777" cy="32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8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Cytotoxicity of </a:t>
            </a:r>
            <a:r>
              <a:rPr lang="en-US" b="1" dirty="0" err="1">
                <a:solidFill>
                  <a:schemeClr val="tx1"/>
                </a:solidFill>
              </a:rPr>
              <a:t>oleocanthal</a:t>
            </a:r>
            <a:r>
              <a:rPr lang="en-US" b="1" dirty="0">
                <a:solidFill>
                  <a:schemeClr val="tx1"/>
                </a:solidFill>
              </a:rPr>
              <a:t> in J774 murine macrophages</a:t>
            </a:r>
            <a:endParaRPr lang="es-ES" b="1" dirty="0">
              <a:solidFill>
                <a:schemeClr val="tx1"/>
              </a:solidFill>
            </a:endParaRPr>
          </a:p>
        </p:txBody>
      </p:sp>
      <p:sp>
        <p:nvSpPr>
          <p:cNvPr id="10" name="9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4 Rectángulo"/>
          <p:cNvSpPr/>
          <p:nvPr/>
        </p:nvSpPr>
        <p:spPr>
          <a:xfrm>
            <a:off x="1979713" y="6392915"/>
            <a:ext cx="6768752" cy="369332"/>
          </a:xfrm>
          <a:prstGeom prst="rect">
            <a:avLst/>
          </a:prstGeom>
        </p:spPr>
        <p:txBody>
          <a:bodyPr wrap="square">
            <a:spAutoFit/>
          </a:bodyPr>
          <a:lstStyle/>
          <a:p>
            <a:r>
              <a:rPr lang="es-ES" b="1" dirty="0" err="1"/>
              <a:t>The</a:t>
            </a:r>
            <a:r>
              <a:rPr lang="es-ES" b="1" dirty="0"/>
              <a:t> NEIRID </a:t>
            </a:r>
            <a:r>
              <a:rPr lang="es-ES" b="1" dirty="0" err="1"/>
              <a:t>Lab</a:t>
            </a:r>
            <a:r>
              <a:rPr lang="es-ES" b="1" dirty="0"/>
              <a:t> © </a:t>
            </a:r>
            <a:r>
              <a:rPr lang="en-US" b="1" dirty="0" smtClean="0"/>
              <a:t> Life </a:t>
            </a:r>
            <a:r>
              <a:rPr lang="en-US" b="1" dirty="0" err="1" smtClean="0"/>
              <a:t>Sci</a:t>
            </a:r>
            <a:r>
              <a:rPr lang="en-US" b="1" dirty="0" smtClean="0"/>
              <a:t> 91(23-24):1229-35</a:t>
            </a:r>
            <a:endParaRPr lang="es-ES" b="1" dirty="0"/>
          </a:p>
        </p:txBody>
      </p:sp>
    </p:spTree>
    <p:extLst>
      <p:ext uri="{BB962C8B-B14F-4D97-AF65-F5344CB8AC3E}">
        <p14:creationId xmlns:p14="http://schemas.microsoft.com/office/powerpoint/2010/main" val="4162342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1217885" y="1249049"/>
            <a:ext cx="7044865" cy="3804462"/>
            <a:chOff x="1217885" y="1249049"/>
            <a:chExt cx="7044865" cy="3804462"/>
          </a:xfrm>
        </p:grpSpPr>
        <p:grpSp>
          <p:nvGrpSpPr>
            <p:cNvPr id="2" name="1 Grupo"/>
            <p:cNvGrpSpPr/>
            <p:nvPr/>
          </p:nvGrpSpPr>
          <p:grpSpPr>
            <a:xfrm>
              <a:off x="5052178" y="1511079"/>
              <a:ext cx="3210572" cy="2110436"/>
              <a:chOff x="4790859" y="1598822"/>
              <a:chExt cx="4096335" cy="1974194"/>
            </a:xfrm>
          </p:grpSpPr>
          <p:pic>
            <p:nvPicPr>
              <p:cNvPr id="43" name="Picture 2"/>
              <p:cNvPicPr>
                <a:picLocks noChangeAspect="1" noChangeArrowheads="1"/>
              </p:cNvPicPr>
              <p:nvPr/>
            </p:nvPicPr>
            <p:blipFill>
              <a:blip r:embed="rId2" cstate="print"/>
              <a:srcRect/>
              <a:stretch>
                <a:fillRect/>
              </a:stretch>
            </p:blipFill>
            <p:spPr bwMode="auto">
              <a:xfrm>
                <a:off x="4790859" y="2636912"/>
                <a:ext cx="3143149" cy="432048"/>
              </a:xfrm>
              <a:prstGeom prst="rect">
                <a:avLst/>
              </a:prstGeom>
              <a:noFill/>
              <a:ln w="3175">
                <a:solidFill>
                  <a:schemeClr val="tx1"/>
                </a:solidFill>
                <a:miter lim="800000"/>
                <a:headEnd/>
                <a:tailEnd/>
              </a:ln>
            </p:spPr>
          </p:pic>
          <p:pic>
            <p:nvPicPr>
              <p:cNvPr id="44" name="Picture 3"/>
              <p:cNvPicPr>
                <a:picLocks noChangeAspect="1" noChangeArrowheads="1"/>
              </p:cNvPicPr>
              <p:nvPr/>
            </p:nvPicPr>
            <p:blipFill>
              <a:blip r:embed="rId3" cstate="print"/>
              <a:srcRect/>
              <a:stretch>
                <a:fillRect/>
              </a:stretch>
            </p:blipFill>
            <p:spPr bwMode="auto">
              <a:xfrm>
                <a:off x="4790859" y="3137748"/>
                <a:ext cx="3168352" cy="435268"/>
              </a:xfrm>
              <a:prstGeom prst="rect">
                <a:avLst/>
              </a:prstGeom>
              <a:noFill/>
              <a:ln w="3175">
                <a:solidFill>
                  <a:schemeClr val="tx1"/>
                </a:solidFill>
                <a:miter lim="800000"/>
                <a:headEnd/>
                <a:tailEnd/>
              </a:ln>
            </p:spPr>
          </p:pic>
          <p:sp>
            <p:nvSpPr>
              <p:cNvPr id="49" name="CasellaDiTesto 11"/>
              <p:cNvSpPr txBox="1"/>
              <p:nvPr/>
            </p:nvSpPr>
            <p:spPr>
              <a:xfrm rot="18500614">
                <a:off x="5204538" y="2110861"/>
                <a:ext cx="845127" cy="454462"/>
              </a:xfrm>
              <a:prstGeom prst="rect">
                <a:avLst/>
              </a:prstGeom>
              <a:noFill/>
            </p:spPr>
            <p:txBody>
              <a:bodyPr wrap="none" rtlCol="0">
                <a:spAutoFit/>
              </a:bodyPr>
              <a:lstStyle/>
              <a:p>
                <a:r>
                  <a:rPr lang="es-ES" sz="1200" dirty="0" smtClean="0"/>
                  <a:t>Control</a:t>
                </a:r>
                <a:endParaRPr lang="es-ES" sz="1200" dirty="0"/>
              </a:p>
            </p:txBody>
          </p:sp>
          <p:sp>
            <p:nvSpPr>
              <p:cNvPr id="50" name="CasellaDiTesto 12"/>
              <p:cNvSpPr txBox="1"/>
              <p:nvPr/>
            </p:nvSpPr>
            <p:spPr>
              <a:xfrm rot="18585644">
                <a:off x="5944994" y="2101793"/>
                <a:ext cx="877525" cy="454462"/>
              </a:xfrm>
              <a:prstGeom prst="rect">
                <a:avLst/>
              </a:prstGeom>
              <a:noFill/>
            </p:spPr>
            <p:txBody>
              <a:bodyPr wrap="none" rtlCol="0">
                <a:spAutoFit/>
              </a:bodyPr>
              <a:lstStyle/>
              <a:p>
                <a:r>
                  <a:rPr lang="es-ES" sz="1200" dirty="0" smtClean="0"/>
                  <a:t>LPS 250</a:t>
                </a:r>
                <a:endParaRPr lang="es-ES" sz="1200" dirty="0"/>
              </a:p>
            </p:txBody>
          </p:sp>
          <p:sp>
            <p:nvSpPr>
              <p:cNvPr id="51" name="CasellaDiTesto 13"/>
              <p:cNvSpPr txBox="1"/>
              <p:nvPr/>
            </p:nvSpPr>
            <p:spPr>
              <a:xfrm rot="18430168">
                <a:off x="6677742" y="2152200"/>
                <a:ext cx="734838" cy="454462"/>
              </a:xfrm>
              <a:prstGeom prst="rect">
                <a:avLst/>
              </a:prstGeom>
              <a:noFill/>
            </p:spPr>
            <p:txBody>
              <a:bodyPr wrap="none" rtlCol="0">
                <a:spAutoFit/>
              </a:bodyPr>
              <a:lstStyle/>
              <a:p>
                <a:r>
                  <a:rPr lang="es-ES" sz="1200" dirty="0" smtClean="0"/>
                  <a:t>OC 50</a:t>
                </a:r>
                <a:endParaRPr lang="es-ES" sz="1200" dirty="0"/>
              </a:p>
            </p:txBody>
          </p:sp>
          <p:sp>
            <p:nvSpPr>
              <p:cNvPr id="52" name="CasellaDiTesto 14"/>
              <p:cNvSpPr txBox="1"/>
              <p:nvPr/>
            </p:nvSpPr>
            <p:spPr>
              <a:xfrm rot="18608864">
                <a:off x="7364566" y="1976123"/>
                <a:ext cx="1209063" cy="454462"/>
              </a:xfrm>
              <a:prstGeom prst="rect">
                <a:avLst/>
              </a:prstGeom>
              <a:noFill/>
            </p:spPr>
            <p:txBody>
              <a:bodyPr wrap="none" rtlCol="0">
                <a:spAutoFit/>
              </a:bodyPr>
              <a:lstStyle/>
              <a:p>
                <a:r>
                  <a:rPr lang="es-ES" sz="1200" dirty="0" smtClean="0"/>
                  <a:t>OC 50 + LPS</a:t>
                </a:r>
                <a:endParaRPr lang="es-ES" sz="1200" dirty="0"/>
              </a:p>
            </p:txBody>
          </p:sp>
          <p:sp>
            <p:nvSpPr>
              <p:cNvPr id="53" name="CasellaDiTesto 15"/>
              <p:cNvSpPr txBox="1"/>
              <p:nvPr/>
            </p:nvSpPr>
            <p:spPr>
              <a:xfrm>
                <a:off x="7908311" y="2668269"/>
                <a:ext cx="978883" cy="402881"/>
              </a:xfrm>
              <a:prstGeom prst="rect">
                <a:avLst/>
              </a:prstGeom>
              <a:noFill/>
            </p:spPr>
            <p:txBody>
              <a:bodyPr wrap="none" rtlCol="0">
                <a:spAutoFit/>
              </a:bodyPr>
              <a:lstStyle/>
              <a:p>
                <a:r>
                  <a:rPr lang="es-ES" sz="1400" dirty="0" smtClean="0"/>
                  <a:t>i-NOS</a:t>
                </a:r>
                <a:endParaRPr lang="es-ES" sz="1400" dirty="0"/>
              </a:p>
            </p:txBody>
          </p:sp>
          <p:sp>
            <p:nvSpPr>
              <p:cNvPr id="54" name="CasellaDiTesto 16"/>
              <p:cNvSpPr txBox="1"/>
              <p:nvPr/>
            </p:nvSpPr>
            <p:spPr>
              <a:xfrm>
                <a:off x="7908311" y="3126259"/>
                <a:ext cx="910547" cy="287908"/>
              </a:xfrm>
              <a:prstGeom prst="rect">
                <a:avLst/>
              </a:prstGeom>
              <a:noFill/>
            </p:spPr>
            <p:txBody>
              <a:bodyPr wrap="none" rtlCol="0">
                <a:spAutoFit/>
              </a:bodyPr>
              <a:lstStyle/>
              <a:p>
                <a:r>
                  <a:rPr lang="el-GR" sz="1400" dirty="0" smtClean="0"/>
                  <a:t>Β</a:t>
                </a:r>
                <a:r>
                  <a:rPr lang="fi-FI" sz="1400" dirty="0" smtClean="0"/>
                  <a:t>-</a:t>
                </a:r>
                <a:r>
                  <a:rPr lang="fi-FI" sz="1400" dirty="0" err="1" smtClean="0"/>
                  <a:t>Actin</a:t>
                </a:r>
                <a:endParaRPr lang="es-ES" sz="1400" dirty="0"/>
              </a:p>
            </p:txBody>
          </p:sp>
        </p:gr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252"/>
            <a:stretch/>
          </p:blipFill>
          <p:spPr bwMode="auto">
            <a:xfrm>
              <a:off x="1217885" y="1249049"/>
              <a:ext cx="3277941" cy="380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17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971600" y="95753"/>
            <a:ext cx="6520759" cy="369332"/>
          </a:xfrm>
          <a:prstGeom prst="rect">
            <a:avLst/>
          </a:prstGeom>
          <a:noFill/>
        </p:spPr>
        <p:txBody>
          <a:bodyPr wrap="none" rtlCol="0">
            <a:spAutoFit/>
          </a:bodyPr>
          <a:lstStyle/>
          <a:p>
            <a:r>
              <a:rPr lang="en-US" b="1" dirty="0"/>
              <a:t>Effect of </a:t>
            </a:r>
            <a:r>
              <a:rPr lang="en-US" b="1" dirty="0" err="1"/>
              <a:t>oleocanthal</a:t>
            </a:r>
            <a:r>
              <a:rPr lang="en-US" b="1" dirty="0"/>
              <a:t> on NO synthesis in J774 murine macrophages</a:t>
            </a:r>
            <a:endParaRPr lang="es-ES" b="1" dirty="0"/>
          </a:p>
        </p:txBody>
      </p:sp>
      <p:sp>
        <p:nvSpPr>
          <p:cNvPr id="22" name="14 Rectángulo"/>
          <p:cNvSpPr/>
          <p:nvPr/>
        </p:nvSpPr>
        <p:spPr>
          <a:xfrm>
            <a:off x="1979713" y="6392915"/>
            <a:ext cx="6768752" cy="369332"/>
          </a:xfrm>
          <a:prstGeom prst="rect">
            <a:avLst/>
          </a:prstGeom>
        </p:spPr>
        <p:txBody>
          <a:bodyPr wrap="square">
            <a:spAutoFit/>
          </a:bodyPr>
          <a:lstStyle/>
          <a:p>
            <a:r>
              <a:rPr lang="es-ES" b="1" dirty="0" err="1"/>
              <a:t>The</a:t>
            </a:r>
            <a:r>
              <a:rPr lang="es-ES" b="1" dirty="0"/>
              <a:t> NEIRID </a:t>
            </a:r>
            <a:r>
              <a:rPr lang="es-ES" b="1" dirty="0" err="1"/>
              <a:t>Lab</a:t>
            </a:r>
            <a:r>
              <a:rPr lang="es-ES" b="1" dirty="0"/>
              <a:t> © </a:t>
            </a:r>
            <a:r>
              <a:rPr lang="en-US" b="1" dirty="0" smtClean="0"/>
              <a:t> Life </a:t>
            </a:r>
            <a:r>
              <a:rPr lang="en-US" b="1" dirty="0" err="1" smtClean="0"/>
              <a:t>Sci</a:t>
            </a:r>
            <a:r>
              <a:rPr lang="en-US" b="1" dirty="0" smtClean="0"/>
              <a:t> 91(23-24):1229-35</a:t>
            </a:r>
            <a:endParaRPr lang="es-ES" b="1" dirty="0"/>
          </a:p>
        </p:txBody>
      </p:sp>
    </p:spTree>
    <p:extLst>
      <p:ext uri="{BB962C8B-B14F-4D97-AF65-F5344CB8AC3E}">
        <p14:creationId xmlns:p14="http://schemas.microsoft.com/office/powerpoint/2010/main" val="39958275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tx1"/>
                </a:solidFill>
              </a:rPr>
              <a:t>Oleocanthal</a:t>
            </a:r>
            <a:r>
              <a:rPr lang="es-ES" b="1" dirty="0">
                <a:solidFill>
                  <a:schemeClr val="tx1"/>
                </a:solidFill>
              </a:rPr>
              <a:t> </a:t>
            </a:r>
            <a:r>
              <a:rPr lang="es-ES" b="1" dirty="0" err="1">
                <a:solidFill>
                  <a:schemeClr val="tx1"/>
                </a:solidFill>
              </a:rPr>
              <a:t>inhibits</a:t>
            </a:r>
            <a:r>
              <a:rPr lang="es-ES" b="1" dirty="0">
                <a:solidFill>
                  <a:schemeClr val="tx1"/>
                </a:solidFill>
              </a:rPr>
              <a:t> </a:t>
            </a:r>
            <a:r>
              <a:rPr lang="es-ES" b="1" dirty="0" smtClean="0">
                <a:solidFill>
                  <a:schemeClr val="tx1"/>
                </a:solidFill>
              </a:rPr>
              <a:t>IL-6 and MIP-1</a:t>
            </a:r>
            <a:r>
              <a:rPr lang="el-GR" b="1" dirty="0" smtClean="0">
                <a:solidFill>
                  <a:schemeClr val="tx1"/>
                </a:solidFill>
              </a:rPr>
              <a:t>α </a:t>
            </a:r>
            <a:r>
              <a:rPr lang="es-ES" b="1" dirty="0" err="1" smtClean="0">
                <a:solidFill>
                  <a:schemeClr val="tx1"/>
                </a:solidFill>
              </a:rPr>
              <a:t>mRNA</a:t>
            </a:r>
            <a:r>
              <a:rPr lang="es-ES" b="1" dirty="0" smtClean="0">
                <a:solidFill>
                  <a:schemeClr val="tx1"/>
                </a:solidFill>
              </a:rPr>
              <a:t> </a:t>
            </a:r>
            <a:r>
              <a:rPr lang="es-ES" b="1" dirty="0" err="1">
                <a:solidFill>
                  <a:schemeClr val="tx1"/>
                </a:solidFill>
              </a:rPr>
              <a:t>expression</a:t>
            </a:r>
            <a:r>
              <a:rPr lang="es-ES" b="1" dirty="0">
                <a:solidFill>
                  <a:schemeClr val="tx1"/>
                </a:solidFill>
              </a:rPr>
              <a:t> in J774 </a:t>
            </a:r>
            <a:r>
              <a:rPr lang="es-ES" b="1" dirty="0" err="1" smtClean="0">
                <a:solidFill>
                  <a:schemeClr val="tx1"/>
                </a:solidFill>
              </a:rPr>
              <a:t>murine</a:t>
            </a:r>
            <a:r>
              <a:rPr lang="es-ES" b="1" dirty="0" smtClean="0">
                <a:solidFill>
                  <a:schemeClr val="tx1"/>
                </a:solidFill>
              </a:rPr>
              <a:t> </a:t>
            </a:r>
            <a:r>
              <a:rPr lang="es-ES" b="1" dirty="0" err="1" smtClean="0">
                <a:solidFill>
                  <a:schemeClr val="tx1"/>
                </a:solidFill>
              </a:rPr>
              <a:t>macrophages</a:t>
            </a:r>
            <a:endParaRPr lang="es-ES" b="1" dirty="0">
              <a:solidFill>
                <a:schemeClr val="tx1"/>
              </a:solidFill>
            </a:endParaRPr>
          </a:p>
        </p:txBody>
      </p:sp>
      <p:sp>
        <p:nvSpPr>
          <p:cNvPr id="16" name="15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4 Rectángulo"/>
          <p:cNvSpPr/>
          <p:nvPr/>
        </p:nvSpPr>
        <p:spPr>
          <a:xfrm>
            <a:off x="1979713" y="6392915"/>
            <a:ext cx="6768752" cy="369332"/>
          </a:xfrm>
          <a:prstGeom prst="rect">
            <a:avLst/>
          </a:prstGeom>
        </p:spPr>
        <p:txBody>
          <a:bodyPr wrap="square">
            <a:spAutoFit/>
          </a:bodyPr>
          <a:lstStyle/>
          <a:p>
            <a:r>
              <a:rPr lang="es-ES" b="1" dirty="0" err="1"/>
              <a:t>The</a:t>
            </a:r>
            <a:r>
              <a:rPr lang="es-ES" b="1" dirty="0"/>
              <a:t> NEIRID </a:t>
            </a:r>
            <a:r>
              <a:rPr lang="es-ES" b="1" dirty="0" err="1"/>
              <a:t>Lab</a:t>
            </a:r>
            <a:r>
              <a:rPr lang="es-ES" b="1" dirty="0"/>
              <a:t> © </a:t>
            </a:r>
            <a:r>
              <a:rPr lang="en-US" b="1" dirty="0" smtClean="0"/>
              <a:t> Life </a:t>
            </a:r>
            <a:r>
              <a:rPr lang="en-US" b="1" dirty="0" err="1" smtClean="0"/>
              <a:t>Sci</a:t>
            </a:r>
            <a:r>
              <a:rPr lang="en-US" b="1" dirty="0" smtClean="0"/>
              <a:t> 91(23-24):1229-35</a:t>
            </a:r>
            <a:endParaRPr lang="es-ES" b="1" dirty="0"/>
          </a:p>
        </p:txBody>
      </p:sp>
      <p:pic>
        <p:nvPicPr>
          <p:cNvPr id="13" name="Picture 1"/>
          <p:cNvPicPr>
            <a:picLocks noChangeAspect="1"/>
          </p:cNvPicPr>
          <p:nvPr/>
        </p:nvPicPr>
        <p:blipFill>
          <a:blip r:embed="rId2"/>
          <a:stretch>
            <a:fillRect/>
          </a:stretch>
        </p:blipFill>
        <p:spPr>
          <a:xfrm>
            <a:off x="1187624" y="1340768"/>
            <a:ext cx="6977575" cy="3672408"/>
          </a:xfrm>
          <a:prstGeom prst="rect">
            <a:avLst/>
          </a:prstGeom>
        </p:spPr>
      </p:pic>
    </p:spTree>
    <p:extLst>
      <p:ext uri="{BB962C8B-B14F-4D97-AF65-F5344CB8AC3E}">
        <p14:creationId xmlns:p14="http://schemas.microsoft.com/office/powerpoint/2010/main" val="35811000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206208" y="1124744"/>
            <a:ext cx="8254223" cy="4392488"/>
            <a:chOff x="206208" y="1124744"/>
            <a:chExt cx="8254223" cy="4392488"/>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08" y="1136429"/>
              <a:ext cx="4075692" cy="4380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48" t="917"/>
            <a:stretch/>
          </p:blipFill>
          <p:spPr bwMode="auto">
            <a:xfrm>
              <a:off x="4456314" y="1124744"/>
              <a:ext cx="4004117"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8 CuadroTexto"/>
          <p:cNvSpPr txBox="1"/>
          <p:nvPr/>
        </p:nvSpPr>
        <p:spPr>
          <a:xfrm>
            <a:off x="7668344" y="95753"/>
            <a:ext cx="1071127" cy="369332"/>
          </a:xfrm>
          <a:prstGeom prst="rect">
            <a:avLst/>
          </a:prstGeom>
          <a:noFill/>
        </p:spPr>
        <p:txBody>
          <a:bodyPr wrap="none" rtlCol="0">
            <a:spAutoFit/>
          </a:bodyPr>
          <a:lstStyle/>
          <a:p>
            <a:r>
              <a:rPr lang="es-ES" dirty="0" smtClean="0"/>
              <a:t>J774 </a:t>
            </a:r>
            <a:r>
              <a:rPr lang="es-ES" dirty="0" err="1" smtClean="0"/>
              <a:t>cells</a:t>
            </a:r>
            <a:endParaRPr lang="es-ES" dirty="0"/>
          </a:p>
        </p:txBody>
      </p:sp>
      <p:sp>
        <p:nvSpPr>
          <p:cNvPr id="10" name="9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Rectángulo"/>
          <p:cNvSpPr/>
          <p:nvPr/>
        </p:nvSpPr>
        <p:spPr>
          <a:xfrm>
            <a:off x="272075" y="43980"/>
            <a:ext cx="8660230" cy="369332"/>
          </a:xfrm>
          <a:prstGeom prst="rect">
            <a:avLst/>
          </a:prstGeom>
        </p:spPr>
        <p:txBody>
          <a:bodyPr wrap="square">
            <a:spAutoFit/>
          </a:bodyPr>
          <a:lstStyle/>
          <a:p>
            <a:pPr algn="ctr"/>
            <a:r>
              <a:rPr lang="es-ES" b="1" dirty="0" err="1" smtClean="0">
                <a:solidFill>
                  <a:schemeClr val="tx1"/>
                </a:solidFill>
              </a:rPr>
              <a:t>Oleocanthal</a:t>
            </a:r>
            <a:r>
              <a:rPr lang="es-ES" b="1" dirty="0" smtClean="0">
                <a:solidFill>
                  <a:schemeClr val="tx1"/>
                </a:solidFill>
              </a:rPr>
              <a:t> </a:t>
            </a:r>
            <a:r>
              <a:rPr lang="es-ES" b="1" dirty="0" err="1" smtClean="0">
                <a:solidFill>
                  <a:schemeClr val="tx1"/>
                </a:solidFill>
              </a:rPr>
              <a:t>inhibits</a:t>
            </a:r>
            <a:r>
              <a:rPr lang="es-ES" b="1" dirty="0" smtClean="0">
                <a:solidFill>
                  <a:schemeClr val="tx1"/>
                </a:solidFill>
              </a:rPr>
              <a:t> IL-6 and MIP-1</a:t>
            </a:r>
            <a:r>
              <a:rPr lang="el-GR" b="1" dirty="0" smtClean="0">
                <a:solidFill>
                  <a:schemeClr val="tx1"/>
                </a:solidFill>
              </a:rPr>
              <a:t>α</a:t>
            </a:r>
            <a:r>
              <a:rPr lang="es-ES" b="1" dirty="0" smtClean="0">
                <a:solidFill>
                  <a:schemeClr val="tx1"/>
                </a:solidFill>
              </a:rPr>
              <a:t> </a:t>
            </a:r>
            <a:r>
              <a:rPr lang="es-ES" b="1" dirty="0" err="1" smtClean="0">
                <a:solidFill>
                  <a:schemeClr val="tx1"/>
                </a:solidFill>
              </a:rPr>
              <a:t>protein</a:t>
            </a:r>
            <a:r>
              <a:rPr lang="es-ES" b="1" dirty="0" smtClean="0">
                <a:solidFill>
                  <a:schemeClr val="tx1"/>
                </a:solidFill>
              </a:rPr>
              <a:t> </a:t>
            </a:r>
            <a:r>
              <a:rPr lang="es-ES" b="1" dirty="0" err="1" smtClean="0">
                <a:solidFill>
                  <a:schemeClr val="tx1"/>
                </a:solidFill>
              </a:rPr>
              <a:t>secretion</a:t>
            </a:r>
            <a:r>
              <a:rPr lang="es-ES" b="1" dirty="0" smtClean="0">
                <a:solidFill>
                  <a:schemeClr val="tx1"/>
                </a:solidFill>
              </a:rPr>
              <a:t> in J774 </a:t>
            </a:r>
            <a:r>
              <a:rPr lang="es-ES" b="1" dirty="0" err="1" smtClean="0">
                <a:solidFill>
                  <a:schemeClr val="tx1"/>
                </a:solidFill>
              </a:rPr>
              <a:t>murine</a:t>
            </a:r>
            <a:r>
              <a:rPr lang="es-ES" b="1" dirty="0" smtClean="0">
                <a:solidFill>
                  <a:schemeClr val="tx1"/>
                </a:solidFill>
              </a:rPr>
              <a:t> </a:t>
            </a:r>
            <a:r>
              <a:rPr lang="es-ES" b="1" dirty="0" err="1" smtClean="0">
                <a:solidFill>
                  <a:schemeClr val="tx1"/>
                </a:solidFill>
              </a:rPr>
              <a:t>macrophages</a:t>
            </a:r>
            <a:endParaRPr lang="es-ES" b="1" dirty="0">
              <a:solidFill>
                <a:schemeClr val="tx1"/>
              </a:solidFill>
            </a:endParaRPr>
          </a:p>
        </p:txBody>
      </p:sp>
      <p:sp>
        <p:nvSpPr>
          <p:cNvPr id="13" name="14 Rectángulo"/>
          <p:cNvSpPr/>
          <p:nvPr/>
        </p:nvSpPr>
        <p:spPr>
          <a:xfrm>
            <a:off x="1979713" y="6392915"/>
            <a:ext cx="6768752" cy="369332"/>
          </a:xfrm>
          <a:prstGeom prst="rect">
            <a:avLst/>
          </a:prstGeom>
        </p:spPr>
        <p:txBody>
          <a:bodyPr wrap="square">
            <a:spAutoFit/>
          </a:bodyPr>
          <a:lstStyle/>
          <a:p>
            <a:r>
              <a:rPr lang="es-ES" b="1" dirty="0" err="1"/>
              <a:t>The</a:t>
            </a:r>
            <a:r>
              <a:rPr lang="es-ES" b="1" dirty="0"/>
              <a:t> NEIRID </a:t>
            </a:r>
            <a:r>
              <a:rPr lang="es-ES" b="1" dirty="0" err="1"/>
              <a:t>Lab</a:t>
            </a:r>
            <a:r>
              <a:rPr lang="es-ES" b="1" dirty="0"/>
              <a:t> © </a:t>
            </a:r>
            <a:r>
              <a:rPr lang="en-US" b="1" dirty="0" smtClean="0"/>
              <a:t> Life </a:t>
            </a:r>
            <a:r>
              <a:rPr lang="en-US" b="1" dirty="0" err="1" smtClean="0"/>
              <a:t>Sci</a:t>
            </a:r>
            <a:r>
              <a:rPr lang="en-US" b="1" dirty="0" smtClean="0"/>
              <a:t> 91(23-24):1229-35</a:t>
            </a:r>
            <a:endParaRPr lang="es-ES" b="1" dirty="0"/>
          </a:p>
        </p:txBody>
      </p:sp>
    </p:spTree>
    <p:extLst>
      <p:ext uri="{BB962C8B-B14F-4D97-AF65-F5344CB8AC3E}">
        <p14:creationId xmlns:p14="http://schemas.microsoft.com/office/powerpoint/2010/main" val="15177636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467544" y="1052736"/>
            <a:ext cx="8099614" cy="3749343"/>
            <a:chOff x="322891" y="1171157"/>
            <a:chExt cx="8027936" cy="3749343"/>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3"/>
            <a:stretch/>
          </p:blipFill>
          <p:spPr bwMode="auto">
            <a:xfrm>
              <a:off x="322891" y="1171157"/>
              <a:ext cx="3860345" cy="3749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53"/>
            <a:stretch/>
          </p:blipFill>
          <p:spPr bwMode="auto">
            <a:xfrm>
              <a:off x="4462395" y="1171157"/>
              <a:ext cx="3888432"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10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Effect of </a:t>
            </a:r>
            <a:r>
              <a:rPr lang="en-US" b="1" dirty="0" err="1">
                <a:solidFill>
                  <a:schemeClr val="tx1"/>
                </a:solidFill>
              </a:rPr>
              <a:t>oleocanthal</a:t>
            </a:r>
            <a:r>
              <a:rPr lang="en-US" b="1" dirty="0">
                <a:solidFill>
                  <a:schemeClr val="tx1"/>
                </a:solidFill>
              </a:rPr>
              <a:t> on </a:t>
            </a:r>
            <a:r>
              <a:rPr lang="en-US" b="1" dirty="0" smtClean="0">
                <a:solidFill>
                  <a:schemeClr val="tx1"/>
                </a:solidFill>
              </a:rPr>
              <a:t>other </a:t>
            </a:r>
            <a:r>
              <a:rPr lang="en-US" b="1" dirty="0">
                <a:solidFill>
                  <a:schemeClr val="tx1"/>
                </a:solidFill>
              </a:rPr>
              <a:t>cytokines in </a:t>
            </a:r>
            <a:r>
              <a:rPr lang="en-US" b="1" dirty="0" smtClean="0">
                <a:solidFill>
                  <a:schemeClr val="tx1"/>
                </a:solidFill>
              </a:rPr>
              <a:t>J774 </a:t>
            </a:r>
            <a:r>
              <a:rPr lang="es-ES" b="1" dirty="0" err="1" smtClean="0">
                <a:solidFill>
                  <a:schemeClr val="tx1"/>
                </a:solidFill>
              </a:rPr>
              <a:t>macrophages</a:t>
            </a:r>
            <a:endParaRPr lang="es-ES" b="1" dirty="0">
              <a:solidFill>
                <a:schemeClr val="tx1"/>
              </a:solidFill>
            </a:endParaRPr>
          </a:p>
        </p:txBody>
      </p:sp>
      <p:sp>
        <p:nvSpPr>
          <p:cNvPr id="12" name="11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14 Rectángulo"/>
          <p:cNvSpPr/>
          <p:nvPr/>
        </p:nvSpPr>
        <p:spPr>
          <a:xfrm>
            <a:off x="1979713" y="6392915"/>
            <a:ext cx="6768752" cy="369332"/>
          </a:xfrm>
          <a:prstGeom prst="rect">
            <a:avLst/>
          </a:prstGeom>
        </p:spPr>
        <p:txBody>
          <a:bodyPr wrap="square">
            <a:spAutoFit/>
          </a:bodyPr>
          <a:lstStyle/>
          <a:p>
            <a:r>
              <a:rPr lang="es-ES" b="1" dirty="0" err="1"/>
              <a:t>The</a:t>
            </a:r>
            <a:r>
              <a:rPr lang="es-ES" b="1" dirty="0"/>
              <a:t> NEIRID </a:t>
            </a:r>
            <a:r>
              <a:rPr lang="es-ES" b="1" dirty="0" err="1"/>
              <a:t>Lab</a:t>
            </a:r>
            <a:r>
              <a:rPr lang="es-ES" b="1" dirty="0"/>
              <a:t> © </a:t>
            </a:r>
            <a:r>
              <a:rPr lang="en-US" b="1" dirty="0" smtClean="0"/>
              <a:t> Life </a:t>
            </a:r>
            <a:r>
              <a:rPr lang="en-US" b="1" dirty="0" err="1" smtClean="0"/>
              <a:t>Sci</a:t>
            </a:r>
            <a:r>
              <a:rPr lang="en-US" b="1" dirty="0" smtClean="0"/>
              <a:t> 91(23-24):1229-35</a:t>
            </a:r>
            <a:endParaRPr lang="es-ES" b="1" dirty="0"/>
          </a:p>
        </p:txBody>
      </p:sp>
    </p:spTree>
    <p:extLst>
      <p:ext uri="{BB962C8B-B14F-4D97-AF65-F5344CB8AC3E}">
        <p14:creationId xmlns:p14="http://schemas.microsoft.com/office/powerpoint/2010/main" val="4003414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RA\Desktop\LABORATORIO\DDT OC FINALISIMA\FIGURES JPEG FORMAT\Figur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804939"/>
            <a:ext cx="6696744" cy="5288357"/>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Schematic representation of the general anti-inflammatory activities of </a:t>
            </a:r>
            <a:r>
              <a:rPr lang="en-US" sz="1600" b="1" dirty="0" err="1">
                <a:solidFill>
                  <a:schemeClr val="tx1"/>
                </a:solidFill>
              </a:rPr>
              <a:t>oleocanthal</a:t>
            </a:r>
            <a:r>
              <a:rPr lang="en-US" sz="1600" b="1" dirty="0">
                <a:solidFill>
                  <a:schemeClr val="tx1"/>
                </a:solidFill>
              </a:rPr>
              <a:t>. (a) molecular pharmacological targets and (b) cellular targets. </a:t>
            </a:r>
            <a:endParaRPr lang="es-ES" sz="1600" b="1" dirty="0">
              <a:solidFill>
                <a:schemeClr val="tx1"/>
              </a:solidFill>
            </a:endParaRPr>
          </a:p>
        </p:txBody>
      </p:sp>
      <p:sp>
        <p:nvSpPr>
          <p:cNvPr id="20" name="19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err="1">
                <a:solidFill>
                  <a:prstClr val="black"/>
                </a:solidFill>
              </a:rPr>
              <a:t>The</a:t>
            </a:r>
            <a:r>
              <a:rPr lang="es-ES" dirty="0">
                <a:solidFill>
                  <a:prstClr val="black"/>
                </a:solidFill>
              </a:rPr>
              <a:t> NEIRID </a:t>
            </a:r>
            <a:r>
              <a:rPr lang="es-ES" dirty="0" err="1">
                <a:solidFill>
                  <a:prstClr val="black"/>
                </a:solidFill>
              </a:rPr>
              <a:t>Lab</a:t>
            </a:r>
            <a:r>
              <a:rPr lang="es-ES" dirty="0">
                <a:solidFill>
                  <a:prstClr val="black"/>
                </a:solidFill>
              </a:rPr>
              <a:t> </a:t>
            </a:r>
            <a:r>
              <a:rPr lang="es-ES" b="1" dirty="0">
                <a:solidFill>
                  <a:prstClr val="black"/>
                </a:solidFill>
              </a:rPr>
              <a:t>©</a:t>
            </a:r>
            <a:r>
              <a:rPr lang="es-ES" dirty="0">
                <a:solidFill>
                  <a:prstClr val="black"/>
                </a:solidFill>
              </a:rPr>
              <a:t>: </a:t>
            </a:r>
            <a:r>
              <a:rPr lang="en-US" sz="1000" dirty="0">
                <a:solidFill>
                  <a:prstClr val="black"/>
                </a:solidFill>
                <a:latin typeface="Arial"/>
              </a:rPr>
              <a:t>Drug Discovery Today, Volume 20, Issue 4, 2015, 406–410</a:t>
            </a:r>
          </a:p>
        </p:txBody>
      </p:sp>
    </p:spTree>
    <p:extLst>
      <p:ext uri="{BB962C8B-B14F-4D97-AF65-F5344CB8AC3E}">
        <p14:creationId xmlns:p14="http://schemas.microsoft.com/office/powerpoint/2010/main" val="14629051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Summary of the pharmacological effects of </a:t>
            </a:r>
            <a:r>
              <a:rPr lang="en-US" sz="1600" b="1" dirty="0" err="1">
                <a:solidFill>
                  <a:schemeClr val="tx1"/>
                </a:solidFill>
              </a:rPr>
              <a:t>oleocanthal</a:t>
            </a:r>
            <a:r>
              <a:rPr lang="en-US" sz="1600" b="1" dirty="0">
                <a:solidFill>
                  <a:schemeClr val="tx1"/>
                </a:solidFill>
              </a:rPr>
              <a:t> (OC) in cancer cells and neurodegenerative diseases, including a detailed mechanism of OC activity in multiple myeloma (MM) cells. </a:t>
            </a:r>
            <a:endParaRPr lang="es-ES" sz="1600" b="1" dirty="0">
              <a:solidFill>
                <a:schemeClr val="tx1"/>
              </a:solidFill>
            </a:endParaRPr>
          </a:p>
        </p:txBody>
      </p:sp>
      <p:sp>
        <p:nvSpPr>
          <p:cNvPr id="5" name="4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oup 20"/>
          <p:cNvGrpSpPr/>
          <p:nvPr/>
        </p:nvGrpSpPr>
        <p:grpSpPr>
          <a:xfrm>
            <a:off x="363292" y="649046"/>
            <a:ext cx="8424936" cy="5481838"/>
            <a:chOff x="35496" y="180412"/>
            <a:chExt cx="8939680" cy="6519145"/>
          </a:xfrm>
        </p:grpSpPr>
        <p:grpSp>
          <p:nvGrpSpPr>
            <p:cNvPr id="7" name="Group 15"/>
            <p:cNvGrpSpPr/>
            <p:nvPr/>
          </p:nvGrpSpPr>
          <p:grpSpPr>
            <a:xfrm>
              <a:off x="948870" y="180412"/>
              <a:ext cx="8026306" cy="6519145"/>
              <a:chOff x="948870" y="180412"/>
              <a:chExt cx="8026306" cy="6519145"/>
            </a:xfrm>
          </p:grpSpPr>
          <p:sp>
            <p:nvSpPr>
              <p:cNvPr id="11" name="10 Rectángulo"/>
              <p:cNvSpPr/>
              <p:nvPr/>
            </p:nvSpPr>
            <p:spPr>
              <a:xfrm>
                <a:off x="2106183" y="4694947"/>
                <a:ext cx="1601721" cy="246221"/>
              </a:xfrm>
              <a:prstGeom prst="rect">
                <a:avLst/>
              </a:prstGeom>
              <a:solidFill>
                <a:schemeClr val="bg1"/>
              </a:solidFill>
              <a:ln w="28575">
                <a:solidFill>
                  <a:schemeClr val="accent2">
                    <a:lumMod val="60000"/>
                    <a:lumOff val="40000"/>
                  </a:schemeClr>
                </a:solidFill>
              </a:ln>
            </p:spPr>
            <p:txBody>
              <a:bodyPr wrap="none">
                <a:spAutoFit/>
              </a:bodyPr>
              <a:lstStyle/>
              <a:p>
                <a:r>
                  <a:rPr lang="en-GB" sz="1000" dirty="0" smtClean="0">
                    <a:latin typeface="Times New Roman" panose="02020603050405020304" pitchFamily="18" charset="0"/>
                    <a:cs typeface="Times New Roman" panose="02020603050405020304" pitchFamily="18" charset="0"/>
                  </a:rPr>
                  <a:t>COLON CANCER CELLS</a:t>
                </a:r>
                <a:endParaRPr lang="es-ES" sz="1000" dirty="0"/>
              </a:p>
            </p:txBody>
          </p:sp>
          <p:sp>
            <p:nvSpPr>
              <p:cNvPr id="12" name="11 Rectángulo"/>
              <p:cNvSpPr/>
              <p:nvPr/>
            </p:nvSpPr>
            <p:spPr>
              <a:xfrm>
                <a:off x="2070028" y="2708920"/>
                <a:ext cx="1637876" cy="246221"/>
              </a:xfrm>
              <a:prstGeom prst="rect">
                <a:avLst/>
              </a:prstGeom>
              <a:solidFill>
                <a:schemeClr val="bg1"/>
              </a:solidFill>
              <a:ln w="28575">
                <a:solidFill>
                  <a:schemeClr val="accent2">
                    <a:lumMod val="60000"/>
                    <a:lumOff val="40000"/>
                  </a:schemeClr>
                </a:solidFill>
              </a:ln>
            </p:spPr>
            <p:txBody>
              <a:bodyPr wrap="square">
                <a:spAutoFit/>
              </a:bodyPr>
              <a:lstStyle/>
              <a:p>
                <a:r>
                  <a:rPr lang="en-GB" sz="1000" dirty="0" smtClean="0">
                    <a:latin typeface="Times New Roman" panose="02020603050405020304" pitchFamily="18" charset="0"/>
                    <a:cs typeface="Times New Roman" panose="02020603050405020304" pitchFamily="18" charset="0"/>
                  </a:rPr>
                  <a:t>BREAST CANCER CELLS</a:t>
                </a:r>
                <a:endParaRPr lang="es-ES" sz="1000" dirty="0"/>
              </a:p>
            </p:txBody>
          </p:sp>
          <p:sp>
            <p:nvSpPr>
              <p:cNvPr id="13" name="12 Rectángulo"/>
              <p:cNvSpPr/>
              <p:nvPr/>
            </p:nvSpPr>
            <p:spPr>
              <a:xfrm>
                <a:off x="1978628" y="1238563"/>
                <a:ext cx="433132" cy="246221"/>
              </a:xfrm>
              <a:prstGeom prst="rect">
                <a:avLst/>
              </a:prstGeom>
              <a:solidFill>
                <a:schemeClr val="bg1"/>
              </a:solidFill>
              <a:ln w="28575">
                <a:solidFill>
                  <a:schemeClr val="accent2">
                    <a:lumMod val="60000"/>
                    <a:lumOff val="40000"/>
                  </a:schemeClr>
                </a:solidFill>
              </a:ln>
            </p:spPr>
            <p:txBody>
              <a:bodyPr wrap="none">
                <a:spAutoFit/>
              </a:bodyPr>
              <a:lstStyle/>
              <a:p>
                <a:r>
                  <a:rPr lang="en-GB" sz="1000" dirty="0" smtClean="0">
                    <a:latin typeface="Times New Roman" panose="02020603050405020304" pitchFamily="18" charset="0"/>
                    <a:cs typeface="Times New Roman" panose="02020603050405020304" pitchFamily="18" charset="0"/>
                  </a:rPr>
                  <a:t>CNS</a:t>
                </a:r>
                <a:endParaRPr lang="es-ES" sz="1000" dirty="0"/>
              </a:p>
            </p:txBody>
          </p:sp>
          <p:cxnSp>
            <p:nvCxnSpPr>
              <p:cNvPr id="14" name="13 Conector recto de flecha"/>
              <p:cNvCxnSpPr/>
              <p:nvPr/>
            </p:nvCxnSpPr>
            <p:spPr>
              <a:xfrm flipV="1">
                <a:off x="948870" y="1178130"/>
                <a:ext cx="764329" cy="141745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14 Conector recto de flecha"/>
              <p:cNvCxnSpPr/>
              <p:nvPr/>
            </p:nvCxnSpPr>
            <p:spPr>
              <a:xfrm>
                <a:off x="1424318" y="4273948"/>
                <a:ext cx="448497" cy="37232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6" name="15 Conector recto de flecha"/>
              <p:cNvCxnSpPr/>
              <p:nvPr/>
            </p:nvCxnSpPr>
            <p:spPr>
              <a:xfrm>
                <a:off x="948870" y="4301162"/>
                <a:ext cx="764329" cy="147302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18" name="Picture 2" descr="C:\Documents and Settings\mscotec\Escritorio\review oleoacanthal\MEDULA OS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5445224"/>
                <a:ext cx="1499588" cy="922823"/>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1974151" y="6453336"/>
                <a:ext cx="1157689" cy="246221"/>
              </a:xfrm>
              <a:prstGeom prst="rect">
                <a:avLst/>
              </a:prstGeom>
              <a:solidFill>
                <a:schemeClr val="bg1"/>
              </a:solidFill>
              <a:ln w="28575">
                <a:solidFill>
                  <a:schemeClr val="accent2">
                    <a:lumMod val="60000"/>
                    <a:lumOff val="40000"/>
                  </a:schemeClr>
                </a:solidFill>
              </a:ln>
            </p:spPr>
            <p:txBody>
              <a:bodyPr wrap="none">
                <a:spAutoFit/>
              </a:bodyPr>
              <a:lstStyle/>
              <a:p>
                <a:r>
                  <a:rPr lang="en-GB" sz="1000" dirty="0" smtClean="0">
                    <a:latin typeface="Times New Roman" panose="02020603050405020304" pitchFamily="18" charset="0"/>
                    <a:cs typeface="Times New Roman" panose="02020603050405020304" pitchFamily="18" charset="0"/>
                  </a:rPr>
                  <a:t>BONE MARROW</a:t>
                </a:r>
                <a:endParaRPr lang="es-ES" sz="1000" dirty="0"/>
              </a:p>
            </p:txBody>
          </p:sp>
          <p:pic>
            <p:nvPicPr>
              <p:cNvPr id="20" name="Picture 3" descr="C:\Documents and Settings\mscotec\Escritorio\Image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176" y="548680"/>
                <a:ext cx="5112000" cy="3943701"/>
              </a:xfrm>
              <a:prstGeom prst="rect">
                <a:avLst/>
              </a:prstGeom>
              <a:noFill/>
              <a:ln w="28575">
                <a:solidFill>
                  <a:schemeClr val="accent5"/>
                </a:solidFill>
              </a:ln>
              <a:effectLst>
                <a:glow rad="76200">
                  <a:schemeClr val="accent5"/>
                </a:glow>
              </a:effectLst>
              <a:extLst>
                <a:ext uri="{909E8E84-426E-40dd-AFC4-6F175D3DCCD1}">
                  <a14:hiddenFill xmlns:a14="http://schemas.microsoft.com/office/drawing/2010/main">
                    <a:solidFill>
                      <a:srgbClr val="FFFFFF"/>
                    </a:solidFill>
                  </a14:hiddenFill>
                </a:ext>
              </a:extLst>
            </p:spPr>
          </p:pic>
          <p:cxnSp>
            <p:nvCxnSpPr>
              <p:cNvPr id="21" name="20 Conector recto de flecha"/>
              <p:cNvCxnSpPr/>
              <p:nvPr/>
            </p:nvCxnSpPr>
            <p:spPr>
              <a:xfrm flipV="1">
                <a:off x="3347864" y="4789383"/>
                <a:ext cx="1584176" cy="114580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2" name="21 Conector recto de flecha"/>
              <p:cNvCxnSpPr/>
              <p:nvPr/>
            </p:nvCxnSpPr>
            <p:spPr>
              <a:xfrm flipV="1">
                <a:off x="1406834" y="2305959"/>
                <a:ext cx="502094" cy="30340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23"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180412"/>
                <a:ext cx="1247775" cy="1009650"/>
              </a:xfrm>
              <a:prstGeom prst="rect">
                <a:avLst/>
              </a:prstGeom>
              <a:noFill/>
            </p:spPr>
          </p:pic>
          <p:pic>
            <p:nvPicPr>
              <p:cNvPr id="24"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823" y="1732037"/>
                <a:ext cx="962025" cy="904875"/>
              </a:xfrm>
              <a:prstGeom prst="rect">
                <a:avLst/>
              </a:prstGeom>
              <a:noFill/>
            </p:spPr>
          </p:pic>
          <p:pic>
            <p:nvPicPr>
              <p:cNvPr id="25"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9189" y="3619103"/>
                <a:ext cx="828675" cy="962025"/>
              </a:xfrm>
              <a:prstGeom prst="rect">
                <a:avLst/>
              </a:prstGeom>
              <a:noFill/>
            </p:spPr>
          </p:pic>
        </p:grpSp>
        <p:grpSp>
          <p:nvGrpSpPr>
            <p:cNvPr id="8" name="Group 17"/>
            <p:cNvGrpSpPr/>
            <p:nvPr/>
          </p:nvGrpSpPr>
          <p:grpSpPr>
            <a:xfrm>
              <a:off x="35496" y="2970472"/>
              <a:ext cx="1956657" cy="962584"/>
              <a:chOff x="35496" y="2831922"/>
              <a:chExt cx="1956657" cy="962584"/>
            </a:xfrm>
          </p:grpSpPr>
          <p:pic>
            <p:nvPicPr>
              <p:cNvPr id="9" name="Picture 1"/>
              <p:cNvPicPr>
                <a:picLocks noChangeAspect="1" noChangeArrowheads="1"/>
              </p:cNvPicPr>
              <p:nvPr/>
            </p:nvPicPr>
            <p:blipFill rotWithShape="1">
              <a:blip r:embed="rId7" cstate="print"/>
              <a:srcRect b="15004"/>
              <a:stretch/>
            </p:blipFill>
            <p:spPr bwMode="auto">
              <a:xfrm>
                <a:off x="35496" y="2831922"/>
                <a:ext cx="1956657" cy="962584"/>
              </a:xfrm>
              <a:prstGeom prst="roundRect">
                <a:avLst>
                  <a:gd name="adj" fmla="val 0"/>
                </a:avLst>
              </a:prstGeom>
              <a:solidFill>
                <a:srgbClr val="FFFFFF">
                  <a:shade val="85000"/>
                </a:srgbClr>
              </a:solidFill>
              <a:ln w="28575">
                <a:solidFill>
                  <a:schemeClr val="accent3">
                    <a:lumMod val="60000"/>
                    <a:lumOff val="40000"/>
                  </a:schemeClr>
                </a:solidFill>
              </a:ln>
              <a:effectLst>
                <a:reflection endPos="0" dist="5000" dir="5400000" sy="-100000" algn="bl" rotWithShape="0"/>
              </a:effectLst>
            </p:spPr>
          </p:pic>
          <p:sp>
            <p:nvSpPr>
              <p:cNvPr id="10" name="2469 CuadroTexto"/>
              <p:cNvSpPr txBox="1"/>
              <p:nvPr/>
            </p:nvSpPr>
            <p:spPr>
              <a:xfrm>
                <a:off x="39486" y="3512041"/>
                <a:ext cx="1329210" cy="276999"/>
              </a:xfrm>
              <a:prstGeom prst="rect">
                <a:avLst/>
              </a:prstGeom>
              <a:noFill/>
            </p:spPr>
            <p:txBody>
              <a:bodyPr wrap="none" rtlCol="0">
                <a:spAutoFit/>
              </a:bodyPr>
              <a:lstStyle/>
              <a:p>
                <a:r>
                  <a:rPr lang="es-ES" sz="1200" dirty="0" smtClean="0">
                    <a:latin typeface="Times New Roman" panose="02020603050405020304" pitchFamily="18" charset="0"/>
                    <a:cs typeface="Times New Roman" panose="02020603050405020304" pitchFamily="18" charset="0"/>
                  </a:rPr>
                  <a:t>OLEOCANTHAL</a:t>
                </a:r>
                <a:endParaRPr lang="es-ES" sz="1200" dirty="0">
                  <a:latin typeface="Times New Roman" panose="02020603050405020304" pitchFamily="18" charset="0"/>
                  <a:cs typeface="Times New Roman" panose="02020603050405020304" pitchFamily="18" charset="0"/>
                </a:endParaRPr>
              </a:p>
            </p:txBody>
          </p:sp>
        </p:grpSp>
      </p:grpSp>
      <p:sp>
        <p:nvSpPr>
          <p:cNvPr id="26" name="25 Rectángulo"/>
          <p:cNvSpPr/>
          <p:nvPr/>
        </p:nvSpPr>
        <p:spPr>
          <a:xfrm>
            <a:off x="611560" y="6392915"/>
            <a:ext cx="7453808" cy="369332"/>
          </a:xfrm>
          <a:prstGeom prst="rect">
            <a:avLst/>
          </a:prstGeom>
        </p:spPr>
        <p:txBody>
          <a:bodyPr wrap="square">
            <a:spAutoFit/>
          </a:bodyPr>
          <a:lstStyle/>
          <a:p>
            <a:pPr lvl="0"/>
            <a:r>
              <a:rPr lang="es-ES" dirty="0" err="1">
                <a:solidFill>
                  <a:prstClr val="black"/>
                </a:solidFill>
              </a:rPr>
              <a:t>The</a:t>
            </a:r>
            <a:r>
              <a:rPr lang="es-ES" dirty="0">
                <a:solidFill>
                  <a:prstClr val="black"/>
                </a:solidFill>
              </a:rPr>
              <a:t> NEIRID </a:t>
            </a:r>
            <a:r>
              <a:rPr lang="es-ES" dirty="0" err="1">
                <a:solidFill>
                  <a:prstClr val="black"/>
                </a:solidFill>
              </a:rPr>
              <a:t>Lab</a:t>
            </a:r>
            <a:r>
              <a:rPr lang="es-ES" dirty="0">
                <a:solidFill>
                  <a:prstClr val="black"/>
                </a:solidFill>
              </a:rPr>
              <a:t> </a:t>
            </a:r>
            <a:r>
              <a:rPr lang="es-ES" b="1" dirty="0">
                <a:solidFill>
                  <a:prstClr val="black"/>
                </a:solidFill>
              </a:rPr>
              <a:t>©</a:t>
            </a:r>
            <a:r>
              <a:rPr lang="es-ES" dirty="0">
                <a:solidFill>
                  <a:prstClr val="black"/>
                </a:solidFill>
              </a:rPr>
              <a:t>: </a:t>
            </a:r>
            <a:r>
              <a:rPr lang="en-US" sz="1000" dirty="0">
                <a:solidFill>
                  <a:prstClr val="black"/>
                </a:solidFill>
                <a:latin typeface="Arial"/>
              </a:rPr>
              <a:t>Drug Discovery Today, Volume 20, Issue 4, 2015, 406–410</a:t>
            </a:r>
          </a:p>
        </p:txBody>
      </p:sp>
    </p:spTree>
    <p:extLst>
      <p:ext uri="{BB962C8B-B14F-4D97-AF65-F5344CB8AC3E}">
        <p14:creationId xmlns:p14="http://schemas.microsoft.com/office/powerpoint/2010/main" val="19327767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1412776"/>
            <a:ext cx="4392488" cy="2808312"/>
          </a:xfrm>
          <a:prstGeom prst="rect">
            <a:avLst/>
          </a:prstGeom>
        </p:spPr>
      </p:pic>
      <p:sp>
        <p:nvSpPr>
          <p:cNvPr id="5" name="Rectangle 4"/>
          <p:cNvSpPr>
            <a:spLocks noChangeArrowheads="1"/>
          </p:cNvSpPr>
          <p:nvPr/>
        </p:nvSpPr>
        <p:spPr bwMode="auto">
          <a:xfrm>
            <a:off x="251520" y="4188571"/>
            <a:ext cx="352839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altLang="en-US" sz="16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Multiple</a:t>
            </a:r>
            <a:r>
              <a:rPr kumimoji="0" lang="en-US" altLang="en-US" sz="16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Myeloma represents 1% of total </a:t>
            </a:r>
            <a:r>
              <a:rPr kumimoji="0" lang="en-US" altLang="en-US" sz="16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neoplasias</a:t>
            </a:r>
            <a:r>
              <a:rPr kumimoji="0" lang="en-US" altLang="en-US" sz="16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and 10% of Hematological Cancers.</a:t>
            </a:r>
          </a:p>
          <a:p>
            <a:pPr marL="0" marR="0" lvl="0" indent="0" algn="just" defTabSz="914400" rtl="0" eaLnBrk="1" fontAlgn="base" latinLnBrk="0" hangingPunct="1">
              <a:lnSpc>
                <a:spcPct val="100000"/>
              </a:lnSpc>
              <a:spcBef>
                <a:spcPct val="0"/>
              </a:spcBef>
              <a:spcAft>
                <a:spcPct val="0"/>
              </a:spcAft>
              <a:buClrTx/>
              <a:buSzTx/>
              <a:buFontTx/>
              <a:buChar char="•"/>
              <a:tabLst/>
            </a:pPr>
            <a:r>
              <a:rPr lang="en-US" altLang="en-US" sz="1600" b="1" baseline="0" dirty="0" err="1" smtClean="0">
                <a:solidFill>
                  <a:srgbClr val="002060"/>
                </a:solidFill>
                <a:latin typeface="Times New Roman" panose="02020603050405020304" pitchFamily="18" charset="0"/>
                <a:cs typeface="Times New Roman" panose="02020603050405020304" pitchFamily="18" charset="0"/>
              </a:rPr>
              <a:t>Extimation</a:t>
            </a:r>
            <a:r>
              <a:rPr lang="en-US" altLang="en-US" sz="1600" b="1" dirty="0" smtClean="0">
                <a:solidFill>
                  <a:srgbClr val="002060"/>
                </a:solidFill>
                <a:latin typeface="Times New Roman" panose="02020603050405020304" pitchFamily="18" charset="0"/>
                <a:cs typeface="Times New Roman" panose="02020603050405020304" pitchFamily="18" charset="0"/>
              </a:rPr>
              <a:t> of about 40/50.000 new cases/year in Europe. </a:t>
            </a:r>
            <a:endParaRPr kumimoji="0" lang="en-US" altLang="en-US" sz="16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8 Rectángulo"/>
          <p:cNvSpPr/>
          <p:nvPr/>
        </p:nvSpPr>
        <p:spPr>
          <a:xfrm>
            <a:off x="-7146" y="-30514"/>
            <a:ext cx="9151145"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8 Rectángulo"/>
          <p:cNvSpPr/>
          <p:nvPr/>
        </p:nvSpPr>
        <p:spPr>
          <a:xfrm>
            <a:off x="-7146" y="6345634"/>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10" name="9 Rectángulo"/>
          <p:cNvSpPr/>
          <p:nvPr/>
        </p:nvSpPr>
        <p:spPr>
          <a:xfrm>
            <a:off x="1990694" y="324570"/>
            <a:ext cx="4834226" cy="461665"/>
          </a:xfrm>
          <a:prstGeom prst="rect">
            <a:avLst/>
          </a:prstGeom>
        </p:spPr>
        <p:txBody>
          <a:bodyPr wrap="none">
            <a:spAutoFit/>
          </a:bodyPr>
          <a:lstStyle/>
          <a:p>
            <a:pPr algn="ctr"/>
            <a:r>
              <a:rPr lang="es-ES" sz="2400" b="1" dirty="0" err="1" smtClean="0">
                <a:solidFill>
                  <a:schemeClr val="bg1"/>
                </a:solidFill>
              </a:rPr>
              <a:t>Oleocanthal</a:t>
            </a:r>
            <a:r>
              <a:rPr lang="es-ES" sz="2400" b="1" dirty="0" smtClean="0">
                <a:solidFill>
                  <a:schemeClr val="bg1"/>
                </a:solidFill>
              </a:rPr>
              <a:t> and </a:t>
            </a:r>
            <a:r>
              <a:rPr lang="es-ES" sz="2400" b="1" dirty="0" err="1" smtClean="0">
                <a:solidFill>
                  <a:schemeClr val="bg1"/>
                </a:solidFill>
              </a:rPr>
              <a:t>multiple</a:t>
            </a:r>
            <a:r>
              <a:rPr lang="es-ES" sz="2400" b="1" dirty="0" smtClean="0">
                <a:solidFill>
                  <a:schemeClr val="bg1"/>
                </a:solidFill>
              </a:rPr>
              <a:t> </a:t>
            </a:r>
            <a:r>
              <a:rPr lang="es-ES" sz="2400" b="1" dirty="0" err="1" smtClean="0">
                <a:solidFill>
                  <a:schemeClr val="bg1"/>
                </a:solidFill>
              </a:rPr>
              <a:t>myeloma</a:t>
            </a:r>
            <a:endParaRPr lang="en-GB" sz="2400" b="1" dirty="0">
              <a:solidFill>
                <a:schemeClr val="bg1"/>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412776"/>
            <a:ext cx="4176527" cy="31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7867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tesis\phenolic comp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6043371" cy="4987846"/>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endParaRPr>
          </a:p>
        </p:txBody>
      </p:sp>
      <p:sp>
        <p:nvSpPr>
          <p:cNvPr id="7" name="6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0" y="-27384"/>
            <a:ext cx="9144000" cy="646331"/>
          </a:xfrm>
          <a:prstGeom prst="rect">
            <a:avLst/>
          </a:prstGeom>
        </p:spPr>
        <p:txBody>
          <a:bodyPr wrap="square">
            <a:spAutoFit/>
          </a:bodyPr>
          <a:lstStyle/>
          <a:p>
            <a:pPr algn="ctr"/>
            <a:r>
              <a:rPr lang="en-US" b="1" dirty="0" smtClean="0"/>
              <a:t>Phenolic compounds of extra-virgin olive oil show a wide spectrum of bioactive properties, including antioxidant and anti-inflammatory effects</a:t>
            </a:r>
            <a:endParaRPr lang="es-ES" b="1" dirty="0"/>
          </a:p>
        </p:txBody>
      </p:sp>
    </p:spTree>
    <p:extLst>
      <p:ext uri="{BB962C8B-B14F-4D97-AF65-F5344CB8AC3E}">
        <p14:creationId xmlns:p14="http://schemas.microsoft.com/office/powerpoint/2010/main" val="25792009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107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Schematic </a:t>
            </a:r>
            <a:r>
              <a:rPr lang="en-US" sz="2400" b="1" dirty="0">
                <a:solidFill>
                  <a:schemeClr val="tx1"/>
                </a:solidFill>
              </a:rPr>
              <a:t>representation of the experimental </a:t>
            </a:r>
            <a:r>
              <a:rPr lang="en-US" sz="2400" b="1" dirty="0" smtClean="0">
                <a:solidFill>
                  <a:schemeClr val="tx1"/>
                </a:solidFill>
              </a:rPr>
              <a:t>method</a:t>
            </a:r>
            <a:endParaRPr lang="es-ES" sz="2400" b="1" dirty="0">
              <a:solidFill>
                <a:schemeClr val="tx1"/>
              </a:solidFill>
            </a:endParaRPr>
          </a:p>
        </p:txBody>
      </p:sp>
      <p:sp>
        <p:nvSpPr>
          <p:cNvPr id="109" name="108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9 Grupo"/>
          <p:cNvGrpSpPr/>
          <p:nvPr/>
        </p:nvGrpSpPr>
        <p:grpSpPr>
          <a:xfrm>
            <a:off x="-36512" y="663075"/>
            <a:ext cx="9082125" cy="5007465"/>
            <a:chOff x="-36512" y="663075"/>
            <a:chExt cx="9082125" cy="5007465"/>
          </a:xfrm>
        </p:grpSpPr>
        <p:grpSp>
          <p:nvGrpSpPr>
            <p:cNvPr id="29" name="28 Grupo"/>
            <p:cNvGrpSpPr/>
            <p:nvPr/>
          </p:nvGrpSpPr>
          <p:grpSpPr>
            <a:xfrm>
              <a:off x="-36512" y="663075"/>
              <a:ext cx="9082125" cy="3850256"/>
              <a:chOff x="-45629" y="-866231"/>
              <a:chExt cx="9082125" cy="3850256"/>
            </a:xfrm>
          </p:grpSpPr>
          <p:cxnSp>
            <p:nvCxnSpPr>
              <p:cNvPr id="5" name="4 Conector recto"/>
              <p:cNvCxnSpPr/>
              <p:nvPr/>
            </p:nvCxnSpPr>
            <p:spPr>
              <a:xfrm>
                <a:off x="335244" y="2505828"/>
                <a:ext cx="8701252" cy="0"/>
              </a:xfrm>
              <a:prstGeom prst="line">
                <a:avLst/>
              </a:prstGeom>
              <a:ln>
                <a:solidFill>
                  <a:srgbClr val="00B0F0"/>
                </a:solidFill>
              </a:ln>
            </p:spPr>
            <p:style>
              <a:lnRef idx="3">
                <a:schemeClr val="accent3"/>
              </a:lnRef>
              <a:fillRef idx="0">
                <a:schemeClr val="accent3"/>
              </a:fillRef>
              <a:effectRef idx="2">
                <a:schemeClr val="accent3"/>
              </a:effectRef>
              <a:fontRef idx="minor">
                <a:schemeClr val="tx1"/>
              </a:fontRef>
            </p:style>
          </p:cxnSp>
          <p:cxnSp>
            <p:nvCxnSpPr>
              <p:cNvPr id="7" name="6 Conector recto de flecha"/>
              <p:cNvCxnSpPr/>
              <p:nvPr/>
            </p:nvCxnSpPr>
            <p:spPr>
              <a:xfrm>
                <a:off x="335244" y="2093284"/>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8" name="7 CuadroTexto"/>
              <p:cNvSpPr txBox="1"/>
              <p:nvPr/>
            </p:nvSpPr>
            <p:spPr>
              <a:xfrm>
                <a:off x="-25849" y="2645471"/>
                <a:ext cx="754502"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DAY 1</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45629" y="1672927"/>
                <a:ext cx="869149" cy="338554"/>
              </a:xfrm>
              <a:prstGeom prst="rect">
                <a:avLst/>
              </a:prstGeom>
              <a:noFill/>
            </p:spPr>
            <p:txBody>
              <a:bodyPr wrap="none" rtlCol="0">
                <a:spAutoFit/>
              </a:bodyPr>
              <a:lstStyle/>
              <a:p>
                <a:r>
                  <a:rPr lang="es-ES" sz="1600" b="1" dirty="0" err="1" smtClean="0">
                    <a:solidFill>
                      <a:srgbClr val="CCFFCC"/>
                    </a:solidFill>
                    <a:latin typeface="Times New Roman" panose="02020603050405020304" pitchFamily="18" charset="0"/>
                    <a:cs typeface="Times New Roman" panose="02020603050405020304" pitchFamily="18" charset="0"/>
                  </a:rPr>
                  <a:t>Seeding</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15" name="14 CuadroTexto"/>
              <p:cNvSpPr txBox="1"/>
              <p:nvPr/>
            </p:nvSpPr>
            <p:spPr>
              <a:xfrm>
                <a:off x="1959969" y="1672927"/>
                <a:ext cx="1109599" cy="338554"/>
              </a:xfrm>
              <a:prstGeom prst="rect">
                <a:avLst/>
              </a:prstGeom>
              <a:noFill/>
            </p:spPr>
            <p:txBody>
              <a:bodyPr wrap="none" rtlCol="0">
                <a:spAutoFit/>
              </a:bodyPr>
              <a:lstStyle/>
              <a:p>
                <a:r>
                  <a:rPr lang="es-ES" sz="1600" b="1" dirty="0" err="1" smtClean="0">
                    <a:solidFill>
                      <a:srgbClr val="CCFFCC"/>
                    </a:solidFill>
                    <a:latin typeface="Times New Roman" panose="02020603050405020304" pitchFamily="18" charset="0"/>
                    <a:cs typeface="Times New Roman" panose="02020603050405020304" pitchFamily="18" charset="0"/>
                  </a:rPr>
                  <a:t>Starvation</a:t>
                </a:r>
                <a:endParaRPr lang="es-ES" sz="1600" b="1" dirty="0">
                  <a:solidFill>
                    <a:srgbClr val="CCFFCC"/>
                  </a:solidFill>
                  <a:latin typeface="Times New Roman" panose="02020603050405020304" pitchFamily="18" charset="0"/>
                  <a:cs typeface="Times New Roman" panose="02020603050405020304" pitchFamily="18" charset="0"/>
                </a:endParaRPr>
              </a:p>
            </p:txBody>
          </p:sp>
          <p:cxnSp>
            <p:nvCxnSpPr>
              <p:cNvPr id="16" name="15 Conector recto de flecha"/>
              <p:cNvCxnSpPr/>
              <p:nvPr/>
            </p:nvCxnSpPr>
            <p:spPr>
              <a:xfrm>
                <a:off x="2422526"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17" name="16 CuadroTexto"/>
              <p:cNvSpPr txBox="1"/>
              <p:nvPr/>
            </p:nvSpPr>
            <p:spPr>
              <a:xfrm>
                <a:off x="1863952" y="2622879"/>
                <a:ext cx="1134734" cy="338554"/>
              </a:xfrm>
              <a:prstGeom prst="rect">
                <a:avLst/>
              </a:prstGeom>
              <a:noFill/>
            </p:spPr>
            <p:txBody>
              <a:bodyPr wrap="none" rtlCol="0">
                <a:spAutoFit/>
              </a:bodyPr>
              <a:lstStyle/>
              <a:p>
                <a:r>
                  <a:rPr lang="es-ES" sz="1600" b="1" dirty="0" err="1" smtClean="0">
                    <a:solidFill>
                      <a:srgbClr val="CCFFCC"/>
                    </a:solidFill>
                    <a:latin typeface="Times New Roman" panose="02020603050405020304" pitchFamily="18" charset="0"/>
                    <a:cs typeface="Times New Roman" panose="02020603050405020304" pitchFamily="18" charset="0"/>
                  </a:rPr>
                  <a:t>Over</a:t>
                </a:r>
                <a:r>
                  <a:rPr lang="es-ES" sz="1600" b="1" dirty="0" smtClean="0">
                    <a:solidFill>
                      <a:srgbClr val="CCFFCC"/>
                    </a:solidFill>
                    <a:latin typeface="Times New Roman" panose="02020603050405020304" pitchFamily="18" charset="0"/>
                    <a:cs typeface="Times New Roman" panose="02020603050405020304" pitchFamily="18" charset="0"/>
                  </a:rPr>
                  <a:t> </a:t>
                </a:r>
                <a:r>
                  <a:rPr lang="es-ES" sz="1600" b="1" dirty="0" err="1" smtClean="0">
                    <a:solidFill>
                      <a:srgbClr val="CCFFCC"/>
                    </a:solidFill>
                    <a:latin typeface="Times New Roman" panose="02020603050405020304" pitchFamily="18" charset="0"/>
                    <a:cs typeface="Times New Roman" panose="02020603050405020304" pitchFamily="18" charset="0"/>
                  </a:rPr>
                  <a:t>night</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18" name="17 CuadroTexto"/>
              <p:cNvSpPr txBox="1"/>
              <p:nvPr/>
            </p:nvSpPr>
            <p:spPr>
              <a:xfrm>
                <a:off x="3977718" y="2645471"/>
                <a:ext cx="754502"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DAY 2</a:t>
                </a:r>
                <a:endParaRPr lang="es-ES" sz="1600" b="1" dirty="0">
                  <a:solidFill>
                    <a:srgbClr val="CCFFCC"/>
                  </a:solidFill>
                  <a:latin typeface="Times New Roman" panose="02020603050405020304" pitchFamily="18" charset="0"/>
                  <a:cs typeface="Times New Roman" panose="02020603050405020304" pitchFamily="18" charset="0"/>
                </a:endParaRPr>
              </a:p>
            </p:txBody>
          </p:sp>
          <p:cxnSp>
            <p:nvCxnSpPr>
              <p:cNvPr id="19" name="18 Conector recto de flecha"/>
              <p:cNvCxnSpPr/>
              <p:nvPr/>
            </p:nvCxnSpPr>
            <p:spPr>
              <a:xfrm>
                <a:off x="4356038"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20" name="19 CuadroTexto"/>
              <p:cNvSpPr txBox="1"/>
              <p:nvPr/>
            </p:nvSpPr>
            <p:spPr>
              <a:xfrm>
                <a:off x="3545699" y="1349761"/>
                <a:ext cx="1686680" cy="584775"/>
              </a:xfrm>
              <a:prstGeom prst="rect">
                <a:avLst/>
              </a:prstGeom>
              <a:noFill/>
            </p:spPr>
            <p:txBody>
              <a:bodyPr wrap="none" rtlCol="0">
                <a:spAutoFit/>
              </a:bodyPr>
              <a:lstStyle/>
              <a:p>
                <a:pPr algn="ctr"/>
                <a:r>
                  <a:rPr lang="es-ES" sz="1600" b="1" dirty="0" err="1">
                    <a:solidFill>
                      <a:srgbClr val="CCFFCC"/>
                    </a:solidFill>
                    <a:latin typeface="Times New Roman" panose="02020603050405020304" pitchFamily="18" charset="0"/>
                    <a:cs typeface="Times New Roman" panose="02020603050405020304" pitchFamily="18" charset="0"/>
                  </a:rPr>
                  <a:t>T</a:t>
                </a:r>
                <a:r>
                  <a:rPr lang="es-ES" sz="1600" b="1" dirty="0" err="1" smtClean="0">
                    <a:solidFill>
                      <a:srgbClr val="CCFFCC"/>
                    </a:solidFill>
                    <a:latin typeface="Times New Roman" panose="02020603050405020304" pitchFamily="18" charset="0"/>
                    <a:cs typeface="Times New Roman" panose="02020603050405020304" pitchFamily="18" charset="0"/>
                  </a:rPr>
                  <a:t>reatment</a:t>
                </a:r>
                <a:r>
                  <a:rPr lang="es-ES" sz="1600" b="1" dirty="0" smtClean="0">
                    <a:solidFill>
                      <a:srgbClr val="CCFFCC"/>
                    </a:solidFill>
                    <a:latin typeface="Times New Roman" panose="02020603050405020304" pitchFamily="18" charset="0"/>
                    <a:cs typeface="Times New Roman" panose="02020603050405020304" pitchFamily="18" charset="0"/>
                  </a:rPr>
                  <a:t> </a:t>
                </a:r>
              </a:p>
              <a:p>
                <a:pPr algn="ctr"/>
                <a:r>
                  <a:rPr lang="es-ES" sz="1600" b="1" dirty="0" err="1" smtClean="0">
                    <a:solidFill>
                      <a:srgbClr val="CCFFCC"/>
                    </a:solidFill>
                    <a:latin typeface="Times New Roman" panose="02020603050405020304" pitchFamily="18" charset="0"/>
                    <a:cs typeface="Times New Roman" panose="02020603050405020304" pitchFamily="18" charset="0"/>
                  </a:rPr>
                  <a:t>with</a:t>
                </a:r>
                <a:r>
                  <a:rPr lang="es-ES" sz="1600" b="1" dirty="0" smtClean="0">
                    <a:solidFill>
                      <a:srgbClr val="CCFFCC"/>
                    </a:solidFill>
                    <a:latin typeface="Times New Roman" panose="02020603050405020304" pitchFamily="18" charset="0"/>
                    <a:cs typeface="Times New Roman" panose="02020603050405020304" pitchFamily="18" charset="0"/>
                  </a:rPr>
                  <a:t> </a:t>
                </a:r>
                <a:r>
                  <a:rPr lang="es-ES" sz="1600" b="1" dirty="0" err="1" smtClean="0">
                    <a:solidFill>
                      <a:srgbClr val="CCFFCC"/>
                    </a:solidFill>
                    <a:latin typeface="Times New Roman" panose="02020603050405020304" pitchFamily="18" charset="0"/>
                    <a:cs typeface="Times New Roman" panose="02020603050405020304" pitchFamily="18" charset="0"/>
                  </a:rPr>
                  <a:t>Oleocanthal</a:t>
                </a:r>
                <a:endParaRPr lang="es-ES" sz="1600" b="1" dirty="0">
                  <a:solidFill>
                    <a:srgbClr val="CCFFCC"/>
                  </a:solidFill>
                  <a:latin typeface="Times New Roman" panose="02020603050405020304" pitchFamily="18" charset="0"/>
                  <a:cs typeface="Times New Roman" panose="02020603050405020304" pitchFamily="18" charset="0"/>
                </a:endParaRPr>
              </a:p>
            </p:txBody>
          </p:sp>
          <p:sp>
            <p:nvSpPr>
              <p:cNvPr id="21" name="20 CuadroTexto"/>
              <p:cNvSpPr txBox="1"/>
              <p:nvPr/>
            </p:nvSpPr>
            <p:spPr>
              <a:xfrm>
                <a:off x="4906742" y="2043710"/>
                <a:ext cx="1897955" cy="338554"/>
              </a:xfrm>
              <a:prstGeom prst="rect">
                <a:avLst/>
              </a:prstGeom>
              <a:noFill/>
            </p:spPr>
            <p:txBody>
              <a:bodyPr wrap="none" rtlCol="0">
                <a:spAutoFit/>
              </a:bodyPr>
              <a:lstStyle/>
              <a:p>
                <a:r>
                  <a:rPr lang="es-ES" sz="1600" dirty="0" smtClean="0">
                    <a:solidFill>
                      <a:srgbClr val="CCFFCC"/>
                    </a:solidFill>
                  </a:rPr>
                  <a:t>3/6/12/24/48 </a:t>
                </a:r>
                <a:r>
                  <a:rPr lang="es-ES" sz="1600" dirty="0" err="1" smtClean="0">
                    <a:solidFill>
                      <a:srgbClr val="CCFFCC"/>
                    </a:solidFill>
                  </a:rPr>
                  <a:t>hours</a:t>
                </a:r>
                <a:endParaRPr lang="es-ES" sz="1600" dirty="0">
                  <a:solidFill>
                    <a:srgbClr val="CCFFCC"/>
                  </a:solidFill>
                </a:endParaRPr>
              </a:p>
            </p:txBody>
          </p:sp>
          <p:sp>
            <p:nvSpPr>
              <p:cNvPr id="24" name="23 CuadroTexto"/>
              <p:cNvSpPr txBox="1"/>
              <p:nvPr/>
            </p:nvSpPr>
            <p:spPr>
              <a:xfrm>
                <a:off x="7383831" y="2632175"/>
                <a:ext cx="754502" cy="338554"/>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DAY 3</a:t>
                </a:r>
                <a:endParaRPr lang="es-ES" sz="1600" b="1" dirty="0">
                  <a:solidFill>
                    <a:srgbClr val="CCFFCC"/>
                  </a:solidFill>
                  <a:latin typeface="Times New Roman" panose="02020603050405020304" pitchFamily="18" charset="0"/>
                  <a:cs typeface="Times New Roman" panose="02020603050405020304" pitchFamily="18" charset="0"/>
                </a:endParaRPr>
              </a:p>
            </p:txBody>
          </p:sp>
          <p:cxnSp>
            <p:nvCxnSpPr>
              <p:cNvPr id="26" name="25 Conector recto de flecha"/>
              <p:cNvCxnSpPr/>
              <p:nvPr/>
            </p:nvCxnSpPr>
            <p:spPr>
              <a:xfrm>
                <a:off x="7732901" y="2060848"/>
                <a:ext cx="0" cy="360040"/>
              </a:xfrm>
              <a:prstGeom prst="straightConnector1">
                <a:avLst/>
              </a:prstGeom>
              <a:ln>
                <a:solidFill>
                  <a:srgbClr val="00B0F0"/>
                </a:solidFill>
                <a:tailEnd type="arrow"/>
              </a:ln>
            </p:spPr>
            <p:style>
              <a:lnRef idx="3">
                <a:schemeClr val="accent3"/>
              </a:lnRef>
              <a:fillRef idx="0">
                <a:schemeClr val="accent3"/>
              </a:fillRef>
              <a:effectRef idx="2">
                <a:schemeClr val="accent3"/>
              </a:effectRef>
              <a:fontRef idx="minor">
                <a:schemeClr val="tx1"/>
              </a:fontRef>
            </p:style>
          </p:cxnSp>
          <p:sp>
            <p:nvSpPr>
              <p:cNvPr id="27" name="26 CuadroTexto"/>
              <p:cNvSpPr txBox="1"/>
              <p:nvPr/>
            </p:nvSpPr>
            <p:spPr>
              <a:xfrm>
                <a:off x="6731686" y="-866231"/>
                <a:ext cx="2295693" cy="2800767"/>
              </a:xfrm>
              <a:prstGeom prst="rect">
                <a:avLst/>
              </a:prstGeom>
              <a:noFill/>
            </p:spPr>
            <p:txBody>
              <a:bodyPr wrap="none" rtlCol="0">
                <a:spAutoFit/>
              </a:bodyPr>
              <a:lstStyle/>
              <a:p>
                <a:r>
                  <a:rPr lang="es-ES" sz="1600" b="1" dirty="0" smtClean="0">
                    <a:solidFill>
                      <a:srgbClr val="CCFFCC"/>
                    </a:solidFill>
                    <a:latin typeface="Times New Roman" panose="02020603050405020304" pitchFamily="18" charset="0"/>
                    <a:cs typeface="Times New Roman" panose="02020603050405020304" pitchFamily="18" charset="0"/>
                  </a:rPr>
                  <a:t>RNA </a:t>
                </a:r>
                <a:r>
                  <a:rPr lang="es-ES" sz="1600" b="1" dirty="0" err="1" smtClean="0">
                    <a:solidFill>
                      <a:srgbClr val="CCFFCC"/>
                    </a:solidFill>
                    <a:latin typeface="Times New Roman" panose="02020603050405020304" pitchFamily="18" charset="0"/>
                    <a:cs typeface="Times New Roman" panose="02020603050405020304" pitchFamily="18" charset="0"/>
                  </a:rPr>
                  <a:t>extraction</a:t>
                </a:r>
                <a:r>
                  <a:rPr lang="es-ES" sz="1600" b="1" dirty="0" smtClean="0">
                    <a:solidFill>
                      <a:srgbClr val="CCFFCC"/>
                    </a:solidFill>
                    <a:latin typeface="Times New Roman" panose="02020603050405020304" pitchFamily="18" charset="0"/>
                    <a:cs typeface="Times New Roman" panose="02020603050405020304" pitchFamily="18" charset="0"/>
                  </a:rPr>
                  <a:t>:</a:t>
                </a:r>
              </a:p>
              <a:p>
                <a:r>
                  <a:rPr lang="es-ES" sz="1600" dirty="0" smtClean="0">
                    <a:solidFill>
                      <a:srgbClr val="CCFFCC"/>
                    </a:solidFill>
                    <a:latin typeface="Times New Roman" panose="02020603050405020304" pitchFamily="18" charset="0"/>
                    <a:cs typeface="Times New Roman" panose="02020603050405020304" pitchFamily="18" charset="0"/>
                  </a:rPr>
                  <a:t>RT-PCR</a:t>
                </a:r>
              </a:p>
              <a:p>
                <a:r>
                  <a:rPr lang="es-ES" sz="1600" b="1" dirty="0" smtClean="0">
                    <a:solidFill>
                      <a:srgbClr val="CCFFCC"/>
                    </a:solidFill>
                    <a:latin typeface="Times New Roman" panose="02020603050405020304" pitchFamily="18" charset="0"/>
                    <a:cs typeface="Times New Roman" panose="02020603050405020304" pitchFamily="18" charset="0"/>
                  </a:rPr>
                  <a:t>PROTEIN </a:t>
                </a:r>
                <a:r>
                  <a:rPr lang="es-ES" sz="1600" b="1" dirty="0" err="1" smtClean="0">
                    <a:solidFill>
                      <a:srgbClr val="CCFFCC"/>
                    </a:solidFill>
                    <a:latin typeface="Times New Roman" panose="02020603050405020304" pitchFamily="18" charset="0"/>
                    <a:cs typeface="Times New Roman" panose="02020603050405020304" pitchFamily="18" charset="0"/>
                  </a:rPr>
                  <a:t>extraction</a:t>
                </a:r>
                <a:r>
                  <a:rPr lang="es-ES" sz="1600" b="1" dirty="0" smtClean="0">
                    <a:solidFill>
                      <a:srgbClr val="CCFFCC"/>
                    </a:solidFill>
                    <a:latin typeface="Times New Roman" panose="02020603050405020304" pitchFamily="18" charset="0"/>
                    <a:cs typeface="Times New Roman" panose="02020603050405020304" pitchFamily="18" charset="0"/>
                  </a:rPr>
                  <a:t>:</a:t>
                </a:r>
              </a:p>
              <a:p>
                <a:r>
                  <a:rPr lang="es-ES" sz="1600" dirty="0" smtClean="0">
                    <a:solidFill>
                      <a:srgbClr val="CCFFCC"/>
                    </a:solidFill>
                    <a:latin typeface="Times New Roman" panose="02020603050405020304" pitchFamily="18" charset="0"/>
                    <a:cs typeface="Times New Roman" panose="02020603050405020304" pitchFamily="18" charset="0"/>
                  </a:rPr>
                  <a:t>Western </a:t>
                </a:r>
                <a:r>
                  <a:rPr lang="es-ES" sz="1600" dirty="0" err="1" smtClean="0">
                    <a:solidFill>
                      <a:srgbClr val="CCFFCC"/>
                    </a:solidFill>
                    <a:latin typeface="Times New Roman" panose="02020603050405020304" pitchFamily="18" charset="0"/>
                    <a:cs typeface="Times New Roman" panose="02020603050405020304" pitchFamily="18" charset="0"/>
                  </a:rPr>
                  <a:t>Blot</a:t>
                </a:r>
                <a:endParaRPr lang="es-ES" sz="1600" dirty="0" smtClean="0">
                  <a:solidFill>
                    <a:srgbClr val="CCFFCC"/>
                  </a:solidFill>
                  <a:latin typeface="Times New Roman" panose="02020603050405020304" pitchFamily="18" charset="0"/>
                  <a:cs typeface="Times New Roman" panose="02020603050405020304" pitchFamily="18" charset="0"/>
                </a:endParaRPr>
              </a:p>
              <a:p>
                <a:r>
                  <a:rPr lang="es-ES" sz="1600" b="1" dirty="0" err="1" smtClean="0">
                    <a:solidFill>
                      <a:srgbClr val="CCFFCC"/>
                    </a:solidFill>
                    <a:latin typeface="Times New Roman" panose="02020603050405020304" pitchFamily="18" charset="0"/>
                    <a:cs typeface="Times New Roman" panose="02020603050405020304" pitchFamily="18" charset="0"/>
                  </a:rPr>
                  <a:t>Surnatants</a:t>
                </a:r>
                <a:r>
                  <a:rPr lang="es-ES" sz="1600" b="1" dirty="0" smtClean="0">
                    <a:solidFill>
                      <a:srgbClr val="CCFFCC"/>
                    </a:solidFill>
                    <a:latin typeface="Times New Roman" panose="02020603050405020304" pitchFamily="18" charset="0"/>
                    <a:cs typeface="Times New Roman" panose="02020603050405020304" pitchFamily="18" charset="0"/>
                  </a:rPr>
                  <a:t>:</a:t>
                </a:r>
              </a:p>
              <a:p>
                <a:r>
                  <a:rPr lang="es-ES" sz="1600" dirty="0" smtClean="0">
                    <a:solidFill>
                      <a:srgbClr val="CCFFCC"/>
                    </a:solidFill>
                    <a:latin typeface="Times New Roman" panose="02020603050405020304" pitchFamily="18" charset="0"/>
                    <a:cs typeface="Times New Roman" panose="02020603050405020304" pitchFamily="18" charset="0"/>
                  </a:rPr>
                  <a:t>ELISA</a:t>
                </a:r>
              </a:p>
              <a:p>
                <a:r>
                  <a:rPr lang="es-ES" sz="1600" dirty="0" smtClean="0">
                    <a:solidFill>
                      <a:srgbClr val="CCFFCC"/>
                    </a:solidFill>
                    <a:latin typeface="Times New Roman" panose="02020603050405020304" pitchFamily="18" charset="0"/>
                    <a:cs typeface="Times New Roman" panose="02020603050405020304" pitchFamily="18" charset="0"/>
                  </a:rPr>
                  <a:t>LDH</a:t>
                </a:r>
              </a:p>
              <a:p>
                <a:r>
                  <a:rPr lang="es-ES" sz="1600" b="1" dirty="0" smtClean="0">
                    <a:solidFill>
                      <a:srgbClr val="CCFFCC"/>
                    </a:solidFill>
                    <a:latin typeface="Times New Roman" panose="02020603050405020304" pitchFamily="18" charset="0"/>
                    <a:cs typeface="Times New Roman" panose="02020603050405020304" pitchFamily="18" charset="0"/>
                  </a:rPr>
                  <a:t>MTT </a:t>
                </a:r>
                <a:r>
                  <a:rPr lang="es-ES" sz="1600" b="1" dirty="0" err="1" smtClean="0">
                    <a:solidFill>
                      <a:srgbClr val="CCFFCC"/>
                    </a:solidFill>
                    <a:latin typeface="Times New Roman" panose="02020603050405020304" pitchFamily="18" charset="0"/>
                    <a:cs typeface="Times New Roman" panose="02020603050405020304" pitchFamily="18" charset="0"/>
                  </a:rPr>
                  <a:t>assay</a:t>
                </a:r>
                <a:endParaRPr lang="es-ES" sz="1600" b="1" dirty="0" smtClean="0">
                  <a:solidFill>
                    <a:srgbClr val="CCFFCC"/>
                  </a:solidFill>
                  <a:latin typeface="Times New Roman" panose="02020603050405020304" pitchFamily="18" charset="0"/>
                  <a:cs typeface="Times New Roman" panose="02020603050405020304" pitchFamily="18" charset="0"/>
                </a:endParaRPr>
              </a:p>
              <a:p>
                <a:r>
                  <a:rPr lang="es-ES" sz="1600" b="1" dirty="0" smtClean="0">
                    <a:solidFill>
                      <a:srgbClr val="CCFFCC"/>
                    </a:solidFill>
                    <a:latin typeface="Times New Roman" panose="02020603050405020304" pitchFamily="18" charset="0"/>
                    <a:cs typeface="Times New Roman" panose="02020603050405020304" pitchFamily="18" charset="0"/>
                  </a:rPr>
                  <a:t>CFSE </a:t>
                </a:r>
                <a:r>
                  <a:rPr lang="es-ES" sz="1600" b="1" dirty="0" err="1" smtClean="0">
                    <a:solidFill>
                      <a:srgbClr val="CCFFCC"/>
                    </a:solidFill>
                    <a:latin typeface="Times New Roman" panose="02020603050405020304" pitchFamily="18" charset="0"/>
                    <a:cs typeface="Times New Roman" panose="02020603050405020304" pitchFamily="18" charset="0"/>
                  </a:rPr>
                  <a:t>assay</a:t>
                </a:r>
                <a:endParaRPr lang="es-ES" sz="1600" b="1" dirty="0" smtClean="0">
                  <a:solidFill>
                    <a:srgbClr val="CCFFCC"/>
                  </a:solidFill>
                  <a:latin typeface="Times New Roman" panose="02020603050405020304" pitchFamily="18" charset="0"/>
                  <a:cs typeface="Times New Roman" panose="02020603050405020304" pitchFamily="18" charset="0"/>
                </a:endParaRPr>
              </a:p>
              <a:p>
                <a:r>
                  <a:rPr lang="es-ES" sz="1600" b="1" dirty="0" smtClean="0">
                    <a:solidFill>
                      <a:srgbClr val="CCFFCC"/>
                    </a:solidFill>
                    <a:latin typeface="Times New Roman" panose="02020603050405020304" pitchFamily="18" charset="0"/>
                    <a:cs typeface="Times New Roman" panose="02020603050405020304" pitchFamily="18" charset="0"/>
                  </a:rPr>
                  <a:t>CELL CYCLE  </a:t>
                </a:r>
                <a:r>
                  <a:rPr lang="es-ES" sz="1600" b="1" dirty="0" err="1" smtClean="0">
                    <a:solidFill>
                      <a:srgbClr val="CCFFCC"/>
                    </a:solidFill>
                    <a:latin typeface="Times New Roman" panose="02020603050405020304" pitchFamily="18" charset="0"/>
                    <a:cs typeface="Times New Roman" panose="02020603050405020304" pitchFamily="18" charset="0"/>
                  </a:rPr>
                  <a:t>analysis</a:t>
                </a:r>
                <a:endParaRPr lang="es-ES" sz="1600" b="1" dirty="0" smtClean="0">
                  <a:solidFill>
                    <a:srgbClr val="CCFFCC"/>
                  </a:solidFill>
                  <a:latin typeface="Times New Roman" panose="02020603050405020304" pitchFamily="18" charset="0"/>
                  <a:cs typeface="Times New Roman" panose="02020603050405020304" pitchFamily="18" charset="0"/>
                </a:endParaRPr>
              </a:p>
              <a:p>
                <a:r>
                  <a:rPr lang="es-ES" sz="1600" b="1" dirty="0" smtClean="0">
                    <a:solidFill>
                      <a:srgbClr val="CCFFCC"/>
                    </a:solidFill>
                    <a:latin typeface="Times New Roman" panose="02020603050405020304" pitchFamily="18" charset="0"/>
                    <a:cs typeface="Times New Roman" panose="02020603050405020304" pitchFamily="18" charset="0"/>
                  </a:rPr>
                  <a:t>APOPTOSIS </a:t>
                </a:r>
                <a:r>
                  <a:rPr lang="es-ES" sz="1600" b="1" dirty="0" err="1" smtClean="0">
                    <a:solidFill>
                      <a:srgbClr val="CCFFCC"/>
                    </a:solidFill>
                    <a:latin typeface="Times New Roman" panose="02020603050405020304" pitchFamily="18" charset="0"/>
                    <a:cs typeface="Times New Roman" panose="02020603050405020304" pitchFamily="18" charset="0"/>
                  </a:rPr>
                  <a:t>assay</a:t>
                </a:r>
                <a:endParaRPr lang="es-ES" sz="1600" b="1" dirty="0" smtClean="0">
                  <a:solidFill>
                    <a:srgbClr val="CCFFCC"/>
                  </a:solidFill>
                  <a:latin typeface="Times New Roman" panose="02020603050405020304" pitchFamily="18" charset="0"/>
                  <a:cs typeface="Times New Roman" panose="02020603050405020304" pitchFamily="18" charset="0"/>
                </a:endParaRPr>
              </a:p>
            </p:txBody>
          </p:sp>
        </p:grpSp>
        <p:grpSp>
          <p:nvGrpSpPr>
            <p:cNvPr id="89" name="88 Grupo"/>
            <p:cNvGrpSpPr/>
            <p:nvPr/>
          </p:nvGrpSpPr>
          <p:grpSpPr>
            <a:xfrm>
              <a:off x="110175" y="2741307"/>
              <a:ext cx="1247197" cy="485576"/>
              <a:chOff x="616722" y="612072"/>
              <a:chExt cx="1255190" cy="525749"/>
            </a:xfrm>
          </p:grpSpPr>
          <p:sp>
            <p:nvSpPr>
              <p:cNvPr id="30" name="29 Almacenamiento de acceso directo"/>
              <p:cNvSpPr/>
              <p:nvPr/>
            </p:nvSpPr>
            <p:spPr>
              <a:xfrm rot="16200000">
                <a:off x="1003348" y="225446"/>
                <a:ext cx="481938" cy="1255190"/>
              </a:xfrm>
              <a:prstGeom prst="flowChartMagneticDrum">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616722" y="918759"/>
                <a:ext cx="1247197" cy="219062"/>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237" y="1448005"/>
              <a:ext cx="78105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87 Arco"/>
            <p:cNvSpPr/>
            <p:nvPr/>
          </p:nvSpPr>
          <p:spPr>
            <a:xfrm>
              <a:off x="4682762" y="1574004"/>
              <a:ext cx="1141422" cy="886035"/>
            </a:xfrm>
            <a:prstGeom prst="arc">
              <a:avLst>
                <a:gd name="adj1" fmla="val 12317263"/>
                <a:gd name="adj2" fmla="val 291736"/>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sp>
          <p:nvSpPr>
            <p:cNvPr id="106" name="105 Arco"/>
            <p:cNvSpPr/>
            <p:nvPr/>
          </p:nvSpPr>
          <p:spPr>
            <a:xfrm>
              <a:off x="1064961" y="2056068"/>
              <a:ext cx="1141422" cy="886035"/>
            </a:xfrm>
            <a:prstGeom prst="arc">
              <a:avLst>
                <a:gd name="adj1" fmla="val 10657271"/>
                <a:gd name="adj2" fmla="val 291736"/>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sp>
          <p:nvSpPr>
            <p:cNvPr id="2" name="1 CuadroTexto"/>
            <p:cNvSpPr txBox="1"/>
            <p:nvPr/>
          </p:nvSpPr>
          <p:spPr>
            <a:xfrm>
              <a:off x="5864837" y="5301208"/>
              <a:ext cx="1353256" cy="369332"/>
            </a:xfrm>
            <a:prstGeom prst="rect">
              <a:avLst/>
            </a:prstGeom>
            <a:noFill/>
          </p:spPr>
          <p:txBody>
            <a:bodyPr wrap="none" rtlCol="0">
              <a:spAutoFit/>
            </a:bodyPr>
            <a:lstStyle/>
            <a:p>
              <a:r>
                <a:rPr lang="es-ES" dirty="0" smtClean="0">
                  <a:solidFill>
                    <a:srgbClr val="CCFFCC"/>
                  </a:solidFill>
                </a:rPr>
                <a:t>ARH-77 </a:t>
              </a:r>
              <a:r>
                <a:rPr lang="es-ES" dirty="0" err="1" smtClean="0">
                  <a:solidFill>
                    <a:srgbClr val="CCFFCC"/>
                  </a:solidFill>
                </a:rPr>
                <a:t>cells</a:t>
              </a:r>
              <a:endParaRPr lang="es-ES" dirty="0">
                <a:solidFill>
                  <a:srgbClr val="CCFFCC"/>
                </a:solidFill>
              </a:endParaRPr>
            </a:p>
          </p:txBody>
        </p:sp>
        <p:grpSp>
          <p:nvGrpSpPr>
            <p:cNvPr id="6" name="5 Grupo"/>
            <p:cNvGrpSpPr/>
            <p:nvPr/>
          </p:nvGrpSpPr>
          <p:grpSpPr>
            <a:xfrm>
              <a:off x="1856284" y="2713567"/>
              <a:ext cx="1255190" cy="498149"/>
              <a:chOff x="1852856" y="2741308"/>
              <a:chExt cx="1255190" cy="498149"/>
            </a:xfrm>
          </p:grpSpPr>
          <p:grpSp>
            <p:nvGrpSpPr>
              <p:cNvPr id="91" name="90 Grupo"/>
              <p:cNvGrpSpPr/>
              <p:nvPr/>
            </p:nvGrpSpPr>
            <p:grpSpPr>
              <a:xfrm>
                <a:off x="1852856" y="2741308"/>
                <a:ext cx="1255190" cy="498149"/>
                <a:chOff x="2025517" y="4365104"/>
                <a:chExt cx="1961320" cy="864094"/>
              </a:xfrm>
            </p:grpSpPr>
            <p:sp>
              <p:nvSpPr>
                <p:cNvPr id="92" name="91 Almacenamiento de acceso directo"/>
                <p:cNvSpPr/>
                <p:nvPr/>
              </p:nvSpPr>
              <p:spPr>
                <a:xfrm rot="16200000">
                  <a:off x="2610132" y="3780489"/>
                  <a:ext cx="792090" cy="1961320"/>
                </a:xfrm>
                <a:prstGeom prst="flowChartMagneticDrum">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2025517" y="4869159"/>
                  <a:ext cx="1948830" cy="360039"/>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2230645" y="473639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5" name="94 Elipse"/>
                <p:cNvSpPr/>
                <p:nvPr/>
              </p:nvSpPr>
              <p:spPr>
                <a:xfrm>
                  <a:off x="2111221" y="495059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6" name="95 Elipse"/>
                <p:cNvSpPr/>
                <p:nvPr/>
              </p:nvSpPr>
              <p:spPr>
                <a:xfrm>
                  <a:off x="2535444" y="4683643"/>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7" name="96 Elipse"/>
                <p:cNvSpPr/>
                <p:nvPr/>
              </p:nvSpPr>
              <p:spPr>
                <a:xfrm>
                  <a:off x="2659127" y="491451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8" name="97 Elipse"/>
                <p:cNvSpPr/>
                <p:nvPr/>
              </p:nvSpPr>
              <p:spPr>
                <a:xfrm>
                  <a:off x="2757179" y="4683643"/>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9" name="98 Elipse"/>
                <p:cNvSpPr/>
                <p:nvPr/>
              </p:nvSpPr>
              <p:spPr>
                <a:xfrm>
                  <a:off x="2963928" y="4916429"/>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0" name="99 Elipse"/>
                <p:cNvSpPr/>
                <p:nvPr/>
              </p:nvSpPr>
              <p:spPr>
                <a:xfrm>
                  <a:off x="3167797" y="5058358"/>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1" name="100 Elipse"/>
                <p:cNvSpPr/>
                <p:nvPr/>
              </p:nvSpPr>
              <p:spPr>
                <a:xfrm>
                  <a:off x="3116329" y="4683641"/>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2" name="101 Elipse"/>
                <p:cNvSpPr/>
                <p:nvPr/>
              </p:nvSpPr>
              <p:spPr>
                <a:xfrm>
                  <a:off x="3328525" y="473639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3" name="102 Elipse"/>
                <p:cNvSpPr/>
                <p:nvPr/>
              </p:nvSpPr>
              <p:spPr>
                <a:xfrm>
                  <a:off x="3355559" y="495059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4" name="103 Elipse"/>
                <p:cNvSpPr/>
                <p:nvPr/>
              </p:nvSpPr>
              <p:spPr>
                <a:xfrm>
                  <a:off x="3576163" y="4683641"/>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71" name="70 Elipse"/>
              <p:cNvSpPr/>
              <p:nvPr/>
            </p:nvSpPr>
            <p:spPr>
              <a:xfrm>
                <a:off x="2703345" y="3077344"/>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2" name="71 Elipse"/>
              <p:cNvSpPr/>
              <p:nvPr/>
            </p:nvSpPr>
            <p:spPr>
              <a:xfrm>
                <a:off x="2871915" y="3068960"/>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3" name="72 Elipse"/>
              <p:cNvSpPr/>
              <p:nvPr/>
            </p:nvSpPr>
            <p:spPr>
              <a:xfrm>
                <a:off x="2339752" y="3171380"/>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4" name="73 Elipse"/>
              <p:cNvSpPr/>
              <p:nvPr/>
            </p:nvSpPr>
            <p:spPr>
              <a:xfrm>
                <a:off x="2771800" y="3140968"/>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5" name="74 Elipse"/>
              <p:cNvSpPr/>
              <p:nvPr/>
            </p:nvSpPr>
            <p:spPr>
              <a:xfrm>
                <a:off x="2123728" y="3099372"/>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4" name="3 Grupo"/>
            <p:cNvGrpSpPr/>
            <p:nvPr/>
          </p:nvGrpSpPr>
          <p:grpSpPr>
            <a:xfrm>
              <a:off x="5196589" y="2338981"/>
              <a:ext cx="1255190" cy="498149"/>
              <a:chOff x="5158292" y="2409928"/>
              <a:chExt cx="1255190" cy="498149"/>
            </a:xfrm>
          </p:grpSpPr>
          <p:grpSp>
            <p:nvGrpSpPr>
              <p:cNvPr id="131" name="130 Grupo"/>
              <p:cNvGrpSpPr/>
              <p:nvPr/>
            </p:nvGrpSpPr>
            <p:grpSpPr>
              <a:xfrm>
                <a:off x="5158292" y="2409928"/>
                <a:ext cx="1255190" cy="498149"/>
                <a:chOff x="2025517" y="4365104"/>
                <a:chExt cx="1961320" cy="864094"/>
              </a:xfrm>
            </p:grpSpPr>
            <p:sp>
              <p:nvSpPr>
                <p:cNvPr id="132" name="131 Almacenamiento de acceso directo"/>
                <p:cNvSpPr/>
                <p:nvPr/>
              </p:nvSpPr>
              <p:spPr>
                <a:xfrm rot="16200000">
                  <a:off x="2610132" y="3780489"/>
                  <a:ext cx="792090" cy="1961320"/>
                </a:xfrm>
                <a:prstGeom prst="flowChartMagneticDrum">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3" name="132 Elipse"/>
                <p:cNvSpPr/>
                <p:nvPr/>
              </p:nvSpPr>
              <p:spPr>
                <a:xfrm>
                  <a:off x="2025517" y="4869159"/>
                  <a:ext cx="1948830" cy="360039"/>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133 Elipse"/>
                <p:cNvSpPr/>
                <p:nvPr/>
              </p:nvSpPr>
              <p:spPr>
                <a:xfrm>
                  <a:off x="2230645" y="473639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35" name="134 Elipse"/>
                <p:cNvSpPr/>
                <p:nvPr/>
              </p:nvSpPr>
              <p:spPr>
                <a:xfrm>
                  <a:off x="2111221" y="495059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36" name="135 Elipse"/>
                <p:cNvSpPr/>
                <p:nvPr/>
              </p:nvSpPr>
              <p:spPr>
                <a:xfrm>
                  <a:off x="2535444" y="4683643"/>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37" name="136 Elipse"/>
                <p:cNvSpPr/>
                <p:nvPr/>
              </p:nvSpPr>
              <p:spPr>
                <a:xfrm>
                  <a:off x="2659127" y="491451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38" name="137 Elipse"/>
                <p:cNvSpPr/>
                <p:nvPr/>
              </p:nvSpPr>
              <p:spPr>
                <a:xfrm>
                  <a:off x="2757179" y="4683643"/>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39" name="138 Elipse"/>
                <p:cNvSpPr/>
                <p:nvPr/>
              </p:nvSpPr>
              <p:spPr>
                <a:xfrm>
                  <a:off x="2963928" y="4916429"/>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0" name="139 Elipse"/>
                <p:cNvSpPr/>
                <p:nvPr/>
              </p:nvSpPr>
              <p:spPr>
                <a:xfrm>
                  <a:off x="3167797" y="5058358"/>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1" name="140 Elipse"/>
                <p:cNvSpPr/>
                <p:nvPr/>
              </p:nvSpPr>
              <p:spPr>
                <a:xfrm>
                  <a:off x="3116329" y="4683641"/>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2" name="141 Elipse"/>
                <p:cNvSpPr/>
                <p:nvPr/>
              </p:nvSpPr>
              <p:spPr>
                <a:xfrm>
                  <a:off x="3328525" y="4736394"/>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3" name="142 Elipse"/>
                <p:cNvSpPr/>
                <p:nvPr/>
              </p:nvSpPr>
              <p:spPr>
                <a:xfrm>
                  <a:off x="3355559" y="4950592"/>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4" name="143 Elipse"/>
                <p:cNvSpPr/>
                <p:nvPr/>
              </p:nvSpPr>
              <p:spPr>
                <a:xfrm>
                  <a:off x="3576163" y="4683641"/>
                  <a:ext cx="181116" cy="72153"/>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145" name="144 Elipse"/>
              <p:cNvSpPr/>
              <p:nvPr/>
            </p:nvSpPr>
            <p:spPr>
              <a:xfrm>
                <a:off x="5602222" y="2812451"/>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6" name="145 Elipse"/>
              <p:cNvSpPr/>
              <p:nvPr/>
            </p:nvSpPr>
            <p:spPr>
              <a:xfrm>
                <a:off x="6246576" y="2611654"/>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7" name="146 Elipse"/>
              <p:cNvSpPr/>
              <p:nvPr/>
            </p:nvSpPr>
            <p:spPr>
              <a:xfrm>
                <a:off x="5396000" y="2783498"/>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9" name="148 Elipse"/>
              <p:cNvSpPr/>
              <p:nvPr/>
            </p:nvSpPr>
            <p:spPr>
              <a:xfrm>
                <a:off x="6188622" y="2752657"/>
                <a:ext cx="115909" cy="41596"/>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spTree>
    <p:extLst>
      <p:ext uri="{BB962C8B-B14F-4D97-AF65-F5344CB8AC3E}">
        <p14:creationId xmlns:p14="http://schemas.microsoft.com/office/powerpoint/2010/main" val="37618391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endParaRPr>
          </a:p>
        </p:txBody>
      </p:sp>
      <p:sp>
        <p:nvSpPr>
          <p:cNvPr id="5" name="4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err="1">
                <a:solidFill>
                  <a:schemeClr val="tx1"/>
                </a:solidFill>
              </a:rPr>
              <a:t>The</a:t>
            </a:r>
            <a:r>
              <a:rPr lang="es-ES" b="1" dirty="0">
                <a:solidFill>
                  <a:schemeClr val="tx1"/>
                </a:solidFill>
              </a:rPr>
              <a:t> NEIRID </a:t>
            </a:r>
            <a:r>
              <a:rPr lang="es-ES" b="1" dirty="0" err="1">
                <a:solidFill>
                  <a:schemeClr val="tx1"/>
                </a:solidFill>
              </a:rPr>
              <a:t>Lab</a:t>
            </a:r>
            <a:r>
              <a:rPr lang="es-ES" b="1" dirty="0">
                <a:solidFill>
                  <a:schemeClr val="tx1"/>
                </a:solidFill>
              </a:rPr>
              <a:t> ©</a:t>
            </a:r>
            <a:r>
              <a:rPr lang="es-ES" b="1" dirty="0" smtClean="0">
                <a:solidFill>
                  <a:schemeClr val="tx1"/>
                </a:solidFill>
              </a:rPr>
              <a:t>:</a:t>
            </a:r>
            <a:r>
              <a:rPr lang="en-US" b="1" dirty="0" smtClean="0">
                <a:solidFill>
                  <a:schemeClr val="tx1"/>
                </a:solidFill>
              </a:rPr>
              <a:t> </a:t>
            </a:r>
            <a:r>
              <a:rPr lang="en-US" b="1" dirty="0" err="1" smtClean="0">
                <a:solidFill>
                  <a:schemeClr val="tx1"/>
                </a:solidFill>
              </a:rPr>
              <a:t>Curr</a:t>
            </a:r>
            <a:r>
              <a:rPr lang="en-US" b="1" dirty="0" smtClean="0">
                <a:solidFill>
                  <a:schemeClr val="tx1"/>
                </a:solidFill>
              </a:rPr>
              <a:t> Med Chem. 2013;20(19):2467-75</a:t>
            </a:r>
            <a:endParaRPr lang="es-ES" b="1" dirty="0">
              <a:solidFill>
                <a:schemeClr val="tx1"/>
              </a:solidFill>
            </a:endParaRP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105" t="12259" b="3646"/>
          <a:stretch/>
        </p:blipFill>
        <p:spPr bwMode="auto">
          <a:xfrm>
            <a:off x="93007" y="3451626"/>
            <a:ext cx="3398873" cy="260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2348331" y="4005064"/>
            <a:ext cx="540533" cy="369332"/>
          </a:xfrm>
          <a:prstGeom prst="rect">
            <a:avLst/>
          </a:prstGeom>
          <a:noFill/>
        </p:spPr>
        <p:txBody>
          <a:bodyPr wrap="none" rtlCol="0">
            <a:spAutoFit/>
          </a:bodyPr>
          <a:lstStyle/>
          <a:p>
            <a:r>
              <a:rPr lang="es-ES" dirty="0" smtClean="0"/>
              <a:t>48h</a:t>
            </a:r>
            <a:endParaRPr lang="es-ES" dirty="0"/>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46" t="4459" b="3663"/>
          <a:stretch/>
        </p:blipFill>
        <p:spPr bwMode="auto">
          <a:xfrm>
            <a:off x="107504" y="604716"/>
            <a:ext cx="340938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2267744" y="1115452"/>
            <a:ext cx="540533" cy="369332"/>
          </a:xfrm>
          <a:prstGeom prst="rect">
            <a:avLst/>
          </a:prstGeom>
          <a:noFill/>
        </p:spPr>
        <p:txBody>
          <a:bodyPr wrap="none" rtlCol="0">
            <a:spAutoFit/>
          </a:bodyPr>
          <a:lstStyle/>
          <a:p>
            <a:r>
              <a:rPr lang="es-ES" dirty="0" smtClean="0"/>
              <a:t>24h</a:t>
            </a:r>
            <a:endParaRPr lang="es-ES" dirty="0"/>
          </a:p>
        </p:txBody>
      </p:sp>
      <p:grpSp>
        <p:nvGrpSpPr>
          <p:cNvPr id="11" name="Gruppo 64"/>
          <p:cNvGrpSpPr/>
          <p:nvPr/>
        </p:nvGrpSpPr>
        <p:grpSpPr>
          <a:xfrm>
            <a:off x="4499992" y="664203"/>
            <a:ext cx="3960440" cy="2476764"/>
            <a:chOff x="4572000" y="537190"/>
            <a:chExt cx="4392488" cy="2603778"/>
          </a:xfrm>
        </p:grpSpPr>
        <p:pic>
          <p:nvPicPr>
            <p:cNvPr id="12" name="Picture 2" descr="C:\Documents and Settings\mscotec\Escritorio\RESULATDOS 24H\CONTROL NEGATIVO.JPG"/>
            <p:cNvPicPr>
              <a:picLocks noChangeAspect="1" noChangeArrowheads="1"/>
            </p:cNvPicPr>
            <p:nvPr/>
          </p:nvPicPr>
          <p:blipFill>
            <a:blip r:embed="rId5" cstate="print"/>
            <a:srcRect/>
            <a:stretch>
              <a:fillRect/>
            </a:stretch>
          </p:blipFill>
          <p:spPr bwMode="auto">
            <a:xfrm>
              <a:off x="4837990" y="620688"/>
              <a:ext cx="1326979" cy="1135755"/>
            </a:xfrm>
            <a:prstGeom prst="rect">
              <a:avLst/>
            </a:prstGeom>
            <a:noFill/>
          </p:spPr>
        </p:pic>
        <p:pic>
          <p:nvPicPr>
            <p:cNvPr id="13" name="Picture 3" descr="C:\Documents and Settings\mscotec\Escritorio\RESULATDOS 24H\CONTRO POSITIVO 24H .JPG"/>
            <p:cNvPicPr>
              <a:picLocks noChangeAspect="1" noChangeArrowheads="1"/>
            </p:cNvPicPr>
            <p:nvPr/>
          </p:nvPicPr>
          <p:blipFill>
            <a:blip r:embed="rId6" cstate="print"/>
            <a:srcRect/>
            <a:stretch>
              <a:fillRect/>
            </a:stretch>
          </p:blipFill>
          <p:spPr bwMode="auto">
            <a:xfrm>
              <a:off x="6134133" y="637061"/>
              <a:ext cx="1326979" cy="1135755"/>
            </a:xfrm>
            <a:prstGeom prst="rect">
              <a:avLst/>
            </a:prstGeom>
            <a:noFill/>
          </p:spPr>
        </p:pic>
        <p:pic>
          <p:nvPicPr>
            <p:cNvPr id="14" name="Picture 4" descr="C:\Documents and Settings\mscotec\Escritorio\RESULATDOS 24H\OC 10 24H.JPG"/>
            <p:cNvPicPr>
              <a:picLocks noChangeAspect="1" noChangeArrowheads="1"/>
            </p:cNvPicPr>
            <p:nvPr/>
          </p:nvPicPr>
          <p:blipFill>
            <a:blip r:embed="rId7" cstate="print"/>
            <a:srcRect/>
            <a:stretch>
              <a:fillRect/>
            </a:stretch>
          </p:blipFill>
          <p:spPr bwMode="auto">
            <a:xfrm>
              <a:off x="7502285" y="620688"/>
              <a:ext cx="1326391" cy="1172417"/>
            </a:xfrm>
            <a:prstGeom prst="rect">
              <a:avLst/>
            </a:prstGeom>
            <a:noFill/>
          </p:spPr>
        </p:pic>
        <p:pic>
          <p:nvPicPr>
            <p:cNvPr id="15" name="Picture 5" descr="C:\Documents and Settings\mscotec\Escritorio\RESULATDOS 24H\OC 25 24H .JPG"/>
            <p:cNvPicPr>
              <a:picLocks noChangeAspect="1" noChangeArrowheads="1"/>
            </p:cNvPicPr>
            <p:nvPr/>
          </p:nvPicPr>
          <p:blipFill>
            <a:blip r:embed="rId8" cstate="print"/>
            <a:srcRect/>
            <a:stretch>
              <a:fillRect/>
            </a:stretch>
          </p:blipFill>
          <p:spPr bwMode="auto">
            <a:xfrm>
              <a:off x="4788024" y="1844824"/>
              <a:ext cx="1346109" cy="1152128"/>
            </a:xfrm>
            <a:prstGeom prst="rect">
              <a:avLst/>
            </a:prstGeom>
            <a:noFill/>
          </p:spPr>
        </p:pic>
        <p:pic>
          <p:nvPicPr>
            <p:cNvPr id="16" name="Picture 6" descr="C:\Documents and Settings\mscotec\Escritorio\RESULATDOS 24H\OC 50 24H .JPG"/>
            <p:cNvPicPr>
              <a:picLocks noChangeAspect="1" noChangeArrowheads="1"/>
            </p:cNvPicPr>
            <p:nvPr/>
          </p:nvPicPr>
          <p:blipFill>
            <a:blip r:embed="rId9" cstate="print"/>
            <a:srcRect/>
            <a:stretch>
              <a:fillRect/>
            </a:stretch>
          </p:blipFill>
          <p:spPr bwMode="auto">
            <a:xfrm>
              <a:off x="6156176" y="1844824"/>
              <a:ext cx="1346109" cy="1152128"/>
            </a:xfrm>
            <a:prstGeom prst="rect">
              <a:avLst/>
            </a:prstGeom>
            <a:noFill/>
          </p:spPr>
        </p:pic>
        <p:pic>
          <p:nvPicPr>
            <p:cNvPr id="17" name="Picture 7" descr="C:\Documents and Settings\mscotec\Escritorio\RESULATDOS 24H\OC 100 24  H.JPG"/>
            <p:cNvPicPr>
              <a:picLocks noChangeAspect="1" noChangeArrowheads="1"/>
            </p:cNvPicPr>
            <p:nvPr/>
          </p:nvPicPr>
          <p:blipFill>
            <a:blip r:embed="rId10" cstate="print"/>
            <a:srcRect/>
            <a:stretch>
              <a:fillRect/>
            </a:stretch>
          </p:blipFill>
          <p:spPr bwMode="auto">
            <a:xfrm>
              <a:off x="7524328" y="1844824"/>
              <a:ext cx="1346109" cy="1152128"/>
            </a:xfrm>
            <a:prstGeom prst="rect">
              <a:avLst/>
            </a:prstGeom>
            <a:noFill/>
          </p:spPr>
        </p:pic>
        <p:cxnSp>
          <p:nvCxnSpPr>
            <p:cNvPr id="18" name="Connettore 2 27"/>
            <p:cNvCxnSpPr/>
            <p:nvPr/>
          </p:nvCxnSpPr>
          <p:spPr>
            <a:xfrm flipV="1">
              <a:off x="4572000" y="537190"/>
              <a:ext cx="0" cy="260377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Connettore 2 28"/>
            <p:cNvCxnSpPr/>
            <p:nvPr/>
          </p:nvCxnSpPr>
          <p:spPr>
            <a:xfrm>
              <a:off x="4579058" y="3140968"/>
              <a:ext cx="438543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0" name="Gruppo 65"/>
          <p:cNvGrpSpPr/>
          <p:nvPr/>
        </p:nvGrpSpPr>
        <p:grpSpPr>
          <a:xfrm>
            <a:off x="4499992" y="3284984"/>
            <a:ext cx="4104456" cy="2736304"/>
            <a:chOff x="4572000" y="3501008"/>
            <a:chExt cx="4392488" cy="2952328"/>
          </a:xfrm>
        </p:grpSpPr>
        <p:pic>
          <p:nvPicPr>
            <p:cNvPr id="21" name="Picture 8" descr="C:\Documents and Settings\mscotec\Escritorio\RESULATDOS CFSE 48H\CONTROL NEGATIVO 48H .JPG"/>
            <p:cNvPicPr>
              <a:picLocks noChangeAspect="1" noChangeArrowheads="1"/>
            </p:cNvPicPr>
            <p:nvPr/>
          </p:nvPicPr>
          <p:blipFill>
            <a:blip r:embed="rId11" cstate="print"/>
            <a:srcRect/>
            <a:stretch>
              <a:fillRect/>
            </a:stretch>
          </p:blipFill>
          <p:spPr bwMode="auto">
            <a:xfrm>
              <a:off x="4788024" y="3861048"/>
              <a:ext cx="1305022" cy="1041824"/>
            </a:xfrm>
            <a:prstGeom prst="rect">
              <a:avLst/>
            </a:prstGeom>
            <a:noFill/>
          </p:spPr>
        </p:pic>
        <p:pic>
          <p:nvPicPr>
            <p:cNvPr id="22" name="Picture 9" descr="C:\Documents and Settings\mscotec\Escritorio\RESULATDOS CFSE 48H\CONTROL POSITIVO 48H .JPG"/>
            <p:cNvPicPr>
              <a:picLocks noChangeAspect="1" noChangeArrowheads="1"/>
            </p:cNvPicPr>
            <p:nvPr/>
          </p:nvPicPr>
          <p:blipFill>
            <a:blip r:embed="rId12" cstate="print"/>
            <a:srcRect/>
            <a:stretch>
              <a:fillRect/>
            </a:stretch>
          </p:blipFill>
          <p:spPr bwMode="auto">
            <a:xfrm>
              <a:off x="6140584" y="3861048"/>
              <a:ext cx="1383744" cy="1041824"/>
            </a:xfrm>
            <a:prstGeom prst="rect">
              <a:avLst/>
            </a:prstGeom>
            <a:noFill/>
          </p:spPr>
        </p:pic>
        <p:pic>
          <p:nvPicPr>
            <p:cNvPr id="23" name="Picture 10" descr="C:\Documents and Settings\mscotec\Escritorio\RESULATDOS CFSE 48H\OC 10  48H.JPG"/>
            <p:cNvPicPr>
              <a:picLocks noChangeAspect="1" noChangeArrowheads="1"/>
            </p:cNvPicPr>
            <p:nvPr/>
          </p:nvPicPr>
          <p:blipFill>
            <a:blip r:embed="rId13" cstate="print"/>
            <a:srcRect/>
            <a:stretch>
              <a:fillRect/>
            </a:stretch>
          </p:blipFill>
          <p:spPr bwMode="auto">
            <a:xfrm>
              <a:off x="7534743" y="3861048"/>
              <a:ext cx="1285729" cy="1041824"/>
            </a:xfrm>
            <a:prstGeom prst="rect">
              <a:avLst/>
            </a:prstGeom>
            <a:noFill/>
          </p:spPr>
        </p:pic>
        <p:pic>
          <p:nvPicPr>
            <p:cNvPr id="24" name="Picture 11" descr="C:\Documents and Settings\mscotec\Escritorio\RESULATDOS CFSE 48H\OC 25  48H.JPG"/>
            <p:cNvPicPr>
              <a:picLocks noChangeAspect="1" noChangeArrowheads="1"/>
            </p:cNvPicPr>
            <p:nvPr/>
          </p:nvPicPr>
          <p:blipFill>
            <a:blip r:embed="rId14" cstate="print"/>
            <a:srcRect/>
            <a:stretch>
              <a:fillRect/>
            </a:stretch>
          </p:blipFill>
          <p:spPr bwMode="auto">
            <a:xfrm>
              <a:off x="4788082" y="5085184"/>
              <a:ext cx="1296086" cy="1034691"/>
            </a:xfrm>
            <a:prstGeom prst="rect">
              <a:avLst/>
            </a:prstGeom>
            <a:noFill/>
          </p:spPr>
        </p:pic>
        <p:pic>
          <p:nvPicPr>
            <p:cNvPr id="25" name="Picture 12" descr="C:\Documents and Settings\mscotec\Escritorio\RESULATDOS CFSE 48H\OC 50 48H.JPG"/>
            <p:cNvPicPr>
              <a:picLocks noChangeAspect="1" noChangeArrowheads="1"/>
            </p:cNvPicPr>
            <p:nvPr/>
          </p:nvPicPr>
          <p:blipFill>
            <a:blip r:embed="rId15" cstate="print"/>
            <a:srcRect/>
            <a:stretch>
              <a:fillRect/>
            </a:stretch>
          </p:blipFill>
          <p:spPr bwMode="auto">
            <a:xfrm>
              <a:off x="6156934" y="5102128"/>
              <a:ext cx="1367394" cy="1039636"/>
            </a:xfrm>
            <a:prstGeom prst="rect">
              <a:avLst/>
            </a:prstGeom>
            <a:noFill/>
          </p:spPr>
        </p:pic>
        <p:cxnSp>
          <p:nvCxnSpPr>
            <p:cNvPr id="26" name="Connettore 2 37"/>
            <p:cNvCxnSpPr/>
            <p:nvPr/>
          </p:nvCxnSpPr>
          <p:spPr>
            <a:xfrm flipV="1">
              <a:off x="4572000" y="3501008"/>
              <a:ext cx="7058" cy="29523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Connettore 2 38"/>
            <p:cNvCxnSpPr/>
            <p:nvPr/>
          </p:nvCxnSpPr>
          <p:spPr>
            <a:xfrm>
              <a:off x="4579058" y="6453336"/>
              <a:ext cx="438543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8" name="Picture 14" descr="C:\Documents and Settings\mscotec\Escritorio\RESULATDOS CFSE 48H\oc 100 48h .JPG"/>
            <p:cNvPicPr>
              <a:picLocks noChangeAspect="1" noChangeArrowheads="1"/>
            </p:cNvPicPr>
            <p:nvPr/>
          </p:nvPicPr>
          <p:blipFill>
            <a:blip r:embed="rId16" cstate="print"/>
            <a:srcRect/>
            <a:stretch>
              <a:fillRect/>
            </a:stretch>
          </p:blipFill>
          <p:spPr bwMode="auto">
            <a:xfrm>
              <a:off x="7524328" y="5085184"/>
              <a:ext cx="1296144" cy="1080120"/>
            </a:xfrm>
            <a:prstGeom prst="rect">
              <a:avLst/>
            </a:prstGeom>
            <a:noFill/>
          </p:spPr>
        </p:pic>
      </p:grpSp>
      <p:sp>
        <p:nvSpPr>
          <p:cNvPr id="29" name="CasellaDiTesto 82"/>
          <p:cNvSpPr txBox="1"/>
          <p:nvPr/>
        </p:nvSpPr>
        <p:spPr>
          <a:xfrm rot="16200000">
            <a:off x="3415236" y="1820442"/>
            <a:ext cx="1901226" cy="307777"/>
          </a:xfrm>
          <a:prstGeom prst="rect">
            <a:avLst/>
          </a:prstGeom>
          <a:noFill/>
        </p:spPr>
        <p:txBody>
          <a:bodyPr wrap="none" rtlCol="0">
            <a:spAutoFit/>
          </a:bodyPr>
          <a:lstStyle/>
          <a:p>
            <a:r>
              <a:rPr lang="es-ES" sz="1400" dirty="0" smtClean="0"/>
              <a:t>Number of cell counted</a:t>
            </a:r>
            <a:endParaRPr lang="es-ES" sz="1400" dirty="0"/>
          </a:p>
        </p:txBody>
      </p:sp>
      <p:sp>
        <p:nvSpPr>
          <p:cNvPr id="30" name="CasellaDiTesto 82"/>
          <p:cNvSpPr txBox="1"/>
          <p:nvPr/>
        </p:nvSpPr>
        <p:spPr>
          <a:xfrm rot="16200000">
            <a:off x="3395490" y="4722094"/>
            <a:ext cx="1901226" cy="307777"/>
          </a:xfrm>
          <a:prstGeom prst="rect">
            <a:avLst/>
          </a:prstGeom>
          <a:noFill/>
        </p:spPr>
        <p:txBody>
          <a:bodyPr wrap="none" rtlCol="0">
            <a:spAutoFit/>
          </a:bodyPr>
          <a:lstStyle/>
          <a:p>
            <a:r>
              <a:rPr lang="es-ES" sz="1400" dirty="0" smtClean="0"/>
              <a:t>Number of cell counted</a:t>
            </a:r>
            <a:endParaRPr lang="es-ES" sz="1400" dirty="0"/>
          </a:p>
        </p:txBody>
      </p:sp>
      <p:sp>
        <p:nvSpPr>
          <p:cNvPr id="31" name="CasellaDiTesto 70"/>
          <p:cNvSpPr txBox="1"/>
          <p:nvPr/>
        </p:nvSpPr>
        <p:spPr>
          <a:xfrm>
            <a:off x="6103228" y="3143849"/>
            <a:ext cx="529953" cy="307777"/>
          </a:xfrm>
          <a:prstGeom prst="rect">
            <a:avLst/>
          </a:prstGeom>
          <a:noFill/>
        </p:spPr>
        <p:txBody>
          <a:bodyPr wrap="none" rtlCol="0">
            <a:spAutoFit/>
          </a:bodyPr>
          <a:lstStyle/>
          <a:p>
            <a:r>
              <a:rPr lang="es-ES" sz="1400" dirty="0" smtClean="0"/>
              <a:t>CFSE</a:t>
            </a:r>
            <a:endParaRPr lang="es-ES" sz="1400" dirty="0"/>
          </a:p>
        </p:txBody>
      </p:sp>
      <p:sp>
        <p:nvSpPr>
          <p:cNvPr id="32" name="CasellaDiTesto 71"/>
          <p:cNvSpPr txBox="1"/>
          <p:nvPr/>
        </p:nvSpPr>
        <p:spPr>
          <a:xfrm>
            <a:off x="6347244" y="6021288"/>
            <a:ext cx="529953" cy="307777"/>
          </a:xfrm>
          <a:prstGeom prst="rect">
            <a:avLst/>
          </a:prstGeom>
          <a:noFill/>
        </p:spPr>
        <p:txBody>
          <a:bodyPr wrap="none" rtlCol="0">
            <a:spAutoFit/>
          </a:bodyPr>
          <a:lstStyle/>
          <a:p>
            <a:r>
              <a:rPr lang="es-ES" sz="1400" dirty="0" smtClean="0"/>
              <a:t>CFSE</a:t>
            </a:r>
            <a:endParaRPr lang="es-ES" sz="1400" dirty="0"/>
          </a:p>
        </p:txBody>
      </p:sp>
      <p:sp>
        <p:nvSpPr>
          <p:cNvPr id="33" name="32 CuadroTexto"/>
          <p:cNvSpPr txBox="1"/>
          <p:nvPr/>
        </p:nvSpPr>
        <p:spPr>
          <a:xfrm>
            <a:off x="4066608" y="683404"/>
            <a:ext cx="505392" cy="369332"/>
          </a:xfrm>
          <a:prstGeom prst="rect">
            <a:avLst/>
          </a:prstGeom>
          <a:noFill/>
        </p:spPr>
        <p:txBody>
          <a:bodyPr wrap="square" rtlCol="0">
            <a:spAutoFit/>
          </a:bodyPr>
          <a:lstStyle/>
          <a:p>
            <a:r>
              <a:rPr lang="es-ES" dirty="0" smtClean="0"/>
              <a:t>C.</a:t>
            </a:r>
            <a:endParaRPr lang="es-ES" dirty="0"/>
          </a:p>
        </p:txBody>
      </p:sp>
      <p:sp>
        <p:nvSpPr>
          <p:cNvPr id="34" name="33 CuadroTexto"/>
          <p:cNvSpPr txBox="1"/>
          <p:nvPr/>
        </p:nvSpPr>
        <p:spPr>
          <a:xfrm>
            <a:off x="4038771" y="3347916"/>
            <a:ext cx="379656" cy="369332"/>
          </a:xfrm>
          <a:prstGeom prst="rect">
            <a:avLst/>
          </a:prstGeom>
          <a:noFill/>
        </p:spPr>
        <p:txBody>
          <a:bodyPr wrap="none" rtlCol="0">
            <a:spAutoFit/>
          </a:bodyPr>
          <a:lstStyle/>
          <a:p>
            <a:r>
              <a:rPr lang="es-ES" dirty="0" smtClean="0"/>
              <a:t>D.</a:t>
            </a:r>
            <a:endParaRPr lang="es-ES" dirty="0"/>
          </a:p>
        </p:txBody>
      </p:sp>
      <p:sp>
        <p:nvSpPr>
          <p:cNvPr id="2" name="1 CuadroTexto"/>
          <p:cNvSpPr txBox="1"/>
          <p:nvPr/>
        </p:nvSpPr>
        <p:spPr>
          <a:xfrm>
            <a:off x="0" y="582377"/>
            <a:ext cx="376770" cy="369332"/>
          </a:xfrm>
          <a:prstGeom prst="rect">
            <a:avLst/>
          </a:prstGeom>
          <a:noFill/>
        </p:spPr>
        <p:txBody>
          <a:bodyPr wrap="none" rtlCol="0">
            <a:spAutoFit/>
          </a:bodyPr>
          <a:lstStyle/>
          <a:p>
            <a:r>
              <a:rPr lang="es-ES" dirty="0" smtClean="0"/>
              <a:t>A.</a:t>
            </a:r>
            <a:endParaRPr lang="es-ES" dirty="0"/>
          </a:p>
        </p:txBody>
      </p:sp>
      <p:sp>
        <p:nvSpPr>
          <p:cNvPr id="35" name="34 CuadroTexto"/>
          <p:cNvSpPr txBox="1"/>
          <p:nvPr/>
        </p:nvSpPr>
        <p:spPr>
          <a:xfrm>
            <a:off x="0" y="3501008"/>
            <a:ext cx="367408" cy="369332"/>
          </a:xfrm>
          <a:prstGeom prst="rect">
            <a:avLst/>
          </a:prstGeom>
          <a:noFill/>
        </p:spPr>
        <p:txBody>
          <a:bodyPr wrap="none" rtlCol="0">
            <a:spAutoFit/>
          </a:bodyPr>
          <a:lstStyle/>
          <a:p>
            <a:r>
              <a:rPr lang="es-ES" dirty="0"/>
              <a:t>B</a:t>
            </a:r>
            <a:r>
              <a:rPr lang="es-ES" dirty="0" smtClean="0"/>
              <a:t>.</a:t>
            </a:r>
            <a:endParaRPr lang="es-ES" dirty="0"/>
          </a:p>
        </p:txBody>
      </p:sp>
      <p:sp>
        <p:nvSpPr>
          <p:cNvPr id="36" name="35 Rectángulo"/>
          <p:cNvSpPr/>
          <p:nvPr/>
        </p:nvSpPr>
        <p:spPr>
          <a:xfrm>
            <a:off x="1043608" y="107340"/>
            <a:ext cx="7268314" cy="369332"/>
          </a:xfrm>
          <a:prstGeom prst="rect">
            <a:avLst/>
          </a:prstGeom>
        </p:spPr>
        <p:txBody>
          <a:bodyPr wrap="square">
            <a:spAutoFit/>
          </a:bodyPr>
          <a:lstStyle/>
          <a:p>
            <a:r>
              <a:rPr lang="en-US" b="1" dirty="0" err="1"/>
              <a:t>Oleocanthal</a:t>
            </a:r>
            <a:r>
              <a:rPr lang="en-US" b="1" dirty="0"/>
              <a:t> decreases vitality and proliferation of myeloma </a:t>
            </a:r>
            <a:r>
              <a:rPr lang="en-US" b="1" dirty="0" smtClean="0"/>
              <a:t>cells (ARH-77)</a:t>
            </a:r>
            <a:endParaRPr lang="es-ES" b="1" dirty="0"/>
          </a:p>
        </p:txBody>
      </p:sp>
    </p:spTree>
    <p:extLst>
      <p:ext uri="{BB962C8B-B14F-4D97-AF65-F5344CB8AC3E}">
        <p14:creationId xmlns:p14="http://schemas.microsoft.com/office/powerpoint/2010/main" val="15459331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Oleocanthal</a:t>
            </a:r>
            <a:r>
              <a:rPr lang="en-US" b="1" dirty="0">
                <a:solidFill>
                  <a:schemeClr val="tx1"/>
                </a:solidFill>
              </a:rPr>
              <a:t> inhibits MIP1- mRNA expression and protein secretion in ARH-77 cells</a:t>
            </a:r>
            <a:r>
              <a:rPr lang="en-US" b="1" dirty="0" smtClean="0">
                <a:solidFill>
                  <a:schemeClr val="tx1"/>
                </a:solidFill>
              </a:rPr>
              <a:t>.</a:t>
            </a:r>
          </a:p>
          <a:p>
            <a:pPr algn="ctr"/>
            <a:r>
              <a:rPr lang="en-US" b="1" dirty="0" smtClean="0">
                <a:solidFill>
                  <a:schemeClr val="tx1"/>
                </a:solidFill>
              </a:rPr>
              <a:t> </a:t>
            </a:r>
            <a:r>
              <a:rPr lang="es-ES" b="1" dirty="0" err="1">
                <a:solidFill>
                  <a:schemeClr val="tx1"/>
                </a:solidFill>
              </a:rPr>
              <a:t>Effect</a:t>
            </a:r>
            <a:r>
              <a:rPr lang="es-ES" b="1" dirty="0">
                <a:solidFill>
                  <a:schemeClr val="tx1"/>
                </a:solidFill>
              </a:rPr>
              <a:t> of </a:t>
            </a:r>
            <a:r>
              <a:rPr lang="es-ES" b="1" dirty="0" err="1" smtClean="0">
                <a:solidFill>
                  <a:schemeClr val="tx1"/>
                </a:solidFill>
              </a:rPr>
              <a:t>oleocanthal</a:t>
            </a:r>
            <a:r>
              <a:rPr lang="es-ES" b="1" dirty="0" smtClean="0">
                <a:solidFill>
                  <a:schemeClr val="tx1"/>
                </a:solidFill>
              </a:rPr>
              <a:t> </a:t>
            </a:r>
            <a:r>
              <a:rPr lang="es-ES" b="1" dirty="0" err="1" smtClean="0">
                <a:solidFill>
                  <a:schemeClr val="tx1"/>
                </a:solidFill>
              </a:rPr>
              <a:t>on</a:t>
            </a:r>
            <a:r>
              <a:rPr lang="es-ES" b="1" dirty="0" smtClean="0">
                <a:solidFill>
                  <a:schemeClr val="tx1"/>
                </a:solidFill>
              </a:rPr>
              <a:t> </a:t>
            </a:r>
            <a:r>
              <a:rPr lang="es-ES" b="1" dirty="0">
                <a:solidFill>
                  <a:schemeClr val="tx1"/>
                </a:solidFill>
              </a:rPr>
              <a:t>LDH </a:t>
            </a:r>
            <a:r>
              <a:rPr lang="es-ES" b="1" dirty="0" err="1">
                <a:solidFill>
                  <a:schemeClr val="tx1"/>
                </a:solidFill>
              </a:rPr>
              <a:t>levels</a:t>
            </a:r>
            <a:r>
              <a:rPr lang="es-ES" b="1" dirty="0">
                <a:solidFill>
                  <a:schemeClr val="tx1"/>
                </a:solidFill>
              </a:rPr>
              <a:t>.</a:t>
            </a:r>
          </a:p>
        </p:txBody>
      </p:sp>
      <p:sp>
        <p:nvSpPr>
          <p:cNvPr id="5" name="4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Scotece</a:t>
            </a:r>
            <a:r>
              <a:rPr lang="en-US" b="1" dirty="0" smtClean="0">
                <a:solidFill>
                  <a:schemeClr val="tx1"/>
                </a:solidFill>
              </a:rPr>
              <a:t>  M. </a:t>
            </a:r>
            <a:r>
              <a:rPr lang="en-US" b="1" dirty="0" err="1" smtClean="0">
                <a:solidFill>
                  <a:schemeClr val="tx1"/>
                </a:solidFill>
              </a:rPr>
              <a:t>Curr</a:t>
            </a:r>
            <a:r>
              <a:rPr lang="en-US" b="1" dirty="0" smtClean="0">
                <a:solidFill>
                  <a:schemeClr val="tx1"/>
                </a:solidFill>
              </a:rPr>
              <a:t> Med Chem. 2013;20(19):2467-75</a:t>
            </a:r>
            <a:endParaRPr lang="es-ES" b="1" dirty="0">
              <a:solidFill>
                <a:schemeClr val="tx1"/>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089"/>
          <a:stretch/>
        </p:blipFill>
        <p:spPr bwMode="auto">
          <a:xfrm>
            <a:off x="755576" y="783194"/>
            <a:ext cx="3443542" cy="250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72"/>
          <a:stretch/>
        </p:blipFill>
        <p:spPr bwMode="auto">
          <a:xfrm>
            <a:off x="5127395" y="692696"/>
            <a:ext cx="3319846" cy="257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899592" y="683404"/>
            <a:ext cx="265145" cy="369332"/>
          </a:xfrm>
          <a:prstGeom prst="rect">
            <a:avLst/>
          </a:prstGeom>
          <a:noFill/>
        </p:spPr>
        <p:txBody>
          <a:bodyPr wrap="square" rtlCol="0">
            <a:spAutoFit/>
          </a:bodyPr>
          <a:lstStyle/>
          <a:p>
            <a:r>
              <a:rPr lang="es-ES" dirty="0"/>
              <a:t>A</a:t>
            </a:r>
          </a:p>
        </p:txBody>
      </p:sp>
      <p:sp>
        <p:nvSpPr>
          <p:cNvPr id="9" name="8 CuadroTexto"/>
          <p:cNvSpPr txBox="1"/>
          <p:nvPr/>
        </p:nvSpPr>
        <p:spPr>
          <a:xfrm>
            <a:off x="4961617" y="683404"/>
            <a:ext cx="258455" cy="369332"/>
          </a:xfrm>
          <a:prstGeom prst="rect">
            <a:avLst/>
          </a:prstGeom>
          <a:noFill/>
        </p:spPr>
        <p:txBody>
          <a:bodyPr wrap="square" rtlCol="0">
            <a:spAutoFit/>
          </a:bodyPr>
          <a:lstStyle/>
          <a:p>
            <a:r>
              <a:rPr lang="es-ES" dirty="0" smtClean="0"/>
              <a:t>B</a:t>
            </a:r>
            <a:endParaRPr lang="es-ES" dirty="0"/>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233"/>
          <a:stretch/>
        </p:blipFill>
        <p:spPr bwMode="auto">
          <a:xfrm>
            <a:off x="1014686" y="3645024"/>
            <a:ext cx="3324347" cy="261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836"/>
          <a:stretch/>
        </p:blipFill>
        <p:spPr bwMode="auto">
          <a:xfrm>
            <a:off x="5240993" y="3645024"/>
            <a:ext cx="3206247" cy="260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858498" y="3501008"/>
            <a:ext cx="257118" cy="369332"/>
          </a:xfrm>
          <a:prstGeom prst="rect">
            <a:avLst/>
          </a:prstGeom>
          <a:noFill/>
        </p:spPr>
        <p:txBody>
          <a:bodyPr wrap="square" rtlCol="0">
            <a:spAutoFit/>
          </a:bodyPr>
          <a:lstStyle/>
          <a:p>
            <a:r>
              <a:rPr lang="es-ES" dirty="0"/>
              <a:t>C</a:t>
            </a:r>
          </a:p>
        </p:txBody>
      </p:sp>
      <p:sp>
        <p:nvSpPr>
          <p:cNvPr id="13" name="12 CuadroTexto"/>
          <p:cNvSpPr txBox="1"/>
          <p:nvPr/>
        </p:nvSpPr>
        <p:spPr>
          <a:xfrm>
            <a:off x="5162926" y="3563620"/>
            <a:ext cx="273170" cy="369332"/>
          </a:xfrm>
          <a:prstGeom prst="rect">
            <a:avLst/>
          </a:prstGeom>
          <a:noFill/>
        </p:spPr>
        <p:txBody>
          <a:bodyPr wrap="square" rtlCol="0">
            <a:spAutoFit/>
          </a:bodyPr>
          <a:lstStyle/>
          <a:p>
            <a:r>
              <a:rPr lang="es-ES" dirty="0"/>
              <a:t>D</a:t>
            </a:r>
          </a:p>
        </p:txBody>
      </p:sp>
    </p:spTree>
    <p:extLst>
      <p:ext uri="{BB962C8B-B14F-4D97-AF65-F5344CB8AC3E}">
        <p14:creationId xmlns:p14="http://schemas.microsoft.com/office/powerpoint/2010/main" val="37297049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Induction of apoptosis in human myeloma cells by </a:t>
            </a:r>
            <a:r>
              <a:rPr lang="en-US" b="1" dirty="0" err="1" smtClean="0">
                <a:solidFill>
                  <a:schemeClr val="tx1"/>
                </a:solidFill>
              </a:rPr>
              <a:t>oleocanthal</a:t>
            </a:r>
            <a:endParaRPr lang="es-ES" b="1" dirty="0">
              <a:solidFill>
                <a:schemeClr val="tx1"/>
              </a:solidFill>
            </a:endParaRPr>
          </a:p>
        </p:txBody>
      </p:sp>
      <p:sp>
        <p:nvSpPr>
          <p:cNvPr id="5" name="4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err="1">
                <a:solidFill>
                  <a:schemeClr val="tx1"/>
                </a:solidFill>
              </a:rPr>
              <a:t>The</a:t>
            </a:r>
            <a:r>
              <a:rPr lang="es-ES" b="1" dirty="0">
                <a:solidFill>
                  <a:schemeClr val="tx1"/>
                </a:solidFill>
              </a:rPr>
              <a:t> NEIRID </a:t>
            </a:r>
            <a:r>
              <a:rPr lang="es-ES" b="1" dirty="0" err="1">
                <a:solidFill>
                  <a:schemeClr val="tx1"/>
                </a:solidFill>
              </a:rPr>
              <a:t>Lab</a:t>
            </a:r>
            <a:r>
              <a:rPr lang="es-ES" b="1" dirty="0">
                <a:solidFill>
                  <a:schemeClr val="tx1"/>
                </a:solidFill>
              </a:rPr>
              <a:t> ©:</a:t>
            </a:r>
            <a:r>
              <a:rPr lang="en-US" b="1" dirty="0">
                <a:solidFill>
                  <a:schemeClr val="tx1"/>
                </a:solidFill>
              </a:rPr>
              <a:t> </a:t>
            </a:r>
            <a:r>
              <a:rPr lang="en-US" b="1" dirty="0" err="1">
                <a:solidFill>
                  <a:schemeClr val="tx1"/>
                </a:solidFill>
              </a:rPr>
              <a:t>Curr</a:t>
            </a:r>
            <a:r>
              <a:rPr lang="en-US" b="1" dirty="0">
                <a:solidFill>
                  <a:schemeClr val="tx1"/>
                </a:solidFill>
              </a:rPr>
              <a:t> Med Chem. 2013;20(19):2467-75</a:t>
            </a:r>
            <a:endParaRPr lang="es-ES" b="1" dirty="0">
              <a:solidFill>
                <a:schemeClr val="tx1"/>
              </a:solidFill>
            </a:endParaRPr>
          </a:p>
        </p:txBody>
      </p:sp>
      <p:pic>
        <p:nvPicPr>
          <p:cNvPr id="5123" name="Picture 3" descr="C:\Users\MORA\Desktop\Image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9" y="692696"/>
            <a:ext cx="7167315"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3503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Induction of apoptosis signaling molecules by </a:t>
            </a:r>
            <a:r>
              <a:rPr lang="en-US" b="1" dirty="0" err="1">
                <a:solidFill>
                  <a:schemeClr val="tx1"/>
                </a:solidFill>
              </a:rPr>
              <a:t>oleocanthal</a:t>
            </a:r>
            <a:r>
              <a:rPr lang="en-US" b="1" dirty="0" smtClean="0">
                <a:solidFill>
                  <a:schemeClr val="tx1"/>
                </a:solidFill>
              </a:rPr>
              <a:t>.</a:t>
            </a:r>
          </a:p>
          <a:p>
            <a:pPr algn="ctr"/>
            <a:r>
              <a:rPr lang="en-US" b="1" dirty="0" err="1">
                <a:solidFill>
                  <a:schemeClr val="tx1"/>
                </a:solidFill>
              </a:rPr>
              <a:t>Oleocanthal</a:t>
            </a:r>
            <a:r>
              <a:rPr lang="en-US" b="1" dirty="0">
                <a:solidFill>
                  <a:schemeClr val="tx1"/>
                </a:solidFill>
              </a:rPr>
              <a:t> inhibits AKT and Map Kinase signaling pathways.</a:t>
            </a:r>
            <a:endParaRPr lang="es-ES" b="1" dirty="0">
              <a:solidFill>
                <a:schemeClr val="tx1"/>
              </a:solidFill>
            </a:endParaRPr>
          </a:p>
        </p:txBody>
      </p:sp>
      <p:sp>
        <p:nvSpPr>
          <p:cNvPr id="5" name="4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err="1">
                <a:solidFill>
                  <a:schemeClr val="tx1"/>
                </a:solidFill>
              </a:rPr>
              <a:t>The</a:t>
            </a:r>
            <a:r>
              <a:rPr lang="es-ES" b="1" dirty="0">
                <a:solidFill>
                  <a:schemeClr val="tx1"/>
                </a:solidFill>
              </a:rPr>
              <a:t> NEIRID </a:t>
            </a:r>
            <a:r>
              <a:rPr lang="es-ES" b="1" dirty="0" err="1">
                <a:solidFill>
                  <a:schemeClr val="tx1"/>
                </a:solidFill>
              </a:rPr>
              <a:t>Lab</a:t>
            </a:r>
            <a:r>
              <a:rPr lang="es-ES" b="1" dirty="0">
                <a:solidFill>
                  <a:schemeClr val="tx1"/>
                </a:solidFill>
              </a:rPr>
              <a:t> ©:</a:t>
            </a:r>
            <a:r>
              <a:rPr lang="en-US" b="1" dirty="0">
                <a:solidFill>
                  <a:schemeClr val="tx1"/>
                </a:solidFill>
              </a:rPr>
              <a:t> </a:t>
            </a:r>
            <a:r>
              <a:rPr lang="en-US" b="1" dirty="0" err="1">
                <a:solidFill>
                  <a:schemeClr val="tx1"/>
                </a:solidFill>
              </a:rPr>
              <a:t>Curr</a:t>
            </a:r>
            <a:r>
              <a:rPr lang="en-US" b="1" dirty="0">
                <a:solidFill>
                  <a:schemeClr val="tx1"/>
                </a:solidFill>
              </a:rPr>
              <a:t> Med Chem. 2013;20(19):2467-75</a:t>
            </a:r>
            <a:endParaRPr lang="es-ES" b="1" dirty="0">
              <a:solidFill>
                <a:schemeClr val="tx1"/>
              </a:solidFill>
            </a:endParaRPr>
          </a:p>
        </p:txBody>
      </p:sp>
      <p:pic>
        <p:nvPicPr>
          <p:cNvPr id="10" name="Picture 2" descr="C:\Users\MORA\Desktop\Imagen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13102"/>
            <a:ext cx="3655505" cy="18319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MORA\Desktop\Imagen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633" y="836712"/>
            <a:ext cx="3893784" cy="1903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MORA\Desktop\Imagen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188" y="3356992"/>
            <a:ext cx="6956889" cy="268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8504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Schematic representation of the mechanism of action of </a:t>
            </a:r>
            <a:r>
              <a:rPr lang="en-US" b="1" dirty="0" err="1">
                <a:solidFill>
                  <a:schemeClr val="tx1"/>
                </a:solidFill>
              </a:rPr>
              <a:t>Oleocanthal</a:t>
            </a:r>
            <a:r>
              <a:rPr lang="en-US" b="1" dirty="0">
                <a:solidFill>
                  <a:schemeClr val="tx1"/>
                </a:solidFill>
              </a:rPr>
              <a:t> in MM </a:t>
            </a:r>
            <a:r>
              <a:rPr lang="en-US" b="1" dirty="0" smtClean="0">
                <a:solidFill>
                  <a:schemeClr val="tx1"/>
                </a:solidFill>
              </a:rPr>
              <a:t>cells</a:t>
            </a:r>
            <a:endParaRPr lang="es-ES" b="1" dirty="0">
              <a:solidFill>
                <a:schemeClr val="tx1"/>
              </a:solidFill>
            </a:endParaRPr>
          </a:p>
        </p:txBody>
      </p:sp>
      <p:sp>
        <p:nvSpPr>
          <p:cNvPr id="6" name="5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Scotece</a:t>
            </a:r>
            <a:r>
              <a:rPr lang="en-US" b="1" dirty="0" smtClean="0">
                <a:solidFill>
                  <a:schemeClr val="tx1"/>
                </a:solidFill>
              </a:rPr>
              <a:t>  M. </a:t>
            </a:r>
            <a:r>
              <a:rPr lang="en-US" b="1" dirty="0" err="1" smtClean="0">
                <a:solidFill>
                  <a:schemeClr val="tx1"/>
                </a:solidFill>
              </a:rPr>
              <a:t>Curr</a:t>
            </a:r>
            <a:r>
              <a:rPr lang="en-US" b="1" dirty="0" smtClean="0">
                <a:solidFill>
                  <a:schemeClr val="tx1"/>
                </a:solidFill>
              </a:rPr>
              <a:t> Med Chem. 2013;20(19):2467-75</a:t>
            </a:r>
            <a:endParaRPr lang="es-ES" b="1" dirty="0">
              <a:solidFill>
                <a:schemeClr val="tx1"/>
              </a:solidFill>
            </a:endParaRPr>
          </a:p>
        </p:txBody>
      </p:sp>
      <p:pic>
        <p:nvPicPr>
          <p:cNvPr id="7" name="Picture 3" descr="C:\Documents and Settings\mscotec\Escritorio\Image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000052"/>
            <a:ext cx="6264696" cy="4312252"/>
          </a:xfrm>
          <a:prstGeom prst="rect">
            <a:avLst/>
          </a:prstGeom>
          <a:noFill/>
          <a:ln w="28575">
            <a:solidFill>
              <a:schemeClr val="accent5"/>
            </a:solidFill>
          </a:ln>
          <a:effectLst>
            <a:glow rad="76200">
              <a:schemeClr val="accent5"/>
            </a:glow>
          </a:effectLst>
          <a:extLst>
            <a:ext uri="{909E8E84-426E-40dd-AFC4-6F175D3DCCD1}">
              <a14:hiddenFill xmlns:a14="http://schemas.microsoft.com/office/drawing/2010/main">
                <a:solidFill>
                  <a:srgbClr val="FFFFFF"/>
                </a:solidFill>
              </a14:hiddenFill>
            </a:ext>
          </a:extLst>
        </p:spPr>
      </p:pic>
      <p:pic>
        <p:nvPicPr>
          <p:cNvPr id="4099" name="Picture 3" descr="C:\Users\MORA\Desktop\Image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28800"/>
            <a:ext cx="2523843"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6175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8843"/>
            <a:ext cx="9144000"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8 Rectángulo"/>
          <p:cNvSpPr/>
          <p:nvPr/>
        </p:nvSpPr>
        <p:spPr>
          <a:xfrm>
            <a:off x="0" y="6420679"/>
            <a:ext cx="9144000"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7" name="6 CuadroTexto"/>
          <p:cNvSpPr txBox="1"/>
          <p:nvPr/>
        </p:nvSpPr>
        <p:spPr>
          <a:xfrm>
            <a:off x="971600" y="3587825"/>
            <a:ext cx="184731" cy="369332"/>
          </a:xfrm>
          <a:prstGeom prst="rect">
            <a:avLst/>
          </a:prstGeom>
          <a:noFill/>
        </p:spPr>
        <p:txBody>
          <a:bodyPr wrap="none" rtlCol="0">
            <a:spAutoFit/>
          </a:bodyPr>
          <a:lstStyle/>
          <a:p>
            <a:endParaRPr lang="en-GB" dirty="0"/>
          </a:p>
        </p:txBody>
      </p:sp>
      <p:sp>
        <p:nvSpPr>
          <p:cNvPr id="9" name="CuadroTexto 8"/>
          <p:cNvSpPr txBox="1"/>
          <p:nvPr/>
        </p:nvSpPr>
        <p:spPr>
          <a:xfrm>
            <a:off x="107504" y="-27384"/>
            <a:ext cx="8964488" cy="1077218"/>
          </a:xfrm>
          <a:prstGeom prst="rect">
            <a:avLst/>
          </a:prstGeom>
          <a:noFill/>
        </p:spPr>
        <p:txBody>
          <a:bodyPr wrap="square" rtlCol="0">
            <a:spAutoFit/>
          </a:bodyPr>
          <a:lstStyle/>
          <a:p>
            <a:pPr algn="just"/>
            <a:r>
              <a:rPr lang="es-ES" sz="3200" dirty="0" err="1" smtClean="0">
                <a:solidFill>
                  <a:srgbClr val="CCFFCC"/>
                </a:solidFill>
                <a:latin typeface="Abadi MT Condensed Extra Bold"/>
                <a:cs typeface="Abadi MT Condensed Extra Bold"/>
              </a:rPr>
              <a:t>May</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we</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have</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one</a:t>
            </a:r>
            <a:r>
              <a:rPr lang="es-ES" sz="3200" dirty="0" smtClean="0">
                <a:solidFill>
                  <a:srgbClr val="CCFFCC"/>
                </a:solidFill>
                <a:latin typeface="Abadi MT Condensed Extra Bold"/>
                <a:cs typeface="Abadi MT Condensed Extra Bold"/>
              </a:rPr>
              <a:t> of </a:t>
            </a:r>
            <a:r>
              <a:rPr lang="es-ES" sz="3200" dirty="0" err="1" smtClean="0">
                <a:solidFill>
                  <a:srgbClr val="CCFFCC"/>
                </a:solidFill>
                <a:latin typeface="Abadi MT Condensed Extra Bold"/>
                <a:cs typeface="Abadi MT Condensed Extra Bold"/>
              </a:rPr>
              <a:t>these</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days</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an</a:t>
            </a:r>
            <a:r>
              <a:rPr lang="es-ES" sz="3200" dirty="0" smtClean="0">
                <a:solidFill>
                  <a:srgbClr val="CCFFCC"/>
                </a:solidFill>
                <a:latin typeface="Abadi MT Condensed Extra Bold"/>
                <a:cs typeface="Abadi MT Condensed Extra Bold"/>
              </a:rPr>
              <a:t> OLEOCANTHAL </a:t>
            </a:r>
            <a:r>
              <a:rPr lang="es-ES" sz="3200" dirty="0" err="1" smtClean="0">
                <a:solidFill>
                  <a:srgbClr val="CCFFCC"/>
                </a:solidFill>
                <a:latin typeface="Abadi MT Condensed Extra Bold"/>
                <a:cs typeface="Abadi MT Condensed Extra Bold"/>
              </a:rPr>
              <a:t>based</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therapy</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for</a:t>
            </a:r>
            <a:r>
              <a:rPr lang="es-ES" sz="3200" dirty="0" smtClean="0">
                <a:solidFill>
                  <a:srgbClr val="CCFFCC"/>
                </a:solidFill>
                <a:latin typeface="Abadi MT Condensed Extra Bold"/>
                <a:cs typeface="Abadi MT Condensed Extra Bold"/>
              </a:rPr>
              <a:t> </a:t>
            </a:r>
            <a:r>
              <a:rPr lang="es-ES" sz="3200" dirty="0" err="1" smtClean="0">
                <a:solidFill>
                  <a:srgbClr val="CCFFCC"/>
                </a:solidFill>
                <a:latin typeface="Abadi MT Condensed Extra Bold"/>
                <a:cs typeface="Abadi MT Condensed Extra Bold"/>
              </a:rPr>
              <a:t>arthritis</a:t>
            </a:r>
            <a:r>
              <a:rPr lang="is-IS" sz="3200" dirty="0" smtClean="0">
                <a:solidFill>
                  <a:srgbClr val="CCFFCC"/>
                </a:solidFill>
                <a:latin typeface="Abadi MT Condensed Extra Bold"/>
                <a:cs typeface="Abadi MT Condensed Extra Bold"/>
              </a:rPr>
              <a:t>….</a:t>
            </a:r>
            <a:r>
              <a:rPr lang="es-ES" sz="3200" dirty="0" smtClean="0">
                <a:solidFill>
                  <a:srgbClr val="CCFFCC"/>
                </a:solidFill>
                <a:latin typeface="Abadi MT Condensed Extra Bold"/>
                <a:cs typeface="Abadi MT Condensed Extra Bold"/>
              </a:rPr>
              <a:t>?? </a:t>
            </a:r>
            <a:endParaRPr lang="es-ES" sz="3200" dirty="0">
              <a:solidFill>
                <a:srgbClr val="CCFFCC"/>
              </a:solidFill>
              <a:latin typeface="Abadi MT Condensed Extra Bold"/>
              <a:cs typeface="Abadi MT Condensed Extra Bold"/>
            </a:endParaRPr>
          </a:p>
        </p:txBody>
      </p:sp>
      <p:pic>
        <p:nvPicPr>
          <p:cNvPr id="2" name="Imagen 1"/>
          <p:cNvPicPr>
            <a:picLocks noChangeAspect="1"/>
          </p:cNvPicPr>
          <p:nvPr/>
        </p:nvPicPr>
        <p:blipFill>
          <a:blip r:embed="rId2"/>
          <a:stretch>
            <a:fillRect/>
          </a:stretch>
        </p:blipFill>
        <p:spPr>
          <a:xfrm>
            <a:off x="1475656" y="2132856"/>
            <a:ext cx="3094493" cy="3717032"/>
          </a:xfrm>
          <a:prstGeom prst="rect">
            <a:avLst/>
          </a:prstGeom>
        </p:spPr>
      </p:pic>
      <p:sp>
        <p:nvSpPr>
          <p:cNvPr id="10" name="Elipse 9"/>
          <p:cNvSpPr/>
          <p:nvPr/>
        </p:nvSpPr>
        <p:spPr>
          <a:xfrm rot="21253257">
            <a:off x="3958144" y="3832998"/>
            <a:ext cx="288032" cy="50405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9481043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b="1" dirty="0">
              <a:solidFill>
                <a:schemeClr val="tx1"/>
              </a:solidFill>
            </a:endParaRPr>
          </a:p>
        </p:txBody>
      </p:sp>
      <p:sp>
        <p:nvSpPr>
          <p:cNvPr id="5" name="4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dirty="0">
              <a:solidFill>
                <a:schemeClr val="tx1"/>
              </a:solidFill>
            </a:endParaRPr>
          </a:p>
        </p:txBody>
      </p:sp>
      <p:pic>
        <p:nvPicPr>
          <p:cNvPr id="7" name="Picture 5" descr="C:\Users\MORA\Desktop\lab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764704"/>
            <a:ext cx="4302224"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4067944" y="4029736"/>
            <a:ext cx="504056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s-ES" altLang="es-ES" sz="1100" b="1" dirty="0">
                <a:solidFill>
                  <a:srgbClr val="C00000"/>
                </a:solidFill>
                <a:latin typeface="Comic Sans MS" panose="030F0702030302020204" pitchFamily="66" charset="0"/>
                <a:cs typeface="Arial" panose="020B0604020202020204" pitchFamily="34" charset="0"/>
              </a:rPr>
              <a:t>ORESTE GUALILLO: </a:t>
            </a:r>
            <a:r>
              <a:rPr lang="es-ES" altLang="es-ES" sz="1100" b="1" dirty="0" err="1">
                <a:solidFill>
                  <a:srgbClr val="C00000"/>
                </a:solidFill>
                <a:latin typeface="Comic Sans MS" panose="030F0702030302020204" pitchFamily="66" charset="0"/>
                <a:cs typeface="Arial" panose="020B0604020202020204" pitchFamily="34" charset="0"/>
              </a:rPr>
              <a:t>PharmD</a:t>
            </a:r>
            <a:r>
              <a:rPr lang="es-ES" altLang="es-ES" sz="1100" b="1" dirty="0">
                <a:solidFill>
                  <a:srgbClr val="C00000"/>
                </a:solidFill>
                <a:latin typeface="Comic Sans MS" panose="030F0702030302020204" pitchFamily="66" charset="0"/>
                <a:cs typeface="Arial" panose="020B0604020202020204" pitchFamily="34" charset="0"/>
              </a:rPr>
              <a:t>, PhD NEIRID </a:t>
            </a:r>
            <a:r>
              <a:rPr lang="es-ES" altLang="es-ES" sz="1100" b="1" dirty="0" err="1">
                <a:solidFill>
                  <a:srgbClr val="C00000"/>
                </a:solidFill>
                <a:latin typeface="Comic Sans MS" panose="030F0702030302020204" pitchFamily="66" charset="0"/>
                <a:cs typeface="Arial" panose="020B0604020202020204" pitchFamily="34" charset="0"/>
              </a:rPr>
              <a:t>Laboratory</a:t>
            </a:r>
            <a:r>
              <a:rPr lang="es-ES" altLang="es-ES" sz="1100" b="1" dirty="0">
                <a:solidFill>
                  <a:srgbClr val="C00000"/>
                </a:solidFill>
                <a:latin typeface="Comic Sans MS" panose="030F0702030302020204" pitchFamily="66" charset="0"/>
                <a:cs typeface="Arial" panose="020B0604020202020204" pitchFamily="34" charset="0"/>
              </a:rPr>
              <a:t> Head</a:t>
            </a:r>
          </a:p>
          <a:p>
            <a:pPr eaLnBrk="1" hangingPunct="1">
              <a:spcBef>
                <a:spcPct val="0"/>
              </a:spcBef>
            </a:pPr>
            <a:r>
              <a:rPr lang="es-ES" altLang="es-ES" sz="1100" b="1" dirty="0" smtClean="0">
                <a:latin typeface="Comic Sans MS" panose="030F0702030302020204" pitchFamily="66" charset="0"/>
                <a:cs typeface="Arial" panose="020B0604020202020204" pitchFamily="34" charset="0"/>
              </a:rPr>
              <a:t>Rodolfo Gómez: </a:t>
            </a:r>
            <a:r>
              <a:rPr lang="es-ES" altLang="es-ES" sz="1100" b="1" dirty="0" err="1" smtClean="0">
                <a:latin typeface="Comic Sans MS" panose="030F0702030302020204" pitchFamily="66" charset="0"/>
                <a:cs typeface="Arial" panose="020B0604020202020204" pitchFamily="34" charset="0"/>
              </a:rPr>
              <a:t>PharmD</a:t>
            </a:r>
            <a:r>
              <a:rPr lang="es-ES" altLang="es-ES" sz="1100" b="1" dirty="0" smtClean="0">
                <a:latin typeface="Comic Sans MS" panose="030F0702030302020204" pitchFamily="66" charset="0"/>
                <a:cs typeface="Arial" panose="020B0604020202020204" pitchFamily="34" charset="0"/>
              </a:rPr>
              <a:t>, PhD. Musculo-</a:t>
            </a:r>
            <a:r>
              <a:rPr lang="es-ES" altLang="es-ES" sz="1100" b="1" dirty="0" err="1" smtClean="0">
                <a:latin typeface="Comic Sans MS" panose="030F0702030302020204" pitchFamily="66" charset="0"/>
                <a:cs typeface="Arial" panose="020B0604020202020204" pitchFamily="34" charset="0"/>
              </a:rPr>
              <a:t>Skeletal</a:t>
            </a:r>
            <a:r>
              <a:rPr lang="es-ES" altLang="es-ES" sz="1100" b="1" dirty="0" smtClean="0">
                <a:latin typeface="Comic Sans MS" panose="030F0702030302020204" pitchFamily="66" charset="0"/>
                <a:cs typeface="Arial" panose="020B0604020202020204" pitchFamily="34" charset="0"/>
              </a:rPr>
              <a:t> </a:t>
            </a:r>
            <a:r>
              <a:rPr lang="es-ES" altLang="es-ES" sz="1100" b="1" dirty="0" err="1" smtClean="0">
                <a:latin typeface="Comic Sans MS" panose="030F0702030302020204" pitchFamily="66" charset="0"/>
                <a:cs typeface="Arial" panose="020B0604020202020204" pitchFamily="34" charset="0"/>
              </a:rPr>
              <a:t>Pathology</a:t>
            </a:r>
            <a:r>
              <a:rPr lang="es-ES" altLang="es-ES" sz="1100" b="1" dirty="0" smtClean="0">
                <a:latin typeface="Comic Sans MS" panose="030F0702030302020204" pitchFamily="66" charset="0"/>
                <a:cs typeface="Arial" panose="020B0604020202020204" pitchFamily="34" charset="0"/>
              </a:rPr>
              <a:t> </a:t>
            </a:r>
            <a:r>
              <a:rPr lang="es-ES" altLang="es-ES" sz="1100" b="1" dirty="0" err="1" smtClean="0">
                <a:latin typeface="Comic Sans MS" panose="030F0702030302020204" pitchFamily="66" charset="0"/>
                <a:cs typeface="Arial" panose="020B0604020202020204" pitchFamily="34" charset="0"/>
              </a:rPr>
              <a:t>Unit</a:t>
            </a:r>
            <a:r>
              <a:rPr lang="es-ES" altLang="es-ES" sz="1100" b="1" dirty="0" smtClean="0">
                <a:latin typeface="Comic Sans MS" panose="030F0702030302020204" pitchFamily="66" charset="0"/>
                <a:cs typeface="Arial" panose="020B0604020202020204" pitchFamily="34" charset="0"/>
              </a:rPr>
              <a:t> </a:t>
            </a:r>
            <a:endParaRPr lang="es-ES" altLang="es-ES" sz="1100" b="1" dirty="0">
              <a:latin typeface="Comic Sans MS" panose="030F0702030302020204" pitchFamily="66" charset="0"/>
              <a:cs typeface="Arial" panose="020B0604020202020204" pitchFamily="34" charset="0"/>
            </a:endParaRPr>
          </a:p>
          <a:p>
            <a:pPr eaLnBrk="1" hangingPunct="1">
              <a:spcBef>
                <a:spcPct val="0"/>
              </a:spcBef>
            </a:pPr>
            <a:r>
              <a:rPr lang="es-ES" altLang="es-ES" sz="1100" b="1" dirty="0" smtClean="0">
                <a:latin typeface="Comic Sans MS" panose="030F0702030302020204" pitchFamily="66" charset="0"/>
                <a:cs typeface="Arial" panose="020B0604020202020204" pitchFamily="34" charset="0"/>
              </a:rPr>
              <a:t>Morena </a:t>
            </a:r>
            <a:r>
              <a:rPr lang="es-ES" altLang="es-ES" sz="1100" b="1" dirty="0">
                <a:latin typeface="Comic Sans MS" panose="030F0702030302020204" pitchFamily="66" charset="0"/>
                <a:cs typeface="Arial" panose="020B0604020202020204" pitchFamily="34" charset="0"/>
              </a:rPr>
              <a:t>Scotece: </a:t>
            </a:r>
            <a:r>
              <a:rPr lang="es-ES" altLang="es-ES" sz="1100" b="1" dirty="0" smtClean="0">
                <a:latin typeface="Comic Sans MS" panose="030F0702030302020204" pitchFamily="66" charset="0"/>
                <a:cs typeface="Arial" panose="020B0604020202020204" pitchFamily="34" charset="0"/>
              </a:rPr>
              <a:t>MS,  </a:t>
            </a:r>
            <a:r>
              <a:rPr lang="es-ES" altLang="es-ES" sz="1100" b="1" dirty="0" err="1" smtClean="0">
                <a:latin typeface="Comic Sans MS" panose="030F0702030302020204" pitchFamily="66" charset="0"/>
                <a:cs typeface="Arial" panose="020B0604020202020204" pitchFamily="34" charset="0"/>
              </a:rPr>
              <a:t>PharmD</a:t>
            </a:r>
            <a:r>
              <a:rPr lang="es-ES" altLang="es-ES" sz="1100" b="1" dirty="0" smtClean="0">
                <a:latin typeface="Comic Sans MS" panose="030F0702030302020204" pitchFamily="66" charset="0"/>
                <a:cs typeface="Arial" panose="020B0604020202020204" pitchFamily="34" charset="0"/>
              </a:rPr>
              <a:t>, PhD</a:t>
            </a:r>
            <a:endParaRPr lang="es-ES" altLang="es-ES" sz="1100" b="1" dirty="0">
              <a:latin typeface="Comic Sans MS" panose="030F0702030302020204" pitchFamily="66" charset="0"/>
              <a:cs typeface="Arial" panose="020B0604020202020204" pitchFamily="34" charset="0"/>
            </a:endParaRPr>
          </a:p>
          <a:p>
            <a:pPr eaLnBrk="1" hangingPunct="1">
              <a:spcBef>
                <a:spcPct val="0"/>
              </a:spcBef>
            </a:pPr>
            <a:r>
              <a:rPr lang="es-ES" altLang="es-ES" sz="1100" b="1" dirty="0">
                <a:latin typeface="Comic Sans MS" panose="030F0702030302020204" pitchFamily="66" charset="0"/>
                <a:cs typeface="Arial" panose="020B0604020202020204" pitchFamily="34" charset="0"/>
              </a:rPr>
              <a:t>Javier Conde: </a:t>
            </a:r>
            <a:r>
              <a:rPr lang="es-ES" altLang="es-ES" sz="1100" b="1" dirty="0" smtClean="0">
                <a:latin typeface="Comic Sans MS" panose="030F0702030302020204" pitchFamily="66" charset="0"/>
                <a:cs typeface="Arial" panose="020B0604020202020204" pitchFamily="34" charset="0"/>
              </a:rPr>
              <a:t>PhD </a:t>
            </a:r>
            <a:endParaRPr lang="es-ES" altLang="es-ES" sz="1100" b="1" dirty="0">
              <a:latin typeface="Comic Sans MS" panose="030F0702030302020204" pitchFamily="66" charset="0"/>
              <a:cs typeface="Arial" panose="020B0604020202020204" pitchFamily="34" charset="0"/>
            </a:endParaRPr>
          </a:p>
          <a:p>
            <a:pPr eaLnBrk="1" hangingPunct="1">
              <a:spcBef>
                <a:spcPct val="0"/>
              </a:spcBef>
            </a:pPr>
            <a:r>
              <a:rPr lang="es-ES" altLang="es-ES" sz="1100" b="1" dirty="0">
                <a:latin typeface="Comic Sans MS" panose="030F0702030302020204" pitchFamily="66" charset="0"/>
                <a:cs typeface="Arial" panose="020B0604020202020204" pitchFamily="34" charset="0"/>
              </a:rPr>
              <a:t>Vanessa Abella</a:t>
            </a:r>
            <a:r>
              <a:rPr lang="es-ES" altLang="es-ES" sz="1100" b="1" dirty="0" smtClean="0">
                <a:latin typeface="Comic Sans MS" panose="030F0702030302020204" pitchFamily="66" charset="0"/>
                <a:cs typeface="Arial" panose="020B0604020202020204" pitchFamily="34" charset="0"/>
              </a:rPr>
              <a:t>: PhD</a:t>
            </a:r>
          </a:p>
          <a:p>
            <a:pPr eaLnBrk="1" hangingPunct="1">
              <a:spcBef>
                <a:spcPct val="0"/>
              </a:spcBef>
            </a:pPr>
            <a:r>
              <a:rPr lang="es-ES" altLang="es-ES" sz="1100" b="1" dirty="0" smtClean="0">
                <a:latin typeface="Comic Sans MS" panose="030F0702030302020204" pitchFamily="66" charset="0"/>
                <a:cs typeface="Arial" panose="020B0604020202020204" pitchFamily="34" charset="0"/>
              </a:rPr>
              <a:t>Tamara Pérez: BSN, MS</a:t>
            </a:r>
            <a:endParaRPr lang="es-ES" altLang="es-ES" sz="1100" b="1" dirty="0">
              <a:latin typeface="Comic Sans MS" panose="030F0702030302020204" pitchFamily="66" charset="0"/>
              <a:cs typeface="Arial" panose="020B0604020202020204" pitchFamily="34" charset="0"/>
            </a:endParaRPr>
          </a:p>
          <a:p>
            <a:pPr eaLnBrk="1" hangingPunct="1">
              <a:spcBef>
                <a:spcPct val="0"/>
              </a:spcBef>
            </a:pPr>
            <a:r>
              <a:rPr lang="es-ES" altLang="es-ES" sz="1100" b="1" dirty="0" err="1">
                <a:latin typeface="Comic Sans MS" panose="030F0702030302020204" pitchFamily="66" charset="0"/>
                <a:cs typeface="Arial" panose="020B0604020202020204" pitchFamily="34" charset="0"/>
              </a:rPr>
              <a:t>Veronica</a:t>
            </a:r>
            <a:r>
              <a:rPr lang="es-ES" altLang="es-ES" sz="1100" b="1" dirty="0">
                <a:latin typeface="Comic Sans MS" panose="030F0702030302020204" pitchFamily="66" charset="0"/>
                <a:cs typeface="Arial" panose="020B0604020202020204" pitchFamily="34" charset="0"/>
              </a:rPr>
              <a:t> López: AAS </a:t>
            </a:r>
          </a:p>
          <a:p>
            <a:pPr eaLnBrk="1" hangingPunct="1">
              <a:spcBef>
                <a:spcPct val="0"/>
              </a:spcBef>
            </a:pPr>
            <a:r>
              <a:rPr lang="es-ES" altLang="es-ES" sz="1100" b="1" dirty="0" err="1">
                <a:latin typeface="Comic Sans MS" panose="030F0702030302020204" pitchFamily="66" charset="0"/>
                <a:cs typeface="Arial" panose="020B0604020202020204" pitchFamily="34" charset="0"/>
              </a:rPr>
              <a:t>Jes</a:t>
            </a:r>
            <a:r>
              <a:rPr lang="es-ES_tradnl" altLang="es-ES" sz="1100" b="1" dirty="0" err="1">
                <a:latin typeface="Comic Sans MS" panose="030F0702030302020204" pitchFamily="66" charset="0"/>
                <a:cs typeface="Arial" panose="020B0604020202020204" pitchFamily="34" charset="0"/>
              </a:rPr>
              <a:t>ús</a:t>
            </a:r>
            <a:r>
              <a:rPr lang="es-ES_tradnl" altLang="es-ES" sz="1100" b="1" dirty="0">
                <a:latin typeface="Comic Sans MS" panose="030F0702030302020204" pitchFamily="66" charset="0"/>
                <a:cs typeface="Arial" panose="020B0604020202020204" pitchFamily="34" charset="0"/>
              </a:rPr>
              <a:t> Pino: MD </a:t>
            </a:r>
            <a:r>
              <a:rPr lang="es-ES_tradnl" altLang="es-ES" sz="1100" b="1" dirty="0" smtClean="0">
                <a:latin typeface="Comic Sans MS" panose="030F0702030302020204" pitchFamily="66" charset="0"/>
                <a:cs typeface="Arial" panose="020B0604020202020204" pitchFamily="34" charset="0"/>
              </a:rPr>
              <a:t>PhD</a:t>
            </a:r>
          </a:p>
          <a:p>
            <a:pPr eaLnBrk="1" hangingPunct="1">
              <a:spcBef>
                <a:spcPct val="0"/>
              </a:spcBef>
            </a:pPr>
            <a:endParaRPr lang="es-ES_tradnl" altLang="es-ES" sz="1100" b="1" dirty="0">
              <a:latin typeface="Comic Sans MS" panose="030F0702030302020204" pitchFamily="66" charset="0"/>
              <a:cs typeface="Arial" panose="020B0604020202020204" pitchFamily="34" charset="0"/>
            </a:endParaRPr>
          </a:p>
          <a:p>
            <a:pPr marL="0" indent="0" algn="ctr" eaLnBrk="1" hangingPunct="1">
              <a:spcBef>
                <a:spcPct val="0"/>
              </a:spcBef>
              <a:buNone/>
            </a:pPr>
            <a:r>
              <a:rPr lang="es-ES_tradnl" altLang="es-ES" sz="1800" b="1" dirty="0" smtClean="0">
                <a:latin typeface="Comic Sans MS" panose="030F0702030302020204" pitchFamily="66" charset="0"/>
                <a:cs typeface="Arial" panose="020B0604020202020204" pitchFamily="34" charset="0"/>
              </a:rPr>
              <a:t>SANTIAGO DE COMPOSTELA</a:t>
            </a:r>
          </a:p>
          <a:p>
            <a:pPr marL="0" indent="0" algn="ctr" eaLnBrk="1" hangingPunct="1">
              <a:spcBef>
                <a:spcPct val="0"/>
              </a:spcBef>
              <a:buNone/>
            </a:pPr>
            <a:r>
              <a:rPr lang="es-ES_tradnl" altLang="es-ES" sz="1800" b="1" dirty="0" smtClean="0">
                <a:latin typeface="Comic Sans MS" panose="030F0702030302020204" pitchFamily="66" charset="0"/>
                <a:cs typeface="Arial" panose="020B0604020202020204" pitchFamily="34" charset="0"/>
              </a:rPr>
              <a:t>SPAIN</a:t>
            </a:r>
            <a:endParaRPr lang="es-ES" altLang="es-ES" sz="1800" b="1" dirty="0">
              <a:latin typeface="Comic Sans MS" panose="030F0702030302020204" pitchFamily="66" charset="0"/>
              <a:cs typeface="Arial" panose="020B0604020202020204" pitchFamily="34" charset="0"/>
            </a:endParaRPr>
          </a:p>
          <a:p>
            <a:pPr eaLnBrk="1" hangingPunct="1">
              <a:spcBef>
                <a:spcPct val="0"/>
              </a:spcBef>
              <a:buFontTx/>
              <a:buNone/>
            </a:pPr>
            <a:endParaRPr lang="es-ES" altLang="es-ES" sz="1600" dirty="0">
              <a:solidFill>
                <a:srgbClr val="FFFF00"/>
              </a:solidFill>
              <a:latin typeface="Comic Sans MS" panose="030F0702030302020204" pitchFamily="66" charset="0"/>
              <a:cs typeface="Arial" panose="020B0604020202020204" pitchFamily="34" charset="0"/>
            </a:endParaRPr>
          </a:p>
          <a:p>
            <a:pPr eaLnBrk="1" hangingPunct="1">
              <a:spcBef>
                <a:spcPct val="0"/>
              </a:spcBef>
              <a:buFontTx/>
              <a:buNone/>
            </a:pPr>
            <a:endParaRPr lang="es-ES" altLang="es-ES" sz="2000" dirty="0">
              <a:solidFill>
                <a:srgbClr val="FF0000"/>
              </a:solidFill>
              <a:latin typeface="Comic Sans MS" panose="030F0702030302020204" pitchFamily="66"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107504" y="2780928"/>
            <a:ext cx="4379978" cy="3284984"/>
          </a:xfrm>
          <a:prstGeom prst="rect">
            <a:avLst/>
          </a:prstGeom>
        </p:spPr>
      </p:pic>
    </p:spTree>
    <p:extLst>
      <p:ext uri="{BB962C8B-B14F-4D97-AF65-F5344CB8AC3E}">
        <p14:creationId xmlns:p14="http://schemas.microsoft.com/office/powerpoint/2010/main" val="8452121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995554" y="3140968"/>
            <a:ext cx="4986618" cy="3559175"/>
          </a:xfrm>
          <a:prstGeom prst="rect">
            <a:avLst/>
          </a:prstGeom>
          <a:effectLst>
            <a:glow rad="228600">
              <a:schemeClr val="accent1">
                <a:satMod val="175000"/>
                <a:alpha val="40000"/>
              </a:schemeClr>
            </a:glow>
          </a:effectLst>
        </p:spPr>
      </p:pic>
      <p:pic>
        <p:nvPicPr>
          <p:cNvPr id="6" name="Imagen 5"/>
          <p:cNvPicPr>
            <a:picLocks noChangeAspect="1"/>
          </p:cNvPicPr>
          <p:nvPr/>
        </p:nvPicPr>
        <p:blipFill>
          <a:blip r:embed="rId3"/>
          <a:stretch>
            <a:fillRect/>
          </a:stretch>
        </p:blipFill>
        <p:spPr>
          <a:xfrm>
            <a:off x="179512" y="332656"/>
            <a:ext cx="4032448" cy="2688299"/>
          </a:xfrm>
          <a:prstGeom prst="rect">
            <a:avLst/>
          </a:prstGeom>
          <a:effectLst>
            <a:glow rad="228600">
              <a:schemeClr val="accent1">
                <a:satMod val="175000"/>
                <a:alpha val="40000"/>
              </a:schemeClr>
            </a:glow>
          </a:effectLst>
        </p:spPr>
      </p:pic>
      <p:sp>
        <p:nvSpPr>
          <p:cNvPr id="2" name="CuadroTexto 1"/>
          <p:cNvSpPr txBox="1"/>
          <p:nvPr/>
        </p:nvSpPr>
        <p:spPr>
          <a:xfrm>
            <a:off x="4499992" y="764704"/>
            <a:ext cx="4536504" cy="1077218"/>
          </a:xfrm>
          <a:prstGeom prst="rect">
            <a:avLst/>
          </a:prstGeom>
          <a:noFill/>
        </p:spPr>
        <p:txBody>
          <a:bodyPr wrap="square" rtlCol="0">
            <a:spAutoFit/>
          </a:bodyPr>
          <a:lstStyle/>
          <a:p>
            <a:r>
              <a:rPr lang="es-ES" sz="3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Hope </a:t>
            </a:r>
            <a:r>
              <a:rPr lang="es-ES" sz="32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to</a:t>
            </a:r>
            <a:r>
              <a:rPr lang="es-ES" sz="3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sz="32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see</a:t>
            </a:r>
            <a:r>
              <a:rPr lang="es-ES" sz="3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sz="32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you</a:t>
            </a:r>
            <a:r>
              <a:rPr lang="es-ES" sz="3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sz="32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soon</a:t>
            </a:r>
            <a:r>
              <a:rPr lang="es-ES" sz="3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in </a:t>
            </a:r>
          </a:p>
          <a:p>
            <a:r>
              <a:rPr lang="es-ES" sz="3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Santiago de Compostela</a:t>
            </a:r>
            <a:endParaRPr lang="es-ES" sz="32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endParaRPr>
          </a:p>
        </p:txBody>
      </p:sp>
    </p:spTree>
    <p:extLst>
      <p:ext uri="{BB962C8B-B14F-4D97-AF65-F5344CB8AC3E}">
        <p14:creationId xmlns:p14="http://schemas.microsoft.com/office/powerpoint/2010/main" val="39855246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876" t="-17655" r="876" b="34573"/>
          <a:stretch/>
        </p:blipFill>
        <p:spPr>
          <a:xfrm>
            <a:off x="539552" y="-459432"/>
            <a:ext cx="8125592" cy="6129737"/>
          </a:xfrm>
          <a:prstGeom prst="rect">
            <a:avLst/>
          </a:prstGeom>
        </p:spPr>
      </p:pic>
      <p:sp>
        <p:nvSpPr>
          <p:cNvPr id="4" name="CasellaDiTesto 3"/>
          <p:cNvSpPr txBox="1"/>
          <p:nvPr/>
        </p:nvSpPr>
        <p:spPr>
          <a:xfrm>
            <a:off x="683568" y="-99392"/>
            <a:ext cx="8064896" cy="830997"/>
          </a:xfrm>
          <a:prstGeom prst="rect">
            <a:avLst/>
          </a:prstGeom>
          <a:noFill/>
        </p:spPr>
        <p:txBody>
          <a:bodyPr wrap="square" rtlCol="0">
            <a:spAutoFit/>
          </a:bodyPr>
          <a:lstStyle/>
          <a:p>
            <a:pPr algn="ctr"/>
            <a:r>
              <a:rPr lang="it-IT" sz="48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Thank</a:t>
            </a:r>
            <a:r>
              <a:rPr lang="it-IT" sz="4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it-IT" sz="48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you</a:t>
            </a:r>
            <a:r>
              <a:rPr lang="it-IT" sz="4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for </a:t>
            </a:r>
            <a:r>
              <a:rPr lang="it-IT" sz="48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your</a:t>
            </a:r>
            <a:r>
              <a:rPr lang="it-IT" sz="4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it-IT" sz="480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attention</a:t>
            </a:r>
            <a:endParaRPr lang="it-IT" sz="48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endParaRPr>
          </a:p>
        </p:txBody>
      </p:sp>
      <p:sp>
        <p:nvSpPr>
          <p:cNvPr id="5" name="CuadroTexto 4"/>
          <p:cNvSpPr txBox="1"/>
          <p:nvPr/>
        </p:nvSpPr>
        <p:spPr>
          <a:xfrm>
            <a:off x="215008" y="5805264"/>
            <a:ext cx="8928992" cy="707886"/>
          </a:xfrm>
          <a:prstGeom prst="rect">
            <a:avLst/>
          </a:prstGeom>
          <a:noFill/>
        </p:spPr>
        <p:txBody>
          <a:bodyPr wrap="square" rtlCol="0">
            <a:spAutoFit/>
          </a:bodyPr>
          <a:lstStyle/>
          <a:p>
            <a:pPr algn="ct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I’m</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confident</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this</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seminar</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has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been</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stimulating</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for</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you</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like</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table</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full of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things</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to</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help</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you</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stay</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awake</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listening</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my</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sleepy</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 </a:t>
            </a:r>
            <a:r>
              <a:rPr lang="es-ES"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speech</a:t>
            </a:r>
            <a:r>
              <a:rPr lang="es-ES"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rPr>
              <a:t>”</a:t>
            </a:r>
            <a:endParaRPr lang="es-ES"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badi MT Condensed Extra Bold"/>
              <a:cs typeface="Abadi MT Condensed Extra Bold"/>
            </a:endParaRPr>
          </a:p>
        </p:txBody>
      </p:sp>
    </p:spTree>
    <p:extLst>
      <p:ext uri="{BB962C8B-B14F-4D97-AF65-F5344CB8AC3E}">
        <p14:creationId xmlns:p14="http://schemas.microsoft.com/office/powerpoint/2010/main" val="14389596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995373" y="6444044"/>
            <a:ext cx="1114601" cy="369332"/>
          </a:xfrm>
          <a:prstGeom prst="rect">
            <a:avLst/>
          </a:prstGeom>
          <a:noFill/>
        </p:spPr>
        <p:txBody>
          <a:bodyPr wrap="none" rtlCol="0">
            <a:spAutoFit/>
          </a:bodyPr>
          <a:lstStyle/>
          <a:p>
            <a:r>
              <a:rPr lang="es-ES" dirty="0" smtClean="0"/>
              <a:t>Figure 1 B</a:t>
            </a:r>
            <a:endParaRPr lang="es-ES" dirty="0"/>
          </a:p>
        </p:txBody>
      </p:sp>
      <p:sp>
        <p:nvSpPr>
          <p:cNvPr id="10" name="9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Chemical Structures. (a) The structure of </a:t>
            </a:r>
            <a:r>
              <a:rPr lang="en-US" b="1" dirty="0" err="1">
                <a:solidFill>
                  <a:schemeClr val="tx1"/>
                </a:solidFill>
              </a:rPr>
              <a:t>oleocanthal</a:t>
            </a:r>
            <a:r>
              <a:rPr lang="en-US" b="1" dirty="0">
                <a:solidFill>
                  <a:schemeClr val="tx1"/>
                </a:solidFill>
              </a:rPr>
              <a:t> (OC) compared with that of ibuprofen and (b) chemical structure of the OC </a:t>
            </a:r>
            <a:r>
              <a:rPr lang="en-US" b="1" dirty="0" err="1">
                <a:solidFill>
                  <a:schemeClr val="tx1"/>
                </a:solidFill>
              </a:rPr>
              <a:t>pharmacophore</a:t>
            </a:r>
            <a:r>
              <a:rPr lang="en-US" b="1" dirty="0">
                <a:solidFill>
                  <a:schemeClr val="tx1"/>
                </a:solidFill>
              </a:rPr>
              <a:t>. </a:t>
            </a:r>
            <a:endParaRPr lang="es-ES" b="1" dirty="0">
              <a:solidFill>
                <a:schemeClr val="tx1"/>
              </a:solidFill>
            </a:endParaRPr>
          </a:p>
        </p:txBody>
      </p:sp>
      <p:sp>
        <p:nvSpPr>
          <p:cNvPr id="11" name="10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err="1">
                <a:solidFill>
                  <a:prstClr val="black"/>
                </a:solidFill>
              </a:rPr>
              <a:t>The</a:t>
            </a:r>
            <a:r>
              <a:rPr lang="es-ES" dirty="0">
                <a:solidFill>
                  <a:prstClr val="black"/>
                </a:solidFill>
              </a:rPr>
              <a:t> NEIRID </a:t>
            </a:r>
            <a:r>
              <a:rPr lang="es-ES" dirty="0" err="1">
                <a:solidFill>
                  <a:prstClr val="black"/>
                </a:solidFill>
              </a:rPr>
              <a:t>Lab</a:t>
            </a:r>
            <a:r>
              <a:rPr lang="es-ES" dirty="0">
                <a:solidFill>
                  <a:prstClr val="black"/>
                </a:solidFill>
              </a:rPr>
              <a:t> </a:t>
            </a:r>
            <a:r>
              <a:rPr lang="es-ES" b="1" dirty="0">
                <a:solidFill>
                  <a:prstClr val="black"/>
                </a:solidFill>
              </a:rPr>
              <a:t>©</a:t>
            </a:r>
            <a:r>
              <a:rPr lang="es-ES" dirty="0">
                <a:solidFill>
                  <a:prstClr val="black"/>
                </a:solidFill>
              </a:rPr>
              <a:t>: </a:t>
            </a:r>
            <a:r>
              <a:rPr lang="en-US" sz="1000" dirty="0">
                <a:solidFill>
                  <a:prstClr val="black"/>
                </a:solidFill>
                <a:latin typeface="Arial"/>
              </a:rPr>
              <a:t>Drug Discovery Today, Volume 20, Issue 4, 2015, 406–410</a:t>
            </a:r>
          </a:p>
        </p:txBody>
      </p:sp>
      <p:grpSp>
        <p:nvGrpSpPr>
          <p:cNvPr id="12" name="Group 11"/>
          <p:cNvGrpSpPr/>
          <p:nvPr/>
        </p:nvGrpSpPr>
        <p:grpSpPr>
          <a:xfrm>
            <a:off x="323528" y="1268760"/>
            <a:ext cx="6120680" cy="4752527"/>
            <a:chOff x="-331698" y="88874"/>
            <a:chExt cx="10717184" cy="6765501"/>
          </a:xfrm>
        </p:grpSpPr>
        <p:grpSp>
          <p:nvGrpSpPr>
            <p:cNvPr id="15" name="14 Grupo"/>
            <p:cNvGrpSpPr/>
            <p:nvPr/>
          </p:nvGrpSpPr>
          <p:grpSpPr>
            <a:xfrm>
              <a:off x="-331698" y="667669"/>
              <a:ext cx="7697716" cy="1983895"/>
              <a:chOff x="-619730" y="882727"/>
              <a:chExt cx="7697716" cy="1983895"/>
            </a:xfrm>
          </p:grpSpPr>
          <p:pic>
            <p:nvPicPr>
              <p:cNvPr id="20" name="Picture 1"/>
              <p:cNvPicPr>
                <a:picLocks noChangeAspect="1" noChangeArrowheads="1"/>
              </p:cNvPicPr>
              <p:nvPr/>
            </p:nvPicPr>
            <p:blipFill>
              <a:blip r:embed="rId2" cstate="print"/>
              <a:srcRect/>
              <a:stretch>
                <a:fillRect/>
              </a:stretch>
            </p:blipFill>
            <p:spPr bwMode="auto">
              <a:xfrm>
                <a:off x="3288890" y="882727"/>
                <a:ext cx="3789096" cy="1983895"/>
              </a:xfrm>
              <a:prstGeom prst="rect">
                <a:avLst/>
              </a:prstGeom>
              <a:noFill/>
              <a:ln w="9525">
                <a:noFill/>
                <a:miter lim="800000"/>
                <a:headEnd/>
                <a:tailEnd/>
              </a:ln>
            </p:spPr>
          </p:pic>
          <p:pic>
            <p:nvPicPr>
              <p:cNvPr id="21" name="Picture 2" descr="C:\Documents and Settings\mscotec\Escritorio\18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730" y="1272772"/>
                <a:ext cx="2367048" cy="1436148"/>
              </a:xfrm>
              <a:prstGeom prst="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cxnSp>
            <p:nvCxnSpPr>
              <p:cNvPr id="22" name="21 Conector recto de flecha"/>
              <p:cNvCxnSpPr/>
              <p:nvPr/>
            </p:nvCxnSpPr>
            <p:spPr>
              <a:xfrm>
                <a:off x="1906335" y="1988841"/>
                <a:ext cx="122413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6" name="Picture 2" descr="C:\Documents and Settings\mscotec\Escritorio\ibuprofen structur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4307" y="1113949"/>
              <a:ext cx="2381179" cy="986949"/>
            </a:xfrm>
            <a:prstGeom prst="rect">
              <a:avLst/>
            </a:prstGeom>
            <a:solidFill>
              <a:schemeClr val="accent3">
                <a:lumMod val="40000"/>
                <a:lumOff val="60000"/>
              </a:schemeClr>
            </a:solidFill>
            <a:ln>
              <a:noFill/>
            </a:ln>
          </p:spPr>
        </p:pic>
        <p:sp>
          <p:nvSpPr>
            <p:cNvPr id="17" name="16 CuadroTexto"/>
            <p:cNvSpPr txBox="1"/>
            <p:nvPr/>
          </p:nvSpPr>
          <p:spPr>
            <a:xfrm>
              <a:off x="4088914" y="88874"/>
              <a:ext cx="1457130" cy="338554"/>
            </a:xfrm>
            <a:prstGeom prst="rect">
              <a:avLst/>
            </a:prstGeom>
            <a:noFill/>
          </p:spPr>
          <p:txBody>
            <a:bodyPr wrap="none" rtlCol="0">
              <a:spAutoFit/>
            </a:bodyPr>
            <a:lstStyle/>
            <a:p>
              <a:r>
                <a:rPr lang="es-ES" sz="1600" b="1" dirty="0" smtClean="0"/>
                <a:t>OLEOCANTHAL</a:t>
              </a:r>
              <a:endParaRPr lang="es-ES" sz="1600" b="1" dirty="0"/>
            </a:p>
          </p:txBody>
        </p:sp>
        <p:sp>
          <p:nvSpPr>
            <p:cNvPr id="18" name="17 CuadroTexto"/>
            <p:cNvSpPr txBox="1"/>
            <p:nvPr/>
          </p:nvSpPr>
          <p:spPr>
            <a:xfrm>
              <a:off x="8130605" y="703918"/>
              <a:ext cx="2147160" cy="481951"/>
            </a:xfrm>
            <a:prstGeom prst="rect">
              <a:avLst/>
            </a:prstGeom>
            <a:noFill/>
          </p:spPr>
          <p:txBody>
            <a:bodyPr wrap="square" rtlCol="0">
              <a:spAutoFit/>
            </a:bodyPr>
            <a:lstStyle/>
            <a:p>
              <a:r>
                <a:rPr lang="es-ES" sz="1600" b="1" dirty="0" smtClean="0">
                  <a:solidFill>
                    <a:srgbClr val="FFFF00"/>
                  </a:solidFill>
                </a:rPr>
                <a:t>IBUPROFEN</a:t>
              </a:r>
              <a:endParaRPr lang="es-ES" sz="1600" b="1" dirty="0">
                <a:solidFill>
                  <a:srgbClr val="FFFF00"/>
                </a:solidFill>
              </a:endParaRPr>
            </a:p>
          </p:txBody>
        </p:sp>
        <p:pic>
          <p:nvPicPr>
            <p:cNvPr id="19" name="Picture 2" descr="http://patentimages.storage.googleapis.com/US8586632B2/US08586632-20131119-C00002.png"/>
            <p:cNvPicPr>
              <a:picLocks noChangeAspect="1" noChangeArrowheads="1"/>
            </p:cNvPicPr>
            <p:nvPr/>
          </p:nvPicPr>
          <p:blipFill rotWithShape="1">
            <a:blip r:embed="rId5">
              <a:extLst>
                <a:ext uri="{28A0092B-C50C-407E-A947-70E740481C1C}">
                  <a14:useLocalDpi xmlns:a14="http://schemas.microsoft.com/office/drawing/2010/main" val="0"/>
                </a:ext>
              </a:extLst>
            </a:blip>
            <a:srcRect t="12546" r="1507"/>
            <a:stretch/>
          </p:blipFill>
          <p:spPr bwMode="auto">
            <a:xfrm>
              <a:off x="173514" y="4938641"/>
              <a:ext cx="6480720" cy="191573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C:\Users\MORA\Desktop\LABORATORIO\DDT OC FINALISIMA\FIGURES JPEG FORMAT\Figure 2.JPG"/>
          <p:cNvPicPr>
            <a:picLocks noChangeAspect="1" noChangeArrowheads="1"/>
          </p:cNvPicPr>
          <p:nvPr/>
        </p:nvPicPr>
        <p:blipFill rotWithShape="1">
          <a:blip r:embed="rId6">
            <a:extLst>
              <a:ext uri="{28A0092B-C50C-407E-A947-70E740481C1C}">
                <a14:useLocalDpi xmlns:a14="http://schemas.microsoft.com/office/drawing/2010/main" val="0"/>
              </a:ext>
            </a:extLst>
          </a:blip>
          <a:srcRect l="10712" r="20609" b="59942"/>
          <a:stretch/>
        </p:blipFill>
        <p:spPr bwMode="auto">
          <a:xfrm>
            <a:off x="5148064" y="4028833"/>
            <a:ext cx="3799987" cy="1992455"/>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302179" y="1052736"/>
            <a:ext cx="1491755" cy="369332"/>
          </a:xfrm>
          <a:prstGeom prst="rect">
            <a:avLst/>
          </a:prstGeom>
        </p:spPr>
        <p:txBody>
          <a:bodyPr wrap="none">
            <a:spAutoFit/>
          </a:bodyPr>
          <a:lstStyle/>
          <a:p>
            <a:r>
              <a:rPr lang="fi-FI" dirty="0" smtClean="0">
                <a:solidFill>
                  <a:srgbClr val="C00000"/>
                </a:solidFill>
              </a:rPr>
              <a:t>”</a:t>
            </a:r>
            <a:r>
              <a:rPr lang="fi-FI" dirty="0" err="1" smtClean="0">
                <a:solidFill>
                  <a:srgbClr val="C00000"/>
                </a:solidFill>
              </a:rPr>
              <a:t>Throat</a:t>
            </a:r>
            <a:r>
              <a:rPr lang="fi-FI" dirty="0" smtClean="0">
                <a:solidFill>
                  <a:srgbClr val="C00000"/>
                </a:solidFill>
              </a:rPr>
              <a:t> burn”</a:t>
            </a:r>
            <a:endParaRPr lang="fi-FI" dirty="0">
              <a:solidFill>
                <a:srgbClr val="C00000"/>
              </a:solidFill>
            </a:endParaRPr>
          </a:p>
        </p:txBody>
      </p:sp>
      <p:sp>
        <p:nvSpPr>
          <p:cNvPr id="5" name="TextBox 4"/>
          <p:cNvSpPr txBox="1"/>
          <p:nvPr/>
        </p:nvSpPr>
        <p:spPr>
          <a:xfrm>
            <a:off x="4735065" y="1403438"/>
            <a:ext cx="4517455" cy="338554"/>
          </a:xfrm>
          <a:prstGeom prst="rect">
            <a:avLst/>
          </a:prstGeom>
          <a:noFill/>
        </p:spPr>
        <p:txBody>
          <a:bodyPr wrap="none" rtlCol="0">
            <a:spAutoFit/>
          </a:bodyPr>
          <a:lstStyle/>
          <a:p>
            <a:r>
              <a:rPr lang="fi-FI" sz="1600" dirty="0" smtClean="0"/>
              <a:t>(</a:t>
            </a:r>
            <a:r>
              <a:rPr lang="fi-FI" sz="1600" u="sng" dirty="0" err="1" smtClean="0"/>
              <a:t>oleo-for</a:t>
            </a:r>
            <a:r>
              <a:rPr lang="fi-FI" sz="1600" u="sng" dirty="0" smtClean="0"/>
              <a:t> </a:t>
            </a:r>
            <a:r>
              <a:rPr lang="fi-FI" sz="1600" i="1" u="sng" dirty="0" err="1" smtClean="0"/>
              <a:t>olive</a:t>
            </a:r>
            <a:r>
              <a:rPr lang="fi-FI" sz="1600" u="sng" dirty="0" smtClean="0"/>
              <a:t>, </a:t>
            </a:r>
            <a:r>
              <a:rPr lang="fi-FI" sz="1600" u="sng" dirty="0" err="1" smtClean="0"/>
              <a:t>canth-for</a:t>
            </a:r>
            <a:r>
              <a:rPr lang="fi-FI" sz="1600" u="sng" dirty="0" smtClean="0"/>
              <a:t> </a:t>
            </a:r>
            <a:r>
              <a:rPr lang="fi-FI" sz="1600" i="1" u="sng" dirty="0" err="1" smtClean="0"/>
              <a:t>sting</a:t>
            </a:r>
            <a:r>
              <a:rPr lang="fi-FI" sz="1600" u="sng" dirty="0" smtClean="0"/>
              <a:t>, and –</a:t>
            </a:r>
            <a:r>
              <a:rPr lang="fi-FI" sz="1600" u="sng" dirty="0" err="1" smtClean="0"/>
              <a:t>al</a:t>
            </a:r>
            <a:r>
              <a:rPr lang="fi-FI" sz="1600" u="sng" dirty="0" smtClean="0"/>
              <a:t> for </a:t>
            </a:r>
            <a:r>
              <a:rPr lang="fi-FI" sz="1600" i="1" u="sng" dirty="0" err="1" smtClean="0"/>
              <a:t>aldehyde</a:t>
            </a:r>
            <a:r>
              <a:rPr lang="fi-FI" sz="1600" dirty="0" smtClean="0"/>
              <a:t>)</a:t>
            </a:r>
            <a:endParaRPr lang="fi-FI" sz="1600" dirty="0"/>
          </a:p>
        </p:txBody>
      </p:sp>
      <p:pic>
        <p:nvPicPr>
          <p:cNvPr id="24" name="Picture 6" descr="F:\tesis\figuras y imagenes\TRPA1 STRUCTURE.ti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2085741"/>
            <a:ext cx="2304256" cy="1775307"/>
          </a:xfrm>
          <a:prstGeom prst="rect">
            <a:avLst/>
          </a:prstGeom>
          <a:noFill/>
          <a:ln>
            <a:noFill/>
          </a:ln>
        </p:spPr>
      </p:pic>
      <p:sp>
        <p:nvSpPr>
          <p:cNvPr id="25" name="CuadroTexto 24"/>
          <p:cNvSpPr txBox="1"/>
          <p:nvPr/>
        </p:nvSpPr>
        <p:spPr>
          <a:xfrm>
            <a:off x="7308304" y="1772816"/>
            <a:ext cx="808635" cy="369332"/>
          </a:xfrm>
          <a:prstGeom prst="rect">
            <a:avLst/>
          </a:prstGeom>
          <a:noFill/>
        </p:spPr>
        <p:txBody>
          <a:bodyPr wrap="none" rtlCol="0">
            <a:spAutoFit/>
          </a:bodyPr>
          <a:lstStyle/>
          <a:p>
            <a:r>
              <a:rPr lang="es-ES" b="1" dirty="0" smtClean="0">
                <a:solidFill>
                  <a:srgbClr val="FFFF00"/>
                </a:solidFill>
              </a:rPr>
              <a:t>TRPA1</a:t>
            </a:r>
            <a:endParaRPr lang="es-ES" b="1" dirty="0">
              <a:solidFill>
                <a:srgbClr val="FFFF00"/>
              </a:solidFill>
            </a:endParaRPr>
          </a:p>
        </p:txBody>
      </p:sp>
    </p:spTree>
    <p:extLst>
      <p:ext uri="{BB962C8B-B14F-4D97-AF65-F5344CB8AC3E}">
        <p14:creationId xmlns:p14="http://schemas.microsoft.com/office/powerpoint/2010/main" val="14304914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1190" y="0"/>
            <a:ext cx="9175189"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cap="small" dirty="0">
              <a:latin typeface="Times New Roman" panose="02020603050405020304" pitchFamily="18" charset="0"/>
              <a:cs typeface="Times New Roman" panose="02020603050405020304" pitchFamily="18" charset="0"/>
            </a:endParaRPr>
          </a:p>
        </p:txBody>
      </p:sp>
      <p:sp>
        <p:nvSpPr>
          <p:cNvPr id="3" name="8 Rectángulo"/>
          <p:cNvSpPr/>
          <p:nvPr/>
        </p:nvSpPr>
        <p:spPr>
          <a:xfrm>
            <a:off x="-7146" y="6318250"/>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sz="1400" b="1" cap="small" dirty="0"/>
          </a:p>
        </p:txBody>
      </p:sp>
      <p:sp>
        <p:nvSpPr>
          <p:cNvPr id="4" name="Rectángulo 3"/>
          <p:cNvSpPr/>
          <p:nvPr/>
        </p:nvSpPr>
        <p:spPr>
          <a:xfrm>
            <a:off x="208879" y="6449561"/>
            <a:ext cx="9475689" cy="416011"/>
          </a:xfrm>
          <a:prstGeom prst="rect">
            <a:avLst/>
          </a:prstGeom>
        </p:spPr>
        <p:txBody>
          <a:bodyPr wrap="square">
            <a:spAutoFit/>
          </a:bodyPr>
          <a:lstStyle/>
          <a:p>
            <a:pPr lvl="0" algn="just">
              <a:lnSpc>
                <a:spcPct val="150000"/>
              </a:lnSpc>
              <a:spcAft>
                <a:spcPts val="800"/>
              </a:spcAft>
            </a:pPr>
            <a:r>
              <a:rPr lang="es-ES" sz="1600" b="1" kern="0" cap="small" dirty="0" smtClean="0">
                <a:solidFill>
                  <a:schemeClr val="bg1"/>
                </a:solidFill>
                <a:ea typeface="MS Gothic" panose="020B0609070205080204" pitchFamily="49" charset="-128"/>
                <a:cs typeface="Times New Roman" panose="02020603050405020304" pitchFamily="18" charset="0"/>
              </a:rPr>
              <a:t>       </a:t>
            </a:r>
            <a:endParaRPr lang="es-ES" sz="1600" b="1" kern="0" cap="small" dirty="0">
              <a:solidFill>
                <a:schemeClr val="bg1"/>
              </a:solidFill>
              <a:effectLst/>
              <a:ea typeface="MS Gothic" panose="020B0609070205080204" pitchFamily="49" charset="-128"/>
              <a:cs typeface="Times New Roman" panose="02020603050405020304" pitchFamily="18" charset="0"/>
            </a:endParaRPr>
          </a:p>
        </p:txBody>
      </p:sp>
      <p:sp>
        <p:nvSpPr>
          <p:cNvPr id="5" name="Rectángulo 4"/>
          <p:cNvSpPr/>
          <p:nvPr/>
        </p:nvSpPr>
        <p:spPr>
          <a:xfrm>
            <a:off x="107504" y="6381328"/>
            <a:ext cx="2736304"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5371615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ORA\Desktop\Graphical Abstrac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7021760" cy="530616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0"/>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Summary of the pharmacological effects of </a:t>
            </a:r>
            <a:r>
              <a:rPr lang="en-US" sz="2000" b="1" dirty="0" err="1">
                <a:solidFill>
                  <a:schemeClr val="tx1"/>
                </a:solidFill>
              </a:rPr>
              <a:t>oleocanthal</a:t>
            </a:r>
            <a:r>
              <a:rPr lang="en-US" sz="2000" b="1" dirty="0">
                <a:solidFill>
                  <a:schemeClr val="tx1"/>
                </a:solidFill>
              </a:rPr>
              <a:t> (OC) </a:t>
            </a:r>
            <a:endParaRPr lang="es-ES" sz="2000" b="1" dirty="0">
              <a:solidFill>
                <a:schemeClr val="tx1"/>
              </a:solidFill>
            </a:endParaRPr>
          </a:p>
        </p:txBody>
      </p:sp>
      <p:sp>
        <p:nvSpPr>
          <p:cNvPr id="7" name="6 Rectángulo"/>
          <p:cNvSpPr/>
          <p:nvPr/>
        </p:nvSpPr>
        <p:spPr>
          <a:xfrm>
            <a:off x="0" y="6297162"/>
            <a:ext cx="9144000" cy="5608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611560" y="6392915"/>
            <a:ext cx="5400600" cy="369332"/>
          </a:xfrm>
          <a:prstGeom prst="rect">
            <a:avLst/>
          </a:prstGeom>
        </p:spPr>
        <p:txBody>
          <a:bodyPr wrap="square">
            <a:spAutoFit/>
          </a:bodyPr>
          <a:lstStyle/>
          <a:p>
            <a:pPr lvl="0"/>
            <a:r>
              <a:rPr lang="es-ES" dirty="0" err="1" smtClean="0"/>
              <a:t>The</a:t>
            </a:r>
            <a:r>
              <a:rPr lang="es-ES" dirty="0" smtClean="0"/>
              <a:t> NEIRID </a:t>
            </a:r>
            <a:r>
              <a:rPr lang="es-ES" dirty="0" err="1" smtClean="0"/>
              <a:t>Lab</a:t>
            </a:r>
            <a:r>
              <a:rPr lang="es-ES" dirty="0" smtClean="0"/>
              <a:t> </a:t>
            </a:r>
            <a:r>
              <a:rPr lang="es-ES" b="1" dirty="0"/>
              <a:t>©</a:t>
            </a:r>
            <a:r>
              <a:rPr lang="es-ES" dirty="0" smtClean="0"/>
              <a:t>: </a:t>
            </a:r>
            <a:r>
              <a:rPr lang="en-US" sz="1000" dirty="0">
                <a:solidFill>
                  <a:prstClr val="black"/>
                </a:solidFill>
                <a:latin typeface="Arial"/>
              </a:rPr>
              <a:t>Drug Discovery Today, Volume 20, Issue 4, 2015, 406–410</a:t>
            </a:r>
          </a:p>
        </p:txBody>
      </p:sp>
    </p:spTree>
    <p:extLst>
      <p:ext uri="{BB962C8B-B14F-4D97-AF65-F5344CB8AC3E}">
        <p14:creationId xmlns:p14="http://schemas.microsoft.com/office/powerpoint/2010/main" val="27300854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1190" y="0"/>
            <a:ext cx="9175189"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cap="small" dirty="0">
              <a:latin typeface="Times New Roman" panose="02020603050405020304" pitchFamily="18" charset="0"/>
              <a:cs typeface="Times New Roman" panose="02020603050405020304" pitchFamily="18" charset="0"/>
            </a:endParaRPr>
          </a:p>
        </p:txBody>
      </p:sp>
      <p:sp>
        <p:nvSpPr>
          <p:cNvPr id="3" name="8 Rectángulo"/>
          <p:cNvSpPr/>
          <p:nvPr/>
        </p:nvSpPr>
        <p:spPr>
          <a:xfrm>
            <a:off x="-7146" y="6318250"/>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sz="1400" b="1" cap="small" dirty="0"/>
          </a:p>
        </p:txBody>
      </p:sp>
      <p:sp>
        <p:nvSpPr>
          <p:cNvPr id="4" name="Rectángulo 3"/>
          <p:cNvSpPr/>
          <p:nvPr/>
        </p:nvSpPr>
        <p:spPr>
          <a:xfrm>
            <a:off x="208879" y="6449561"/>
            <a:ext cx="9475689" cy="416011"/>
          </a:xfrm>
          <a:prstGeom prst="rect">
            <a:avLst/>
          </a:prstGeom>
        </p:spPr>
        <p:txBody>
          <a:bodyPr wrap="square">
            <a:spAutoFit/>
          </a:bodyPr>
          <a:lstStyle/>
          <a:p>
            <a:pPr lvl="0" algn="just">
              <a:lnSpc>
                <a:spcPct val="150000"/>
              </a:lnSpc>
              <a:spcAft>
                <a:spcPts val="800"/>
              </a:spcAft>
            </a:pPr>
            <a:r>
              <a:rPr lang="es-ES" sz="1600" b="1" kern="0" cap="small" dirty="0" smtClean="0">
                <a:solidFill>
                  <a:schemeClr val="bg1"/>
                </a:solidFill>
                <a:ea typeface="MS Gothic" panose="020B0609070205080204" pitchFamily="49" charset="-128"/>
                <a:cs typeface="Times New Roman" panose="02020603050405020304" pitchFamily="18" charset="0"/>
              </a:rPr>
              <a:t>       </a:t>
            </a:r>
            <a:endParaRPr lang="es-ES" sz="1600" b="1" kern="0" cap="small" dirty="0">
              <a:solidFill>
                <a:schemeClr val="bg1"/>
              </a:solidFill>
              <a:effectLst/>
              <a:ea typeface="MS Gothic" panose="020B0609070205080204" pitchFamily="49" charset="-128"/>
              <a:cs typeface="Times New Roman" panose="02020603050405020304" pitchFamily="18" charset="0"/>
            </a:endParaRPr>
          </a:p>
        </p:txBody>
      </p:sp>
      <p:sp>
        <p:nvSpPr>
          <p:cNvPr id="5" name="Rectángulo 4"/>
          <p:cNvSpPr/>
          <p:nvPr/>
        </p:nvSpPr>
        <p:spPr>
          <a:xfrm>
            <a:off x="107504" y="6381328"/>
            <a:ext cx="8568952"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 2015</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pic>
        <p:nvPicPr>
          <p:cNvPr id="7" name="Imagen 6"/>
          <p:cNvPicPr>
            <a:picLocks noChangeAspect="1"/>
          </p:cNvPicPr>
          <p:nvPr/>
        </p:nvPicPr>
        <p:blipFill>
          <a:blip r:embed="rId2"/>
          <a:stretch>
            <a:fillRect/>
          </a:stretch>
        </p:blipFill>
        <p:spPr>
          <a:xfrm>
            <a:off x="107504" y="1124744"/>
            <a:ext cx="4104456" cy="2672475"/>
          </a:xfrm>
          <a:prstGeom prst="rect">
            <a:avLst/>
          </a:prstGeom>
        </p:spPr>
      </p:pic>
      <p:pic>
        <p:nvPicPr>
          <p:cNvPr id="6" name="Imagen 5"/>
          <p:cNvPicPr>
            <a:picLocks noChangeAspect="1"/>
          </p:cNvPicPr>
          <p:nvPr/>
        </p:nvPicPr>
        <p:blipFill rotWithShape="1">
          <a:blip r:embed="rId3"/>
          <a:srcRect b="14116"/>
          <a:stretch/>
        </p:blipFill>
        <p:spPr>
          <a:xfrm>
            <a:off x="4355975" y="3501008"/>
            <a:ext cx="4746917" cy="2448271"/>
          </a:xfrm>
          <a:prstGeom prst="rect">
            <a:avLst/>
          </a:prstGeom>
        </p:spPr>
      </p:pic>
    </p:spTree>
    <p:extLst>
      <p:ext uri="{BB962C8B-B14F-4D97-AF65-F5344CB8AC3E}">
        <p14:creationId xmlns:p14="http://schemas.microsoft.com/office/powerpoint/2010/main" val="10763046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1190" y="0"/>
            <a:ext cx="9175189"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cap="small" dirty="0">
              <a:latin typeface="Times New Roman" panose="02020603050405020304" pitchFamily="18" charset="0"/>
              <a:cs typeface="Times New Roman" panose="02020603050405020304" pitchFamily="18" charset="0"/>
            </a:endParaRPr>
          </a:p>
        </p:txBody>
      </p:sp>
      <p:sp>
        <p:nvSpPr>
          <p:cNvPr id="3" name="8 Rectángulo"/>
          <p:cNvSpPr/>
          <p:nvPr/>
        </p:nvSpPr>
        <p:spPr>
          <a:xfrm>
            <a:off x="-7146" y="6318250"/>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sz="1400" b="1" cap="small" dirty="0"/>
          </a:p>
        </p:txBody>
      </p:sp>
      <p:sp>
        <p:nvSpPr>
          <p:cNvPr id="4" name="Rectángulo 3"/>
          <p:cNvSpPr/>
          <p:nvPr/>
        </p:nvSpPr>
        <p:spPr>
          <a:xfrm>
            <a:off x="208879" y="6449561"/>
            <a:ext cx="9475689" cy="416011"/>
          </a:xfrm>
          <a:prstGeom prst="rect">
            <a:avLst/>
          </a:prstGeom>
        </p:spPr>
        <p:txBody>
          <a:bodyPr wrap="square">
            <a:spAutoFit/>
          </a:bodyPr>
          <a:lstStyle/>
          <a:p>
            <a:pPr lvl="0" algn="just">
              <a:lnSpc>
                <a:spcPct val="150000"/>
              </a:lnSpc>
              <a:spcAft>
                <a:spcPts val="800"/>
              </a:spcAft>
            </a:pPr>
            <a:r>
              <a:rPr lang="es-ES" sz="1600" b="1" kern="0" cap="small" dirty="0" smtClean="0">
                <a:solidFill>
                  <a:schemeClr val="bg1"/>
                </a:solidFill>
                <a:ea typeface="MS Gothic" panose="020B0609070205080204" pitchFamily="49" charset="-128"/>
                <a:cs typeface="Times New Roman" panose="02020603050405020304" pitchFamily="18" charset="0"/>
              </a:rPr>
              <a:t>       </a:t>
            </a:r>
            <a:endParaRPr lang="es-ES" sz="1600" b="1" kern="0" cap="small" dirty="0">
              <a:solidFill>
                <a:schemeClr val="bg1"/>
              </a:solidFill>
              <a:effectLst/>
              <a:ea typeface="MS Gothic" panose="020B0609070205080204" pitchFamily="49" charset="-128"/>
              <a:cs typeface="Times New Roman" panose="02020603050405020304" pitchFamily="18" charset="0"/>
            </a:endParaRPr>
          </a:p>
        </p:txBody>
      </p:sp>
      <p:sp>
        <p:nvSpPr>
          <p:cNvPr id="5" name="Rectángulo 4"/>
          <p:cNvSpPr/>
          <p:nvPr/>
        </p:nvSpPr>
        <p:spPr>
          <a:xfrm>
            <a:off x="107504" y="6381328"/>
            <a:ext cx="2736304"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pic>
        <p:nvPicPr>
          <p:cNvPr id="9" name="Picture 2" descr="osteoarthriti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340768"/>
            <a:ext cx="4948463"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050618_HealthInflammation_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437112"/>
            <a:ext cx="1212188" cy="18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4"/>
          <a:srcRect l="9428" t="60741" r="3056" b="4119"/>
          <a:stretch/>
        </p:blipFill>
        <p:spPr>
          <a:xfrm>
            <a:off x="5220072" y="1340767"/>
            <a:ext cx="3686967" cy="3045467"/>
          </a:xfrm>
          <a:prstGeom prst="rect">
            <a:avLst/>
          </a:prstGeom>
        </p:spPr>
      </p:pic>
    </p:spTree>
    <p:extLst>
      <p:ext uri="{BB962C8B-B14F-4D97-AF65-F5344CB8AC3E}">
        <p14:creationId xmlns:p14="http://schemas.microsoft.com/office/powerpoint/2010/main" val="33776099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1190" y="0"/>
            <a:ext cx="9175189"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err="1"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Potential</a:t>
            </a:r>
            <a:r>
              <a:rPr lang="es-ES" sz="2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s-ES" sz="2400" b="1" dirty="0" err="1"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cellular</a:t>
            </a:r>
            <a:r>
              <a:rPr lang="es-ES" sz="2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targets of </a:t>
            </a:r>
            <a:r>
              <a:rPr lang="es-ES" sz="2400" b="1" dirty="0" err="1"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Oleocanthal</a:t>
            </a:r>
            <a:r>
              <a:rPr lang="es-ES" sz="2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in </a:t>
            </a:r>
            <a:r>
              <a:rPr lang="es-ES" sz="2400" b="1" dirty="0" err="1"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Joint</a:t>
            </a:r>
            <a:r>
              <a:rPr lang="es-ES" sz="2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s-ES" sz="2400" b="1" dirty="0" err="1"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Degenerative</a:t>
            </a:r>
            <a:r>
              <a:rPr lang="en-GB" sz="2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Autoimmune and Inflammatory Diseases.</a:t>
            </a:r>
            <a:endParaRPr lang="es-ES" sz="2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endParaRPr>
          </a:p>
        </p:txBody>
      </p:sp>
      <p:sp>
        <p:nvSpPr>
          <p:cNvPr id="3" name="8 Rectángulo"/>
          <p:cNvSpPr/>
          <p:nvPr/>
        </p:nvSpPr>
        <p:spPr>
          <a:xfrm>
            <a:off x="-7146" y="6318250"/>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sz="1400" b="1" cap="small" dirty="0"/>
          </a:p>
        </p:txBody>
      </p:sp>
      <p:sp>
        <p:nvSpPr>
          <p:cNvPr id="4" name="Rectángulo 3"/>
          <p:cNvSpPr/>
          <p:nvPr/>
        </p:nvSpPr>
        <p:spPr>
          <a:xfrm>
            <a:off x="208879" y="6449561"/>
            <a:ext cx="9475689" cy="416011"/>
          </a:xfrm>
          <a:prstGeom prst="rect">
            <a:avLst/>
          </a:prstGeom>
        </p:spPr>
        <p:txBody>
          <a:bodyPr wrap="square">
            <a:spAutoFit/>
          </a:bodyPr>
          <a:lstStyle/>
          <a:p>
            <a:pPr lvl="0" algn="just">
              <a:lnSpc>
                <a:spcPct val="150000"/>
              </a:lnSpc>
              <a:spcAft>
                <a:spcPts val="800"/>
              </a:spcAft>
            </a:pPr>
            <a:r>
              <a:rPr lang="es-ES" sz="1600" b="1" kern="0" cap="small" dirty="0" smtClean="0">
                <a:solidFill>
                  <a:schemeClr val="bg1"/>
                </a:solidFill>
                <a:ea typeface="MS Gothic" panose="020B0609070205080204" pitchFamily="49" charset="-128"/>
                <a:cs typeface="Times New Roman" panose="02020603050405020304" pitchFamily="18" charset="0"/>
              </a:rPr>
              <a:t>       </a:t>
            </a:r>
            <a:endParaRPr lang="es-ES" sz="1600" b="1" kern="0" cap="small" dirty="0">
              <a:solidFill>
                <a:schemeClr val="bg1"/>
              </a:solidFill>
              <a:effectLst/>
              <a:ea typeface="MS Gothic" panose="020B0609070205080204" pitchFamily="49" charset="-128"/>
              <a:cs typeface="Times New Roman" panose="02020603050405020304" pitchFamily="18" charset="0"/>
            </a:endParaRPr>
          </a:p>
        </p:txBody>
      </p:sp>
      <p:sp>
        <p:nvSpPr>
          <p:cNvPr id="5" name="Rectángulo 4"/>
          <p:cNvSpPr/>
          <p:nvPr/>
        </p:nvSpPr>
        <p:spPr>
          <a:xfrm>
            <a:off x="107504" y="6381328"/>
            <a:ext cx="2736304"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pic>
        <p:nvPicPr>
          <p:cNvPr id="8" name="Imagen 7"/>
          <p:cNvPicPr>
            <a:picLocks noChangeAspect="1"/>
          </p:cNvPicPr>
          <p:nvPr/>
        </p:nvPicPr>
        <p:blipFill>
          <a:blip r:embed="rId2"/>
          <a:stretch>
            <a:fillRect/>
          </a:stretch>
        </p:blipFill>
        <p:spPr>
          <a:xfrm>
            <a:off x="1403648" y="1090756"/>
            <a:ext cx="6768752" cy="4494452"/>
          </a:xfrm>
          <a:prstGeom prst="rect">
            <a:avLst/>
          </a:prstGeom>
        </p:spPr>
      </p:pic>
      <p:sp>
        <p:nvSpPr>
          <p:cNvPr id="6" name="Elipse 5"/>
          <p:cNvSpPr/>
          <p:nvPr/>
        </p:nvSpPr>
        <p:spPr>
          <a:xfrm>
            <a:off x="5148064" y="2575576"/>
            <a:ext cx="1584176" cy="1512168"/>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solidFill>
                  <a:srgbClr val="0000FF"/>
                </a:solidFill>
              </a:rPr>
              <a:t>OLEOCANTHAL</a:t>
            </a:r>
            <a:endParaRPr lang="es-ES" sz="1200" dirty="0">
              <a:solidFill>
                <a:srgbClr val="0000FF"/>
              </a:solidFill>
            </a:endParaRPr>
          </a:p>
        </p:txBody>
      </p:sp>
    </p:spTree>
    <p:extLst>
      <p:ext uri="{BB962C8B-B14F-4D97-AF65-F5344CB8AC3E}">
        <p14:creationId xmlns:p14="http://schemas.microsoft.com/office/powerpoint/2010/main" val="36309743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1190" y="0"/>
            <a:ext cx="9175189" cy="10795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cap="small" dirty="0">
              <a:latin typeface="Times New Roman" panose="02020603050405020304" pitchFamily="18" charset="0"/>
              <a:cs typeface="Times New Roman" panose="02020603050405020304" pitchFamily="18" charset="0"/>
            </a:endParaRPr>
          </a:p>
        </p:txBody>
      </p:sp>
      <p:sp>
        <p:nvSpPr>
          <p:cNvPr id="3" name="8 Rectángulo"/>
          <p:cNvSpPr/>
          <p:nvPr/>
        </p:nvSpPr>
        <p:spPr>
          <a:xfrm>
            <a:off x="-7146" y="6318250"/>
            <a:ext cx="9151145" cy="53975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sz="1400" b="1" cap="small" dirty="0"/>
          </a:p>
        </p:txBody>
      </p:sp>
      <p:sp>
        <p:nvSpPr>
          <p:cNvPr id="4" name="Rectángulo 3"/>
          <p:cNvSpPr/>
          <p:nvPr/>
        </p:nvSpPr>
        <p:spPr>
          <a:xfrm>
            <a:off x="208879" y="6449561"/>
            <a:ext cx="9475689" cy="416011"/>
          </a:xfrm>
          <a:prstGeom prst="rect">
            <a:avLst/>
          </a:prstGeom>
        </p:spPr>
        <p:txBody>
          <a:bodyPr wrap="square">
            <a:spAutoFit/>
          </a:bodyPr>
          <a:lstStyle/>
          <a:p>
            <a:pPr lvl="0" algn="just">
              <a:lnSpc>
                <a:spcPct val="150000"/>
              </a:lnSpc>
              <a:spcAft>
                <a:spcPts val="800"/>
              </a:spcAft>
            </a:pPr>
            <a:r>
              <a:rPr lang="es-ES" sz="1600" b="1" kern="0" cap="small" dirty="0" smtClean="0">
                <a:solidFill>
                  <a:schemeClr val="bg1"/>
                </a:solidFill>
                <a:ea typeface="MS Gothic" panose="020B0609070205080204" pitchFamily="49" charset="-128"/>
                <a:cs typeface="Times New Roman" panose="02020603050405020304" pitchFamily="18" charset="0"/>
              </a:rPr>
              <a:t>       </a:t>
            </a:r>
            <a:endParaRPr lang="es-ES" sz="1600" b="1" kern="0" cap="small" dirty="0">
              <a:solidFill>
                <a:schemeClr val="bg1"/>
              </a:solidFill>
              <a:effectLst/>
              <a:ea typeface="MS Gothic" panose="020B0609070205080204" pitchFamily="49" charset="-128"/>
              <a:cs typeface="Times New Roman" panose="02020603050405020304" pitchFamily="18" charset="0"/>
            </a:endParaRPr>
          </a:p>
        </p:txBody>
      </p:sp>
      <p:pic>
        <p:nvPicPr>
          <p:cNvPr id="6" name="Imagen 5" descr="D:\tesis\RESULTADOS\FIGURA 24 A y B.jpg"/>
          <p:cNvPicPr/>
          <p:nvPr/>
        </p:nvPicPr>
        <p:blipFill rotWithShape="1">
          <a:blip r:embed="rId2" cstate="print">
            <a:extLst>
              <a:ext uri="{28A0092B-C50C-407E-A947-70E740481C1C}">
                <a14:useLocalDpi xmlns:a14="http://schemas.microsoft.com/office/drawing/2010/main" val="0"/>
              </a:ext>
            </a:extLst>
          </a:blip>
          <a:srcRect t="10460"/>
          <a:stretch/>
        </p:blipFill>
        <p:spPr bwMode="auto">
          <a:xfrm>
            <a:off x="467544" y="2134370"/>
            <a:ext cx="7848872" cy="3094829"/>
          </a:xfrm>
          <a:prstGeom prst="rect">
            <a:avLst/>
          </a:prstGeom>
          <a:noFill/>
          <a:ln>
            <a:noFill/>
          </a:ln>
        </p:spPr>
      </p:pic>
      <p:sp>
        <p:nvSpPr>
          <p:cNvPr id="5" name="Rectángulo 4"/>
          <p:cNvSpPr/>
          <p:nvPr/>
        </p:nvSpPr>
        <p:spPr>
          <a:xfrm>
            <a:off x="107504" y="6381328"/>
            <a:ext cx="2736304" cy="369332"/>
          </a:xfrm>
          <a:prstGeom prst="rect">
            <a:avLst/>
          </a:prstGeom>
        </p:spPr>
        <p:txBody>
          <a:bodyPr wrap="square">
            <a:spAutoFit/>
          </a:bodyPr>
          <a:lstStyle/>
          <a:p>
            <a:pPr lvl="1" algn="ct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The</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NEIRID </a:t>
            </a:r>
            <a:r>
              <a:rPr lang="es-ES" b="1" dirty="0" err="1">
                <a:ln w="10160">
                  <a:solidFill>
                    <a:schemeClr val="accent1"/>
                  </a:solidFill>
                  <a:prstDash val="solid"/>
                </a:ln>
                <a:solidFill>
                  <a:srgbClr val="CCFFCC"/>
                </a:solidFill>
                <a:effectLst>
                  <a:outerShdw blurRad="38100" dist="32000" dir="5400000" algn="tl">
                    <a:srgbClr val="000000">
                      <a:alpha val="30000"/>
                    </a:srgbClr>
                  </a:outerShdw>
                </a:effectLst>
              </a:rPr>
              <a:t>Lab</a:t>
            </a:r>
            <a:r>
              <a:rPr lang="es-ES" b="1" dirty="0">
                <a:ln w="10160">
                  <a:solidFill>
                    <a:schemeClr val="accent1"/>
                  </a:solidFill>
                  <a:prstDash val="solid"/>
                </a:ln>
                <a:solidFill>
                  <a:srgbClr val="CCFFCC"/>
                </a:solidFill>
                <a:effectLst>
                  <a:outerShdw blurRad="38100" dist="32000" dir="5400000" algn="tl">
                    <a:srgbClr val="000000">
                      <a:alpha val="30000"/>
                    </a:srgbClr>
                  </a:outerShdw>
                </a:effectLst>
              </a:rPr>
              <a:t> </a:t>
            </a:r>
            <a:r>
              <a:rPr lang="es-ES" b="1" dirty="0" smtClean="0">
                <a:ln w="10160">
                  <a:solidFill>
                    <a:schemeClr val="accent1"/>
                  </a:solidFill>
                  <a:prstDash val="solid"/>
                </a:ln>
                <a:solidFill>
                  <a:srgbClr val="CCFFCC"/>
                </a:solidFill>
                <a:effectLst>
                  <a:outerShdw blurRad="38100" dist="32000" dir="5400000" algn="tl">
                    <a:srgbClr val="000000">
                      <a:alpha val="30000"/>
                    </a:srgbClr>
                  </a:outerShdw>
                </a:effectLst>
              </a:rPr>
              <a:t>©</a:t>
            </a:r>
            <a:endParaRPr lang="es-ES" sz="1600" b="1" dirty="0">
              <a:ln w="10160">
                <a:solidFill>
                  <a:schemeClr val="accent1"/>
                </a:solidFill>
                <a:prstDash val="solid"/>
              </a:ln>
              <a:solidFill>
                <a:srgbClr val="CCFFCC"/>
              </a:solidFill>
              <a:effectLst>
                <a:outerShdw blurRad="38100" dist="32000" dir="5400000" algn="tl">
                  <a:srgbClr val="000000">
                    <a:alpha val="30000"/>
                  </a:srgbClr>
                </a:outerShdw>
              </a:effectLst>
            </a:endParaRPr>
          </a:p>
        </p:txBody>
      </p:sp>
      <p:sp>
        <p:nvSpPr>
          <p:cNvPr id="8" name="CuadroTexto 7"/>
          <p:cNvSpPr txBox="1"/>
          <p:nvPr/>
        </p:nvSpPr>
        <p:spPr>
          <a:xfrm>
            <a:off x="1331640" y="1700808"/>
            <a:ext cx="7071167" cy="369332"/>
          </a:xfrm>
          <a:prstGeom prst="rect">
            <a:avLst/>
          </a:prstGeom>
          <a:noFill/>
        </p:spPr>
        <p:txBody>
          <a:bodyPr wrap="none" rtlCol="0">
            <a:spAutoFit/>
          </a:bodyPr>
          <a:lstStyle/>
          <a:p>
            <a:r>
              <a:rPr lang="es-ES" b="1" dirty="0" smtClean="0">
                <a:solidFill>
                  <a:srgbClr val="CCFFCC"/>
                </a:solidFill>
              </a:rPr>
              <a:t>ATDC5 </a:t>
            </a:r>
            <a:r>
              <a:rPr lang="es-ES" b="1" dirty="0" err="1" smtClean="0">
                <a:solidFill>
                  <a:srgbClr val="CCFFCC"/>
                </a:solidFill>
              </a:rPr>
              <a:t>chondrocytes</a:t>
            </a:r>
            <a:r>
              <a:rPr lang="es-ES" b="1" dirty="0" smtClean="0">
                <a:solidFill>
                  <a:srgbClr val="CCFFCC"/>
                </a:solidFill>
              </a:rPr>
              <a:t>                               Human OA </a:t>
            </a:r>
            <a:r>
              <a:rPr lang="es-ES" b="1" dirty="0" err="1" smtClean="0">
                <a:solidFill>
                  <a:srgbClr val="CCFFCC"/>
                </a:solidFill>
              </a:rPr>
              <a:t>primary</a:t>
            </a:r>
            <a:r>
              <a:rPr lang="es-ES" b="1" dirty="0" smtClean="0">
                <a:solidFill>
                  <a:srgbClr val="CCFFCC"/>
                </a:solidFill>
              </a:rPr>
              <a:t> </a:t>
            </a:r>
            <a:r>
              <a:rPr lang="es-ES" b="1" dirty="0" err="1" smtClean="0">
                <a:solidFill>
                  <a:srgbClr val="CCFFCC"/>
                </a:solidFill>
              </a:rPr>
              <a:t>chondrocytes</a:t>
            </a:r>
            <a:endParaRPr lang="es-ES" b="1" dirty="0">
              <a:solidFill>
                <a:srgbClr val="CCFFCC"/>
              </a:solidFill>
            </a:endParaRPr>
          </a:p>
        </p:txBody>
      </p:sp>
    </p:spTree>
    <p:extLst>
      <p:ext uri="{BB962C8B-B14F-4D97-AF65-F5344CB8AC3E}">
        <p14:creationId xmlns:p14="http://schemas.microsoft.com/office/powerpoint/2010/main" val="3257597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2385</TotalTime>
  <Words>1340</Words>
  <Application>Microsoft Macintosh PowerPoint</Application>
  <PresentationFormat>Presentación en pantalla (4:3)</PresentationFormat>
  <Paragraphs>236</Paragraphs>
  <Slides>40</Slides>
  <Notes>5</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42" baseType="lpstr">
      <vt:lpstr>Tema de Office</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MORA</dc:creator>
  <cp:lastModifiedBy>Mozo Risin</cp:lastModifiedBy>
  <cp:revision>145</cp:revision>
  <dcterms:created xsi:type="dcterms:W3CDTF">2014-11-22T13:00:32Z</dcterms:created>
  <dcterms:modified xsi:type="dcterms:W3CDTF">2016-06-30T09:36:42Z</dcterms:modified>
</cp:coreProperties>
</file>