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5" r:id="rId2"/>
    <p:sldId id="287" r:id="rId3"/>
    <p:sldId id="260" r:id="rId4"/>
    <p:sldId id="256" r:id="rId5"/>
    <p:sldId id="257" r:id="rId6"/>
    <p:sldId id="258" r:id="rId7"/>
    <p:sldId id="261" r:id="rId8"/>
    <p:sldId id="262" r:id="rId9"/>
    <p:sldId id="280" r:id="rId10"/>
    <p:sldId id="263" r:id="rId11"/>
    <p:sldId id="298" r:id="rId12"/>
    <p:sldId id="268" r:id="rId13"/>
    <p:sldId id="301" r:id="rId14"/>
    <p:sldId id="264" r:id="rId15"/>
    <p:sldId id="292" r:id="rId16"/>
    <p:sldId id="293" r:id="rId17"/>
    <p:sldId id="291" r:id="rId18"/>
    <p:sldId id="271" r:id="rId19"/>
    <p:sldId id="282" r:id="rId20"/>
    <p:sldId id="288" r:id="rId21"/>
    <p:sldId id="284" r:id="rId22"/>
    <p:sldId id="273" r:id="rId23"/>
    <p:sldId id="283" r:id="rId24"/>
    <p:sldId id="285" r:id="rId25"/>
    <p:sldId id="286" r:id="rId26"/>
    <p:sldId id="275" r:id="rId27"/>
    <p:sldId id="277" r:id="rId28"/>
    <p:sldId id="272" r:id="rId29"/>
    <p:sldId id="278" r:id="rId30"/>
    <p:sldId id="289" r:id="rId31"/>
    <p:sldId id="290" r:id="rId32"/>
    <p:sldId id="306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413" autoAdjust="0"/>
    <p:restoredTop sz="93600" autoAdjust="0"/>
  </p:normalViewPr>
  <p:slideViewPr>
    <p:cSldViewPr showGuides="1">
      <p:cViewPr>
        <p:scale>
          <a:sx n="111" d="100"/>
          <a:sy n="111" d="100"/>
        </p:scale>
        <p:origin x="844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>
                <c:manualLayout>
                  <c:x val="-0.24768449302738246"/>
                  <c:y val="-0.14447380998671464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E4-4385-BD11-9AEC68996AB8}"/>
                </c:ext>
              </c:extLst>
            </c:dLbl>
            <c:dLbl>
              <c:idx val="1"/>
              <c:layout>
                <c:manualLayout>
                  <c:x val="0.15875414249090561"/>
                  <c:y val="-9.8054423720599748E-2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Degradation
28%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E4-4385-BD11-9AEC68996AB8}"/>
                </c:ext>
              </c:extLst>
            </c:dLbl>
            <c:dLbl>
              <c:idx val="2"/>
              <c:layout>
                <c:manualLayout>
                  <c:x val="0.11865556941811881"/>
                  <c:y val="0.1388888888888889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AE4-4385-BD11-9AEC68996A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BBB</c:v>
                </c:pt>
                <c:pt idx="1">
                  <c:v>Degradation</c:v>
                </c:pt>
                <c:pt idx="2">
                  <c:v>CSF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60</c:v>
                </c:pt>
                <c:pt idx="1">
                  <c:v>28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AE4-4385-BD11-9AEC68996AB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C8134-2B54-4D36-ADBF-284043DA672F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605864-CBAA-4AED-9300-7582E3BAF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26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05864-CBAA-4AED-9300-7582E3BAF4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84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05864-CBAA-4AED-9300-7582E3BAF4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58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BCD5-503C-45E8-A8E5-48971A1D431D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EC68-AF60-4E36-A37B-BB5A61A0E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27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BCD5-503C-45E8-A8E5-48971A1D431D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EC68-AF60-4E36-A37B-BB5A61A0E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6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BCD5-503C-45E8-A8E5-48971A1D431D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EC68-AF60-4E36-A37B-BB5A61A0E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85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BCD5-503C-45E8-A8E5-48971A1D431D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EC68-AF60-4E36-A37B-BB5A61A0E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88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BCD5-503C-45E8-A8E5-48971A1D431D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EC68-AF60-4E36-A37B-BB5A61A0E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8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BCD5-503C-45E8-A8E5-48971A1D431D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EC68-AF60-4E36-A37B-BB5A61A0E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27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BCD5-503C-45E8-A8E5-48971A1D431D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EC68-AF60-4E36-A37B-BB5A61A0E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81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BCD5-503C-45E8-A8E5-48971A1D431D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EC68-AF60-4E36-A37B-BB5A61A0E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72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BCD5-503C-45E8-A8E5-48971A1D431D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EC68-AF60-4E36-A37B-BB5A61A0E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30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BCD5-503C-45E8-A8E5-48971A1D431D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EC68-AF60-4E36-A37B-BB5A61A0E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01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BCD5-503C-45E8-A8E5-48971A1D431D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EC68-AF60-4E36-A37B-BB5A61A0E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92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8BCD5-503C-45E8-A8E5-48971A1D431D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0EC68-AF60-4E36-A37B-BB5A61A0E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5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609600"/>
            <a:ext cx="1447800" cy="216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53610" y="3202670"/>
            <a:ext cx="403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Orleans-France 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4, 2016 - JULY 6, 2016</a:t>
            </a:r>
          </a:p>
        </p:txBody>
      </p:sp>
      <p:sp>
        <p:nvSpPr>
          <p:cNvPr id="7" name="Rectangle 6"/>
          <p:cNvSpPr/>
          <p:nvPr/>
        </p:nvSpPr>
        <p:spPr>
          <a:xfrm>
            <a:off x="706671" y="4269470"/>
            <a:ext cx="77134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Neuroprotective effect of extra-virgin olive oil and its bioactive component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oleocanthal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Alzheimer's disease</a:t>
            </a:r>
          </a:p>
          <a:p>
            <a:pPr algn="ctr"/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 Kaddoumi</a:t>
            </a:r>
          </a:p>
          <a:p>
            <a:pPr algn="ctr"/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Louisiana at Monroe</a:t>
            </a:r>
          </a:p>
          <a:p>
            <a:pPr algn="ctr"/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Pharmacy</a:t>
            </a:r>
            <a:endParaRPr lang="en-US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81125" y="2819400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Olive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Bioactives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applications and prospects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78588"/>
            <a:ext cx="1033462" cy="88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524785" y="4193270"/>
            <a:ext cx="7848599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02" name="Picture 10" descr="LE STUD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76200"/>
            <a:ext cx="1672679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998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48893" y="6550222"/>
            <a:ext cx="3685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kumimoji="0" lang="en-US" sz="1200" i="1" u="none" strike="noStrike" kern="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Qosa H., et al</a:t>
            </a:r>
            <a:r>
              <a:rPr lang="en-US" sz="1200" i="1" kern="0" dirty="0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J </a:t>
            </a:r>
            <a:r>
              <a:rPr lang="en-US" sz="1200" i="1" kern="0" dirty="0" err="1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Nutr</a:t>
            </a:r>
            <a:r>
              <a:rPr lang="en-US" sz="1200" i="1" kern="0" dirty="0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kern="0" dirty="0" err="1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Biochem</a:t>
            </a:r>
            <a:r>
              <a:rPr lang="en-US" sz="1200" i="1" kern="0" dirty="0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2015;26(12):1479-90.</a:t>
            </a:r>
            <a:endParaRPr kumimoji="0" lang="en-US" sz="1200" i="1" u="none" strike="noStrike" kern="0" cap="none" spc="0" normalizeH="0" baseline="0" noProof="0" dirty="0">
              <a:ln>
                <a:noFill/>
              </a:ln>
              <a:solidFill>
                <a:srgbClr val="265991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62224" y="169492"/>
            <a:ext cx="2605176" cy="64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Study design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4024" y="1066800"/>
            <a:ext cx="8181575" cy="9430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265991">
                  <a:lumMod val="50000"/>
                </a:srgbClr>
              </a:buClr>
              <a:buSzPct val="180000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TgSwDI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mice express human APP harboring double Swedish mutations and the Dutch and Iowa vasculotropic Aβ mutations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10" y="2438400"/>
            <a:ext cx="8486952" cy="253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11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4800" y="815579"/>
            <a:ext cx="34699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Brain clearance index (</a:t>
            </a:r>
            <a:r>
              <a:rPr lang="en-US" sz="2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BEI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/</a:t>
            </a:r>
            <a:r>
              <a:rPr lang="en-US" sz="2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BCI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)</a:t>
            </a:r>
            <a:endParaRPr lang="en-US" sz="2000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5689"/>
            <a:ext cx="2837693" cy="1939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016329"/>
              </p:ext>
            </p:extLst>
          </p:nvPr>
        </p:nvGraphicFramePr>
        <p:xfrm>
          <a:off x="4783507" y="885568"/>
          <a:ext cx="3610798" cy="51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4" name="Equation" r:id="rId4" imgW="3175000" imgH="419100" progId="Equation.3">
                  <p:embed/>
                </p:oleObj>
              </mc:Choice>
              <mc:Fallback>
                <p:oleObj name="Equation" r:id="rId4" imgW="31750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3507" y="885568"/>
                        <a:ext cx="3610798" cy="513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4543074"/>
              </p:ext>
            </p:extLst>
          </p:nvPr>
        </p:nvGraphicFramePr>
        <p:xfrm>
          <a:off x="4838707" y="1605006"/>
          <a:ext cx="3496146" cy="1085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5" name="Equation" r:id="rId6" imgW="3327120" imgH="914400" progId="Equation.3">
                  <p:embed/>
                </p:oleObj>
              </mc:Choice>
              <mc:Fallback>
                <p:oleObj name="Equation" r:id="rId6" imgW="33271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8707" y="1605006"/>
                        <a:ext cx="3496146" cy="10853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703762" y="815579"/>
            <a:ext cx="3962400" cy="2055053"/>
          </a:xfrm>
          <a:prstGeom prst="rect">
            <a:avLst/>
          </a:prstGeom>
          <a:noFill/>
          <a:ln w="3175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7" name="Notched Right Arrow 11"/>
          <p:cNvSpPr>
            <a:spLocks noChangeArrowheads="1"/>
          </p:cNvSpPr>
          <p:nvPr/>
        </p:nvSpPr>
        <p:spPr bwMode="auto">
          <a:xfrm>
            <a:off x="3897461" y="1769252"/>
            <a:ext cx="720725" cy="457200"/>
          </a:xfrm>
          <a:prstGeom prst="notchedRightArrow">
            <a:avLst>
              <a:gd name="adj1" fmla="val 50000"/>
              <a:gd name="adj2" fmla="val 50002"/>
            </a:avLst>
          </a:prstGeom>
          <a:solidFill>
            <a:srgbClr val="4D76D3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81" y="3048000"/>
            <a:ext cx="6865937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205197" y="45720"/>
            <a:ext cx="6733605" cy="64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EVOO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 enhances the clearance of A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β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Yu Mincho Demibold" pitchFamily="18" charset="-128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11154" y="6581001"/>
            <a:ext cx="3532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kumimoji="0" lang="en-US" sz="1200" i="1" u="none" strike="noStrike" kern="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Qosa H., et al</a:t>
            </a:r>
            <a:r>
              <a:rPr lang="en-US" sz="1200" i="1" kern="0" dirty="0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J </a:t>
            </a:r>
            <a:r>
              <a:rPr lang="en-US" sz="1200" i="1" kern="0" dirty="0" err="1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Nutr</a:t>
            </a:r>
            <a:r>
              <a:rPr lang="en-US" sz="1200" i="1" kern="0" dirty="0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kern="0" dirty="0" err="1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Biochem</a:t>
            </a:r>
            <a:r>
              <a:rPr lang="en-US" sz="1200" i="1" kern="0" dirty="0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2015;26(12):1479-90.</a:t>
            </a:r>
            <a:endParaRPr kumimoji="0" lang="en-US" sz="1200" i="1" u="none" strike="noStrike" kern="0" cap="none" spc="0" normalizeH="0" baseline="0" noProof="0" dirty="0">
              <a:ln>
                <a:noFill/>
              </a:ln>
              <a:solidFill>
                <a:srgbClr val="265991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583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205197" y="228600"/>
            <a:ext cx="6733605" cy="64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EVOO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 enhances the clearance of A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β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Yu Mincho Demibold" pitchFamily="18" charset="-128"/>
              <a:cs typeface="Arial" panose="020B06040202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1066800"/>
            <a:ext cx="6400800" cy="195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3362325"/>
            <a:ext cx="6467475" cy="318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48893" y="6550222"/>
            <a:ext cx="3685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kumimoji="0" lang="en-US" sz="1200" i="1" u="none" strike="noStrike" kern="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Qosa H., et al</a:t>
            </a:r>
            <a:r>
              <a:rPr lang="en-US" sz="1200" i="1" kern="0" dirty="0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J </a:t>
            </a:r>
            <a:r>
              <a:rPr lang="en-US" sz="1200" i="1" kern="0" dirty="0" err="1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Nutr</a:t>
            </a:r>
            <a:r>
              <a:rPr lang="en-US" sz="1200" i="1" kern="0" dirty="0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kern="0" dirty="0" err="1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Biochem</a:t>
            </a:r>
            <a:r>
              <a:rPr lang="en-US" sz="1200" i="1" kern="0" dirty="0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2015;26(12):1479-90.</a:t>
            </a:r>
            <a:endParaRPr kumimoji="0" lang="en-US" sz="1200" i="1" u="none" strike="noStrike" kern="0" cap="none" spc="0" normalizeH="0" baseline="0" noProof="0" dirty="0">
              <a:ln>
                <a:noFill/>
              </a:ln>
              <a:solidFill>
                <a:srgbClr val="265991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317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1405228"/>
            <a:ext cx="6794980" cy="415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93098" y="228600"/>
            <a:ext cx="7557803" cy="64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EVOO</a:t>
            </a:r>
            <a:r>
              <a:rPr lang="en-US" sz="2800" b="1" dirty="0">
                <a:solidFill>
                  <a:srgbClr val="265991">
                    <a:lumMod val="50000"/>
                  </a:srgbClr>
                </a:solidFill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decreases total A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 in mice brains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48893" y="6550222"/>
            <a:ext cx="3685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kumimoji="0" lang="en-US" sz="1200" i="1" u="none" strike="noStrike" kern="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Qosa H., et al</a:t>
            </a:r>
            <a:r>
              <a:rPr lang="en-US" sz="1200" i="1" kern="0" dirty="0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J </a:t>
            </a:r>
            <a:r>
              <a:rPr lang="en-US" sz="1200" i="1" kern="0" dirty="0" err="1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Nutr</a:t>
            </a:r>
            <a:r>
              <a:rPr lang="en-US" sz="1200" i="1" kern="0" dirty="0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kern="0" dirty="0" err="1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Biochem</a:t>
            </a:r>
            <a:r>
              <a:rPr lang="en-US" sz="1200" i="1" kern="0" dirty="0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2015;26(12):1479-90.</a:t>
            </a:r>
            <a:endParaRPr kumimoji="0" lang="en-US" sz="1200" i="1" u="none" strike="noStrike" kern="0" cap="none" spc="0" normalizeH="0" baseline="0" noProof="0" dirty="0">
              <a:ln>
                <a:noFill/>
              </a:ln>
              <a:solidFill>
                <a:srgbClr val="265991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098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93098" y="228600"/>
            <a:ext cx="7557803" cy="64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EVOO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 decreases total A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 in mice brains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584" y="990600"/>
            <a:ext cx="5348416" cy="522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48893" y="6550222"/>
            <a:ext cx="3685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kumimoji="0" lang="en-US" sz="1200" i="1" u="none" strike="noStrike" kern="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Qosa H., et al</a:t>
            </a:r>
            <a:r>
              <a:rPr lang="en-US" sz="1200" i="1" kern="0" dirty="0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J </a:t>
            </a:r>
            <a:r>
              <a:rPr lang="en-US" sz="1200" i="1" kern="0" dirty="0" err="1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Nutr</a:t>
            </a:r>
            <a:r>
              <a:rPr lang="en-US" sz="1200" i="1" kern="0" dirty="0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kern="0" dirty="0" err="1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Biochem</a:t>
            </a:r>
            <a:r>
              <a:rPr lang="en-US" sz="1200" i="1" kern="0" dirty="0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2015;26(12):1479-90.</a:t>
            </a:r>
            <a:endParaRPr kumimoji="0" lang="en-US" sz="1200" i="1" u="none" strike="noStrike" kern="0" cap="none" spc="0" normalizeH="0" baseline="0" noProof="0" dirty="0">
              <a:ln>
                <a:noFill/>
              </a:ln>
              <a:solidFill>
                <a:srgbClr val="265991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471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4" y="1752600"/>
            <a:ext cx="66040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93098" y="228600"/>
            <a:ext cx="7557803" cy="64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EVOO</a:t>
            </a:r>
            <a:r>
              <a:rPr lang="en-US" sz="2800" b="1" dirty="0">
                <a:solidFill>
                  <a:srgbClr val="265991">
                    <a:lumMod val="50000"/>
                  </a:srgbClr>
                </a:solidFill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-6m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decreases A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 oligomers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in mice brains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48893" y="6550222"/>
            <a:ext cx="3685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kumimoji="0" lang="en-US" sz="1200" i="1" u="none" strike="noStrike" kern="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Qosa H., et al</a:t>
            </a:r>
            <a:r>
              <a:rPr lang="en-US" sz="1200" i="1" kern="0" dirty="0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J </a:t>
            </a:r>
            <a:r>
              <a:rPr lang="en-US" sz="1200" i="1" kern="0" dirty="0" err="1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Nutr</a:t>
            </a:r>
            <a:r>
              <a:rPr lang="en-US" sz="1200" i="1" kern="0" dirty="0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kern="0" dirty="0" err="1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Biochem</a:t>
            </a:r>
            <a:r>
              <a:rPr lang="en-US" sz="1200" i="1" kern="0" dirty="0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2015;26(12):1479-90.</a:t>
            </a:r>
            <a:endParaRPr kumimoji="0" lang="en-US" sz="1200" i="1" u="none" strike="noStrike" kern="0" cap="none" spc="0" normalizeH="0" baseline="0" noProof="0" dirty="0">
              <a:ln>
                <a:noFill/>
              </a:ln>
              <a:solidFill>
                <a:srgbClr val="265991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494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8001000" cy="563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0025" y="28575"/>
            <a:ext cx="8763000" cy="64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EVOO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 decreases 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  <a:sym typeface="Symbol"/>
              </a:rPr>
              <a:t> production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6599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Yu Mincho Demibold" pitchFamily="18" charset="-128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99856"/>
            <a:ext cx="2743200" cy="1584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48893" y="6550222"/>
            <a:ext cx="3685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kumimoji="0" lang="en-US" sz="1200" i="1" u="none" strike="noStrike" kern="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Qosa H., et al</a:t>
            </a:r>
            <a:r>
              <a:rPr lang="en-US" sz="1200" i="1" kern="0" dirty="0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J </a:t>
            </a:r>
            <a:r>
              <a:rPr lang="en-US" sz="1200" i="1" kern="0" dirty="0" err="1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Nutr</a:t>
            </a:r>
            <a:r>
              <a:rPr lang="en-US" sz="1200" i="1" kern="0" dirty="0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kern="0" dirty="0" err="1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Biochem</a:t>
            </a:r>
            <a:r>
              <a:rPr lang="en-US" sz="1200" i="1" kern="0" dirty="0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2015;26(12):1479-90.</a:t>
            </a:r>
            <a:endParaRPr kumimoji="0" lang="en-US" sz="1200" i="1" u="none" strike="noStrike" kern="0" cap="none" spc="0" normalizeH="0" baseline="0" noProof="0" dirty="0">
              <a:ln>
                <a:noFill/>
              </a:ln>
              <a:solidFill>
                <a:srgbClr val="265991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909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295400"/>
            <a:ext cx="538162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8600" y="152400"/>
            <a:ext cx="8763000" cy="64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EVOO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 decreases total and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 phosphorylated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tau in mice brains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3839625"/>
            <a:ext cx="4085241" cy="251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3886283"/>
            <a:ext cx="3862387" cy="2398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383504"/>
            <a:ext cx="1821116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48893" y="6550222"/>
            <a:ext cx="3685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kumimoji="0" lang="en-US" sz="1200" i="1" u="none" strike="noStrike" kern="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Qosa H., et al</a:t>
            </a:r>
            <a:r>
              <a:rPr lang="en-US" sz="1200" i="1" kern="0" dirty="0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J </a:t>
            </a:r>
            <a:r>
              <a:rPr lang="en-US" sz="1200" i="1" kern="0" dirty="0" err="1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Nutr</a:t>
            </a:r>
            <a:r>
              <a:rPr lang="en-US" sz="1200" i="1" kern="0" dirty="0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kern="0" dirty="0" err="1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Biochem</a:t>
            </a:r>
            <a:r>
              <a:rPr lang="en-US" sz="1200" i="1" kern="0" dirty="0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2015;26(12):1479-90.</a:t>
            </a:r>
            <a:endParaRPr kumimoji="0" lang="en-US" sz="1200" i="1" u="none" strike="noStrike" kern="0" cap="none" spc="0" normalizeH="0" baseline="0" noProof="0" dirty="0">
              <a:ln>
                <a:noFill/>
              </a:ln>
              <a:solidFill>
                <a:srgbClr val="265991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501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60073" y="2453148"/>
            <a:ext cx="265471" cy="648929"/>
          </a:xfrm>
          <a:prstGeom prst="rect">
            <a:avLst/>
          </a:prstGeom>
          <a:solidFill>
            <a:sysClr val="window" lastClr="FFFFFF"/>
          </a:solidFill>
          <a:ln w="15875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370" y="152400"/>
            <a:ext cx="9123630" cy="6282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EVOO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 dietary intake for 6 months improves mice behavior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3429000" cy="3880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80552"/>
            <a:ext cx="3505200" cy="392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5621" y="1537975"/>
            <a:ext cx="1721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Burrowing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4724400" y="1537975"/>
            <a:ext cx="28857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 construction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48893" y="6550222"/>
            <a:ext cx="3685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kumimoji="0" lang="en-US" sz="1200" i="1" u="none" strike="noStrike" kern="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Qosa H., et al</a:t>
            </a:r>
            <a:r>
              <a:rPr lang="en-US" sz="1200" i="1" kern="0" dirty="0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J </a:t>
            </a:r>
            <a:r>
              <a:rPr lang="en-US" sz="1200" i="1" kern="0" dirty="0" err="1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Nutr</a:t>
            </a:r>
            <a:r>
              <a:rPr lang="en-US" sz="1200" i="1" kern="0" dirty="0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kern="0" dirty="0" err="1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Biochem</a:t>
            </a:r>
            <a:r>
              <a:rPr lang="en-US" sz="1200" i="1" kern="0" dirty="0">
                <a:solidFill>
                  <a:srgbClr val="26599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2015;26(12):1479-90.</a:t>
            </a:r>
            <a:endParaRPr kumimoji="0" lang="en-US" sz="1200" i="1" u="none" strike="noStrike" kern="0" cap="none" spc="0" normalizeH="0" baseline="0" noProof="0" dirty="0">
              <a:ln>
                <a:noFill/>
              </a:ln>
              <a:solidFill>
                <a:srgbClr val="265991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803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914400"/>
            <a:ext cx="8153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160000"/>
              <a:buBlip>
                <a:blip r:embed="rId2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phenolic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secoiridoid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component of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EVOO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linked to its beneficial effect against AD.</a:t>
            </a:r>
          </a:p>
          <a:p>
            <a:pPr marL="342900" indent="-342900">
              <a:buSzPct val="160000"/>
              <a:buBlip>
                <a:blip r:embed="rId2"/>
              </a:buBlip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60000"/>
              <a:buBlip>
                <a:blip r:embed="rId2"/>
              </a:buBlip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60000"/>
              <a:buBlip>
                <a:blip r:embed="rId2"/>
              </a:buBlip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60000"/>
              <a:buBlip>
                <a:blip r:embed="rId2"/>
              </a:buBlip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60000"/>
              <a:buBlip>
                <a:blip r:embed="rId2"/>
              </a:buBlip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60000"/>
              <a:buBlip>
                <a:blip r:embed="rId2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Available in vitro studies demonstrated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oleocanthal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may have potential neuroprotective properties and contribute to preventing cognitive decline.</a:t>
            </a:r>
          </a:p>
          <a:p>
            <a:pPr marL="342900" indent="-342900">
              <a:buSzPct val="160000"/>
              <a:buBlip>
                <a:blip r:embed="rId2"/>
              </a:buBlip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60000"/>
              <a:buBlip>
                <a:blip r:embed="rId2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Mechanisms proposed:</a:t>
            </a:r>
          </a:p>
          <a:p>
            <a:pPr marL="342900" indent="-342900">
              <a:buSzPct val="160000"/>
              <a:buBlip>
                <a:blip r:embed="rId2"/>
              </a:buBlip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6175" indent="-342900">
              <a:buSzPct val="160000"/>
              <a:buBlip>
                <a:blip r:embed="rId3"/>
              </a:buBlip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Inhibition of tau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fibrillization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PMID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: 19549281)</a:t>
            </a:r>
          </a:p>
          <a:p>
            <a:pPr marL="1146175" indent="-342900">
              <a:buSzPct val="160000"/>
              <a:buBlip>
                <a:blip r:embed="rId3"/>
              </a:buBlip>
            </a:pP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6175" indent="-342900">
              <a:buSzPct val="160000"/>
              <a:buBlip>
                <a:blip r:embed="rId3"/>
              </a:buBlip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Altering the oligomerization state of A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 (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PMID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: 19631677)</a:t>
            </a:r>
          </a:p>
          <a:p>
            <a:pPr marL="1146175" indent="-342900">
              <a:buSzPct val="160000"/>
              <a:buBlip>
                <a:blip r:embed="rId3"/>
              </a:buBlip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6175" indent="-342900">
              <a:buSzPct val="160000"/>
              <a:buBlip>
                <a:blip r:embed="rId3"/>
              </a:buBlip>
            </a:pPr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 c</a:t>
            </a:r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learance across BBB????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58126" y="152400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Oleocanthal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71600"/>
            <a:ext cx="4038600" cy="172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070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785098"/>
            <a:ext cx="83820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SzPct val="150000"/>
              <a:buBlip>
                <a:blip r:embed="rId3"/>
              </a:buBlip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Alzheimer’s disease (AD) impairs cognition, memory, and language and causes dementia; known for its hallmark features such as increased levels of tau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hyperphosphorylation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amyloid-beta (Aβ) deposition, together with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astrogliosis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neuronal dystrophy, neuronal loss, and vascular alterations.</a:t>
            </a:r>
          </a:p>
          <a:p>
            <a:pPr marL="285750" indent="-285750" algn="just">
              <a:buSzPct val="150000"/>
              <a:buBlip>
                <a:blip r:embed="rId3"/>
              </a:buBlip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SzPct val="150000"/>
              <a:buBlip>
                <a:blip r:embed="rId3"/>
              </a:buBlip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SzPct val="150000"/>
              <a:buBlip>
                <a:blip r:embed="rId3"/>
              </a:buBlip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Currently there are no available drugs that can cure AD, and available FDA drugs (Cholinesterase inhibitors and NMDA receptor antagonist) only provide symptomatic relief and memory improvement to AD patients.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76817" y="3505200"/>
            <a:ext cx="7959634" cy="1796074"/>
            <a:chOff x="883920" y="7620000"/>
            <a:chExt cx="11841480" cy="3191691"/>
          </a:xfrm>
        </p:grpSpPr>
        <p:pic>
          <p:nvPicPr>
            <p:cNvPr id="5" name="Picture 4" descr="untitled.bmp"/>
            <p:cNvPicPr preferRelativeResize="0"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55720" y="8229600"/>
              <a:ext cx="2926080" cy="25603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" name="Picture 5" descr="18642-0550x0475.jpg"/>
            <p:cNvPicPr preferRelativeResize="0">
              <a:picLocks/>
            </p:cNvPicPr>
            <p:nvPr/>
          </p:nvPicPr>
          <p:blipFill>
            <a:blip r:embed="rId5" cstate="print"/>
            <a:srcRect l="18421" r="19684" b="67455"/>
            <a:stretch>
              <a:fillRect/>
            </a:stretch>
          </p:blipFill>
          <p:spPr>
            <a:xfrm>
              <a:off x="883920" y="8229600"/>
              <a:ext cx="2926080" cy="25603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 descr="neuron_forest.jpg"/>
            <p:cNvPicPr preferRelativeResize="0">
              <a:picLocks/>
            </p:cNvPicPr>
            <p:nvPr/>
          </p:nvPicPr>
          <p:blipFill>
            <a:blip r:embed="rId6" cstate="print">
              <a:duotone>
                <a:srgbClr val="4F81BD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6827520" y="8229600"/>
              <a:ext cx="2926080" cy="25603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" name="Picture 7" descr="alzheimer_brain.jpg"/>
            <p:cNvPicPr preferRelativeResize="0">
              <a:picLocks/>
            </p:cNvPicPr>
            <p:nvPr/>
          </p:nvPicPr>
          <p:blipFill>
            <a:blip r:embed="rId7" cstate="print">
              <a:duotone>
                <a:srgbClr val="4F81BD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9799320" y="8251371"/>
              <a:ext cx="2926080" cy="25603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Striped Right Arrow 8"/>
            <p:cNvSpPr/>
            <p:nvPr/>
          </p:nvSpPr>
          <p:spPr>
            <a:xfrm>
              <a:off x="990600" y="7620000"/>
              <a:ext cx="11582400" cy="533400"/>
            </a:xfrm>
            <a:prstGeom prst="stripedRightArrow">
              <a:avLst>
                <a:gd name="adj1" fmla="val 54138"/>
                <a:gd name="adj2" fmla="val 252288"/>
              </a:avLst>
            </a:prstGeom>
            <a:solidFill>
              <a:srgbClr val="92B1D6"/>
            </a:solidFill>
            <a:ln w="12700" cap="flat" cmpd="sng" algn="ctr">
              <a:solidFill>
                <a:srgbClr val="1F497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9633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81000" y="3352800"/>
            <a:ext cx="8382000" cy="2908594"/>
          </a:xfrm>
          <a:prstGeom prst="roundRect">
            <a:avLst>
              <a:gd name="adj" fmla="val 9937"/>
            </a:avLst>
          </a:prstGeom>
          <a:noFill/>
          <a:ln w="381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lIns="85999" tIns="43000" rIns="85999" bIns="43000" rtlCol="0" anchor="ctr"/>
          <a:lstStyle/>
          <a:p>
            <a:pPr marL="0" marR="0" lvl="0" indent="0" algn="ctr" defTabSz="4963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0622" y="5410200"/>
            <a:ext cx="7785830" cy="640838"/>
          </a:xfrm>
          <a:prstGeom prst="rect">
            <a:avLst/>
          </a:prstGeom>
          <a:noFill/>
        </p:spPr>
        <p:txBody>
          <a:bodyPr wrap="square" lIns="85999" tIns="43000" rIns="85999" bIns="43000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Disturbances       Accumulation             Neuronal              Alzheimer’s</a:t>
            </a:r>
            <a:br>
              <a:rPr lang="en-U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in BBB                     of Aβ                       death                    Disease  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28900" y="39347"/>
            <a:ext cx="3870088" cy="570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Alzheimer’s disease (AD)</a:t>
            </a:r>
          </a:p>
        </p:txBody>
      </p:sp>
    </p:spTree>
    <p:extLst>
      <p:ext uri="{BB962C8B-B14F-4D97-AF65-F5344CB8AC3E}">
        <p14:creationId xmlns:p14="http://schemas.microsoft.com/office/powerpoint/2010/main" val="389850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447800"/>
            <a:ext cx="8229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180000"/>
              <a:buBlip>
                <a:blip r:embed="rId2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Extra-virgin olive oil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EVOO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Member’s Mark, batch no. VF1-US102808, Italy) was used as a source for extracting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oleocanthal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SzPct val="180000"/>
              <a:buBlip>
                <a:blip r:embed="rId2"/>
              </a:buBlip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180000"/>
              <a:buBlip>
                <a:blip r:embed="rId2"/>
              </a:buBlip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Oleocanthal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was first eluted from lipophilic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Sephadex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LH20 packed column (bead size 25-100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m, Sigma Aldrich, MO) with n-hexane:CH2Cl2 (1:9) system. </a:t>
            </a:r>
          </a:p>
          <a:p>
            <a:pPr marL="285750" indent="-285750">
              <a:buSzPct val="180000"/>
              <a:buBlip>
                <a:blip r:embed="rId2"/>
              </a:buBlip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180000"/>
              <a:buBlip>
                <a:blip r:embed="rId2"/>
              </a:buBlip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Oleocanthal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was purified from its rich fraction on C-18 reversed phase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Bakerbond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octadecyl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packed column (bead size 40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m; Mallinckrodt Baker) using isocratic CH3CN:H2O (40:60). </a:t>
            </a:r>
          </a:p>
          <a:p>
            <a:pPr marL="285750" indent="-285750">
              <a:buSzPct val="180000"/>
              <a:buBlip>
                <a:blip r:embed="rId2"/>
              </a:buBlip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180000"/>
              <a:buBlip>
                <a:blip r:embed="rId2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purity of &gt;90% was established for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oleocanthal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as assessed by TLC, 1H-NMR spectroscopy, and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HPLC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analysis.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09700" y="7620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Oleocanthal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extraction from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EVOO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67375" y="6512838"/>
            <a:ext cx="34480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Elnagar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et al, Planta Med 77, 1013-1019.</a:t>
            </a:r>
          </a:p>
        </p:txBody>
      </p:sp>
    </p:spTree>
    <p:extLst>
      <p:ext uri="{BB962C8B-B14F-4D97-AF65-F5344CB8AC3E}">
        <p14:creationId xmlns:p14="http://schemas.microsoft.com/office/powerpoint/2010/main" val="4142004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8200" y="0"/>
            <a:ext cx="7467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680000"/>
              </a:buClr>
              <a:buSzPct val="100000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Brain clearance index and microvascular </a:t>
            </a:r>
          </a:p>
          <a:p>
            <a:pPr lvl="0" algn="ctr">
              <a:buClr>
                <a:srgbClr val="1808E6"/>
              </a:buClr>
              <a:buSzPct val="100000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expression of Aβ clearance proteins</a:t>
            </a:r>
            <a:endParaRPr lang="en-US" sz="280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3600" y="844898"/>
            <a:ext cx="32004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5016124">
              <a:buSzPct val="100000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4 weeks treatment at age of 4 months, 5 mg/kg/day</a:t>
            </a:r>
          </a:p>
        </p:txBody>
      </p:sp>
      <p:sp>
        <p:nvSpPr>
          <p:cNvPr id="5" name="Rectangle 4"/>
          <p:cNvSpPr/>
          <p:nvPr/>
        </p:nvSpPr>
        <p:spPr>
          <a:xfrm>
            <a:off x="5715000" y="6581775"/>
            <a:ext cx="34749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200" i="1" dirty="0" err="1"/>
              <a:t>Qosa</a:t>
            </a:r>
            <a:r>
              <a:rPr lang="en-GB" altLang="en-US" sz="1200" i="1" dirty="0"/>
              <a:t> et al. ACS Chem. </a:t>
            </a:r>
            <a:r>
              <a:rPr lang="en-GB" altLang="en-US" sz="1200" i="1" dirty="0" err="1"/>
              <a:t>Neurosci</a:t>
            </a:r>
            <a:r>
              <a:rPr lang="en-GB" altLang="en-US" sz="1200" i="1" dirty="0"/>
              <a:t>.  2015, 6, 1849-1859.</a:t>
            </a:r>
            <a:endParaRPr lang="en-US" sz="12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70" y="1523999"/>
            <a:ext cx="7286030" cy="468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08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1975" y="228600"/>
            <a:ext cx="8001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680000"/>
              </a:buClr>
              <a:buSzPct val="100000"/>
            </a:pPr>
            <a:r>
              <a:rPr lang="en-US" sz="2800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Immunostaining of total 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800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and 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800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plaques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20137" y="5867400"/>
            <a:ext cx="8376187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5016124">
              <a:buSzPct val="100000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4 weeks treatment starting at the age of 4 months reduces A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Symbol"/>
              </a:rPr>
              <a:t>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brain load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 l="5556" t="-769" r="29630" b="70000"/>
          <a:stretch>
            <a:fillRect/>
          </a:stretch>
        </p:blipFill>
        <p:spPr bwMode="auto">
          <a:xfrm>
            <a:off x="381000" y="1567192"/>
            <a:ext cx="486346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 l="5556" t="33846" r="30864" b="33846"/>
          <a:stretch>
            <a:fillRect/>
          </a:stretch>
        </p:blipFill>
        <p:spPr bwMode="auto">
          <a:xfrm>
            <a:off x="304800" y="3595951"/>
            <a:ext cx="4895753" cy="1835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 l="70370" t="36154" b="34615"/>
          <a:stretch>
            <a:fillRect/>
          </a:stretch>
        </p:blipFill>
        <p:spPr bwMode="auto">
          <a:xfrm>
            <a:off x="5410199" y="3481387"/>
            <a:ext cx="2895601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 l="70370" t="1538" b="70770"/>
          <a:stretch>
            <a:fillRect/>
          </a:stretch>
        </p:blipFill>
        <p:spPr bwMode="auto">
          <a:xfrm>
            <a:off x="5410200" y="1414792"/>
            <a:ext cx="3055160" cy="193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5715000" y="6629400"/>
            <a:ext cx="34749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200" i="1" dirty="0" err="1"/>
              <a:t>Qosa</a:t>
            </a:r>
            <a:r>
              <a:rPr lang="en-GB" altLang="en-US" sz="1200" i="1" dirty="0"/>
              <a:t> et al. ACS Chem. </a:t>
            </a:r>
            <a:r>
              <a:rPr lang="en-GB" altLang="en-US" sz="1200" i="1" dirty="0" err="1"/>
              <a:t>Neurosci</a:t>
            </a:r>
            <a:r>
              <a:rPr lang="en-GB" altLang="en-US" sz="1200" i="1" dirty="0"/>
              <a:t>.  2015, 6, 1849-1859.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414781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254" y="152400"/>
            <a:ext cx="8001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680000"/>
              </a:buClr>
              <a:buSzPct val="100000"/>
            </a:pPr>
            <a:r>
              <a:rPr lang="en-US" sz="2800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Double immunostaining of capillaries and 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endParaRPr lang="en-US" sz="280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72222" t="72308" r="455" b="-470"/>
          <a:stretch>
            <a:fillRect/>
          </a:stretch>
        </p:blipFill>
        <p:spPr bwMode="auto">
          <a:xfrm>
            <a:off x="3313479" y="4038600"/>
            <a:ext cx="2506296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5556" t="73077" r="28395" b="-769"/>
          <a:stretch>
            <a:fillRect/>
          </a:stretch>
        </p:blipFill>
        <p:spPr bwMode="auto">
          <a:xfrm>
            <a:off x="721650" y="1005840"/>
            <a:ext cx="7650825" cy="303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5715000" y="6629400"/>
            <a:ext cx="34749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200" i="1" dirty="0" err="1"/>
              <a:t>Qosa</a:t>
            </a:r>
            <a:r>
              <a:rPr lang="en-GB" altLang="en-US" sz="1200" i="1" dirty="0"/>
              <a:t> et al. ACS Chem. </a:t>
            </a:r>
            <a:r>
              <a:rPr lang="en-GB" altLang="en-US" sz="1200" i="1" dirty="0" err="1"/>
              <a:t>Neurosci</a:t>
            </a:r>
            <a:r>
              <a:rPr lang="en-GB" altLang="en-US" sz="1200" i="1" dirty="0"/>
              <a:t>.  2015, 6, 1849-1859.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639795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XR signalling pathways in the brai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1181100"/>
            <a:ext cx="3772789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080701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4875" y="5552301"/>
            <a:ext cx="137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PMID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24833295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989" y="1981200"/>
            <a:ext cx="3124200" cy="241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15200" y="4495799"/>
            <a:ext cx="13356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PMID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: 12690094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5350" y="86380"/>
            <a:ext cx="7343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ApoE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-dependent clearance pathway of 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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1000" y="838200"/>
            <a:ext cx="8382000" cy="5334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28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81075"/>
            <a:ext cx="4495800" cy="515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95350" y="86380"/>
            <a:ext cx="7343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ApoE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-dependent clearance pathway of 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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 descr="Unfortunately we are unable to provide accessible alternative text for this. If you require assistance to access this image, please contact help@nature.com or the auth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05000"/>
            <a:ext cx="3480741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400" y="6096000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Oleocanthal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treatment enhanced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ApoE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-dependent clearance pathway of Aβ through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PPARγ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activation.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0" y="4718328"/>
            <a:ext cx="14355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PMID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 20835267</a:t>
            </a:r>
          </a:p>
        </p:txBody>
      </p:sp>
      <p:sp>
        <p:nvSpPr>
          <p:cNvPr id="7" name="Rectangle 6"/>
          <p:cNvSpPr/>
          <p:nvPr/>
        </p:nvSpPr>
        <p:spPr>
          <a:xfrm>
            <a:off x="5715000" y="6629400"/>
            <a:ext cx="34749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200" i="1" dirty="0" err="1"/>
              <a:t>Qosa</a:t>
            </a:r>
            <a:r>
              <a:rPr lang="en-GB" altLang="en-US" sz="1200" i="1" dirty="0"/>
              <a:t> et al. ACS Chem. </a:t>
            </a:r>
            <a:r>
              <a:rPr lang="en-GB" altLang="en-US" sz="1200" i="1" dirty="0" err="1"/>
              <a:t>Neurosci</a:t>
            </a:r>
            <a:r>
              <a:rPr lang="en-GB" altLang="en-US" sz="1200" i="1" dirty="0"/>
              <a:t>.  2015, 6, 1849-1859.</a:t>
            </a:r>
            <a:endParaRPr lang="en-US" sz="1200" i="1" dirty="0"/>
          </a:p>
        </p:txBody>
      </p:sp>
      <p:sp>
        <p:nvSpPr>
          <p:cNvPr id="8" name="Rounded Rectangle 7"/>
          <p:cNvSpPr/>
          <p:nvPr/>
        </p:nvSpPr>
        <p:spPr>
          <a:xfrm>
            <a:off x="5029200" y="1447800"/>
            <a:ext cx="3733800" cy="3962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05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6200"/>
            <a:ext cx="899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016124">
              <a:buClr>
                <a:srgbClr val="680000"/>
              </a:buClr>
              <a:buSzPct val="100000"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Brain expression of Aβ production markers</a:t>
            </a:r>
            <a:endParaRPr lang="en-US" sz="2600" b="1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37" y="1143000"/>
            <a:ext cx="73205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3400" y="5486400"/>
            <a:ext cx="807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Treatment for 4 weeks starting at the age of 4 months did not modulate the processing of APP as demonstrated by comparable levels of full length APP,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sAPP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α, and sAPPβ between oleocanthal and normal saline treatment groups.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15000" y="6553200"/>
            <a:ext cx="34749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200" i="1" dirty="0" err="1"/>
              <a:t>Qosa</a:t>
            </a:r>
            <a:r>
              <a:rPr lang="en-GB" altLang="en-US" sz="1200" i="1" dirty="0"/>
              <a:t> et al. ACS Chem. </a:t>
            </a:r>
            <a:r>
              <a:rPr lang="en-GB" altLang="en-US" sz="1200" i="1" dirty="0" err="1"/>
              <a:t>Neurosci</a:t>
            </a:r>
            <a:r>
              <a:rPr lang="en-GB" altLang="en-US" sz="1200" i="1" dirty="0"/>
              <a:t>.  2015, 6, 1849-1859.</a:t>
            </a:r>
            <a:endParaRPr lang="en-US" sz="1200" i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99420"/>
            <a:ext cx="3070265" cy="177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474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/>
          <a:srcRect l="44110" t="69117" r="23122" b="-1470"/>
          <a:stretch>
            <a:fillRect/>
          </a:stretch>
        </p:blipFill>
        <p:spPr bwMode="auto">
          <a:xfrm>
            <a:off x="4536976" y="4486275"/>
            <a:ext cx="2759174" cy="228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/>
          <a:srcRect l="3151" t="67647" r="62191"/>
          <a:stretch>
            <a:fillRect/>
          </a:stretch>
        </p:blipFill>
        <p:spPr bwMode="auto">
          <a:xfrm>
            <a:off x="1665827" y="4419600"/>
            <a:ext cx="2906173" cy="227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81000" y="0"/>
            <a:ext cx="8458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016124">
              <a:buClr>
                <a:srgbClr val="680000"/>
              </a:buClr>
              <a:buSzPct val="100000"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immunostaining of astrocytes activation (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GFAP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Aβ</a:t>
            </a:r>
          </a:p>
        </p:txBody>
      </p:sp>
      <p:sp>
        <p:nvSpPr>
          <p:cNvPr id="9" name="Rectangle 8"/>
          <p:cNvSpPr/>
          <p:nvPr/>
        </p:nvSpPr>
        <p:spPr>
          <a:xfrm>
            <a:off x="5715000" y="6629400"/>
            <a:ext cx="34749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200" i="1" dirty="0" err="1"/>
              <a:t>Qosa</a:t>
            </a:r>
            <a:r>
              <a:rPr lang="en-GB" altLang="en-US" sz="1200" i="1" dirty="0"/>
              <a:t> et al. ACS Chem. </a:t>
            </a:r>
            <a:r>
              <a:rPr lang="en-GB" altLang="en-US" sz="1200" i="1" dirty="0" err="1"/>
              <a:t>Neurosci</a:t>
            </a:r>
            <a:r>
              <a:rPr lang="en-GB" altLang="en-US" sz="1200" i="1" dirty="0"/>
              <a:t>.  2015, 6, 1849-1859.</a:t>
            </a:r>
            <a:endParaRPr lang="en-US" sz="1200" i="1" dirty="0"/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2" cstate="print"/>
          <a:srcRect l="2520" t="2941" b="34559"/>
          <a:stretch>
            <a:fillRect/>
          </a:stretch>
        </p:blipFill>
        <p:spPr bwMode="auto">
          <a:xfrm>
            <a:off x="1489601" y="1042704"/>
            <a:ext cx="6149449" cy="345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14448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1000" y="152400"/>
            <a:ext cx="8382000" cy="10117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Translational potential: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oleocanthal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 enhances A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β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 clearance in an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in vitro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 human neurovascular unit model</a:t>
            </a:r>
          </a:p>
        </p:txBody>
      </p:sp>
      <p:pic>
        <p:nvPicPr>
          <p:cNvPr id="5" name="Picture 4" descr="Figure 7.jpg"/>
          <p:cNvPicPr>
            <a:picLocks noChangeAspect="1"/>
          </p:cNvPicPr>
          <p:nvPr/>
        </p:nvPicPr>
        <p:blipFill>
          <a:blip r:embed="rId2"/>
          <a:srcRect b="49892"/>
          <a:stretch>
            <a:fillRect/>
          </a:stretch>
        </p:blipFill>
        <p:spPr>
          <a:xfrm>
            <a:off x="685800" y="1219200"/>
            <a:ext cx="6256096" cy="3957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695950" y="6581775"/>
            <a:ext cx="34749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200" i="1" dirty="0" err="1"/>
              <a:t>Qosa</a:t>
            </a:r>
            <a:r>
              <a:rPr lang="en-GB" altLang="en-US" sz="1200" i="1" dirty="0"/>
              <a:t> et al. ACS Chem. </a:t>
            </a:r>
            <a:r>
              <a:rPr lang="en-GB" altLang="en-US" sz="1200" i="1" dirty="0" err="1"/>
              <a:t>Neurosci</a:t>
            </a:r>
            <a:r>
              <a:rPr lang="en-GB" altLang="en-US" sz="1200" i="1" dirty="0"/>
              <a:t>.  2015, 6, 1849-1859.</a:t>
            </a:r>
            <a:endParaRPr lang="en-US" sz="1200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643" y="5029200"/>
            <a:ext cx="2895676" cy="133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424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0"/>
            <a:ext cx="868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016124">
              <a:buClr>
                <a:srgbClr val="680000"/>
              </a:buClr>
              <a:buSzPct val="100000"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oleocanthal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 oligomers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induced astrocytes activation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374" y="1681287"/>
            <a:ext cx="2343150" cy="18239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600" y="1276290"/>
            <a:ext cx="1715757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5016124">
              <a:buSzPct val="100000"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oligomer </a:t>
            </a:r>
          </a:p>
        </p:txBody>
      </p:sp>
      <p:sp>
        <p:nvSpPr>
          <p:cNvPr id="8" name="Rectangle 7"/>
          <p:cNvSpPr/>
          <p:nvPr/>
        </p:nvSpPr>
        <p:spPr>
          <a:xfrm>
            <a:off x="6246207" y="990600"/>
            <a:ext cx="2284317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5016124">
              <a:buSzPct val="100000"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Oleo treated 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oligomer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657600"/>
            <a:ext cx="3348925" cy="301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94" y="1681287"/>
            <a:ext cx="2343150" cy="181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81287"/>
            <a:ext cx="2360007" cy="182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57839" y="1276290"/>
            <a:ext cx="115891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5016124">
              <a:buSzPct val="100000"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1353355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2150" y="6581001"/>
            <a:ext cx="3371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1" u="none" strike="noStrike" kern="0" cap="none" spc="0" normalizeH="0" baseline="0" noProof="0" dirty="0" err="1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Zlokovic</a:t>
            </a:r>
            <a:r>
              <a:rPr kumimoji="0" lang="en-US" sz="1200" i="1" u="none" strike="noStrike" kern="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B. Trends in </a:t>
            </a:r>
            <a:r>
              <a:rPr kumimoji="0" lang="en-US" sz="1200" i="1" u="none" strike="noStrike" kern="0" cap="none" spc="0" normalizeH="0" baseline="0" noProof="0" dirty="0" err="1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Neurosci</a:t>
            </a:r>
            <a:r>
              <a:rPr kumimoji="0" lang="en-US" sz="1200" i="1" u="none" strike="noStrike" kern="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2005, 28:202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02087" y="76200"/>
            <a:ext cx="4936888" cy="64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Blood-brain barrier (BBB) in AD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91544" y="838200"/>
            <a:ext cx="8742906" cy="2370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 defTabSz="457200">
              <a:spcBef>
                <a:spcPts val="1000"/>
              </a:spcBef>
              <a:buClr>
                <a:srgbClr val="265991">
                  <a:lumMod val="50000"/>
                </a:srgbClr>
              </a:buClr>
              <a:buSzPct val="160000"/>
              <a:buBlip>
                <a:blip r:embed="rId2"/>
              </a:buBlip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Several pathological alterations in the BBB function have been observed in AD patients. </a:t>
            </a:r>
          </a:p>
          <a:p>
            <a:pPr marL="457200" indent="-457200" defTabSz="457200">
              <a:spcBef>
                <a:spcPts val="1000"/>
              </a:spcBef>
              <a:buClr>
                <a:srgbClr val="265991">
                  <a:lumMod val="50000"/>
                </a:srgbClr>
              </a:buClr>
              <a:buSzPct val="160000"/>
              <a:buBlip>
                <a:blip r:embed="rId2"/>
              </a:buBlip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Disrupted capillary integrity, loss of controlled molecular transport, and uncontrolled  solute exchange are among these pathological alterations. </a:t>
            </a:r>
          </a:p>
          <a:p>
            <a:pPr marL="457200" indent="-457200" defTabSz="457200">
              <a:spcBef>
                <a:spcPts val="1000"/>
              </a:spcBef>
              <a:buClr>
                <a:srgbClr val="265991">
                  <a:lumMod val="50000"/>
                </a:srgbClr>
              </a:buClr>
              <a:buSzPct val="160000"/>
              <a:buBlip>
                <a:blip r:embed="rId2"/>
              </a:buBlip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Accelerated disruption of BBB with increasing Aβ concentration in the brain of AD patients suggests possible toxic effect of Aβ against the BBB endothelium.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4025" y="3592657"/>
            <a:ext cx="5669380" cy="28081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82308" y="3654912"/>
            <a:ext cx="1029539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CNTRL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9244" y="3654910"/>
            <a:ext cx="543195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AD</a:t>
            </a:r>
          </a:p>
        </p:txBody>
      </p:sp>
    </p:spTree>
    <p:extLst>
      <p:ext uri="{BB962C8B-B14F-4D97-AF65-F5344CB8AC3E}">
        <p14:creationId xmlns:p14="http://schemas.microsoft.com/office/powerpoint/2010/main" val="2833117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9100" y="1295400"/>
            <a:ext cx="8305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150000"/>
              <a:buBlip>
                <a:blip r:embed="rId2"/>
              </a:buBlip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Results from these studies support the premise that enhanced cerebral Aβ clearance by up-regulating its transport proteins at the BBB and its degrading enzymes is a promising therapeutic strategy to decrease Aβ load in the brain of AD patients and thus delay or slow progression of AD.</a:t>
            </a:r>
          </a:p>
          <a:p>
            <a:pPr marL="342900" indent="-342900">
              <a:buSzPct val="150000"/>
              <a:buBlip>
                <a:blip r:embed="rId2"/>
              </a:buBlip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SzPct val="150000"/>
              <a:buBlip>
                <a:blip r:embed="rId2"/>
              </a:buBlip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Oleocanthal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is a novel natural molecule possesses several beneficial effects via targeting the BBB and other multiple pathological aspects of AD, and holds a promise for development as a potentially effective AD drug.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3133725" y="367040"/>
            <a:ext cx="2857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016124">
              <a:buClr>
                <a:srgbClr val="680000"/>
              </a:buClr>
              <a:buSzPct val="100000"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109369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33400" y="947678"/>
            <a:ext cx="3929062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Graduate students</a:t>
            </a: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Hisham Qosa</a:t>
            </a:r>
          </a:p>
          <a:p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Loqman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Mohamed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Saeed Alqahtani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Yazan Batarseh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Andrew Duong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Sweilem AL Rihani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Khalid Hamad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Youssef Mousa</a:t>
            </a:r>
          </a:p>
        </p:txBody>
      </p:sp>
      <p:sp>
        <p:nvSpPr>
          <p:cNvPr id="4" name="Rectangle 3"/>
          <p:cNvSpPr/>
          <p:nvPr/>
        </p:nvSpPr>
        <p:spPr>
          <a:xfrm>
            <a:off x="5105400" y="1100078"/>
            <a:ext cx="3886200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Collaborators</a:t>
            </a: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Dr. Khalid El Sayed, ULM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Dr. Jeffrey Keller , LSU/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PBRC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Dr. Harry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LeVine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U of K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Dr. Wendy Qiu, Boston University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School of Medicine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Dr. Sandip Bharate, Indian Institute  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of Integrative Medicine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083881" y="162580"/>
            <a:ext cx="2974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latin typeface="+mn-lt"/>
                <a:cs typeface="Times New Roman" pitchFamily="18" charset="0"/>
              </a:rPr>
              <a:t>Acknowledgement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 l="571" t="4890" r="76010" b="2210"/>
          <a:stretch>
            <a:fillRect/>
          </a:stretch>
        </p:blipFill>
        <p:spPr bwMode="auto">
          <a:xfrm>
            <a:off x="887111" y="4404125"/>
            <a:ext cx="1454735" cy="12439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46291" y="5798760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IDeA</a:t>
            </a:r>
            <a:r>
              <a:rPr lang="en-US" dirty="0"/>
              <a:t>, </a:t>
            </a:r>
            <a:r>
              <a:rPr lang="en-US" dirty="0" err="1"/>
              <a:t>NIGMS</a:t>
            </a:r>
            <a:endParaRPr lang="en-US" dirty="0"/>
          </a:p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P20GM103424</a:t>
            </a:r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742" y="4267200"/>
            <a:ext cx="1329531" cy="138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18591" y="5950563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itchFamily="34" charset="0"/>
                <a:cs typeface="Arial" pitchFamily="34" charset="0"/>
              </a:rPr>
              <a:t>LEQSF</a:t>
            </a:r>
            <a:r>
              <a:rPr lang="en-US" dirty="0">
                <a:latin typeface="Arial" pitchFamily="34" charset="0"/>
                <a:cs typeface="Arial" pitchFamily="34" charset="0"/>
              </a:rPr>
              <a:t>(2013-16)-RD-A-16</a:t>
            </a:r>
            <a:endParaRPr lang="en-US" dirty="0"/>
          </a:p>
        </p:txBody>
      </p:sp>
      <p:pic>
        <p:nvPicPr>
          <p:cNvPr id="1026" name="Picture 2" descr="National Institutes of Health (NIH) - Turning Discovery into Heal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55" y="4771959"/>
            <a:ext cx="3303889" cy="50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289393" y="5673564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Arial" pitchFamily="34" charset="0"/>
                <a:cs typeface="Arial" pitchFamily="34" charset="0"/>
              </a:rPr>
              <a:t>NINDS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R15NS091934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734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 8 Model of mixture toxicity.jpg"/>
          <p:cNvPicPr>
            <a:picLocks noChangeAspect="1"/>
          </p:cNvPicPr>
          <p:nvPr/>
        </p:nvPicPr>
        <p:blipFill>
          <a:blip r:embed="rId2"/>
          <a:srcRect l="8216" t="8153" r="6593" b="1157"/>
          <a:stretch>
            <a:fillRect/>
          </a:stretch>
        </p:blipFill>
        <p:spPr>
          <a:xfrm>
            <a:off x="1257334" y="1143000"/>
            <a:ext cx="6591266" cy="5262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409700" y="294658"/>
            <a:ext cx="6324600" cy="475633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/>
          <a:p>
            <a:pPr lvl="0" algn="ctr" defTabSz="457200">
              <a:spcBef>
                <a:spcPts val="1000"/>
              </a:spcBef>
              <a:buClr>
                <a:srgbClr val="265991">
                  <a:lumMod val="50000"/>
                </a:srgbClr>
              </a:buClr>
              <a:defRPr/>
            </a:pPr>
            <a:r>
              <a:rPr lang="en-US" sz="2800" b="1" kern="0" dirty="0">
                <a:latin typeface="Arial" panose="020B0604020202020204" pitchFamily="34" charset="0"/>
                <a:cs typeface="Arial" panose="020B0604020202020204" pitchFamily="34" charset="0"/>
              </a:rPr>
              <a:t>Disruptive effect of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Aβ on the BBB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6221" y="6581001"/>
            <a:ext cx="39677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1" u="none" strike="noStrike" kern="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Qosa H., et al. </a:t>
            </a:r>
            <a:r>
              <a:rPr kumimoji="0" lang="en-US" sz="1200" i="1" u="none" strike="noStrike" kern="0" cap="none" spc="0" normalizeH="0" baseline="0" noProof="0" dirty="0" err="1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Biochim</a:t>
            </a:r>
            <a:r>
              <a:rPr kumimoji="0" lang="en-US" sz="1200" i="1" u="none" strike="noStrike" kern="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i="1" u="none" strike="noStrike" kern="0" cap="none" spc="0" normalizeH="0" baseline="0" noProof="0" dirty="0" err="1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Biophys</a:t>
            </a:r>
            <a:r>
              <a:rPr kumimoji="0" lang="en-US" sz="1200" i="1" u="none" strike="noStrike" kern="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i="1" u="none" strike="noStrike" kern="0" cap="none" spc="0" normalizeH="0" baseline="0" noProof="0" dirty="0" err="1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Acta</a:t>
            </a:r>
            <a:r>
              <a:rPr kumimoji="0" lang="en-US" sz="1200" i="1" u="none" strike="noStrike" kern="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2014, 1842:1802</a:t>
            </a:r>
          </a:p>
        </p:txBody>
      </p:sp>
    </p:spTree>
    <p:extLst>
      <p:ext uri="{BB962C8B-B14F-4D97-AF65-F5344CB8AC3E}">
        <p14:creationId xmlns:p14="http://schemas.microsoft.com/office/powerpoint/2010/main" val="1318459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952500" y="228600"/>
            <a:ext cx="723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algn="ctr">
              <a:tabLst>
                <a:tab pos="7239000" algn="l"/>
                <a:tab pos="7962900" algn="l"/>
                <a:tab pos="8686800" algn="l"/>
              </a:tabLst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Effect of reduced clearance  of A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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in AD and CAA</a:t>
            </a:r>
          </a:p>
        </p:txBody>
      </p:sp>
      <p:sp>
        <p:nvSpPr>
          <p:cNvPr id="6" name="Rectangle 5"/>
          <p:cNvSpPr/>
          <p:nvPr/>
        </p:nvSpPr>
        <p:spPr>
          <a:xfrm>
            <a:off x="5546337" y="6533493"/>
            <a:ext cx="35496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Modified from </a:t>
            </a:r>
            <a:r>
              <a:rPr lang="en-GB" sz="1200" i="1" dirty="0" err="1">
                <a:solidFill>
                  <a:srgbClr val="000000"/>
                </a:solidFill>
              </a:rPr>
              <a:t>Sagare</a:t>
            </a:r>
            <a:r>
              <a:rPr lang="en-GB" sz="1200" i="1" dirty="0">
                <a:solidFill>
                  <a:srgbClr val="000000"/>
                </a:solidFill>
              </a:rPr>
              <a:t> A P et al. </a:t>
            </a:r>
            <a:r>
              <a:rPr lang="en-US" sz="1200" i="1" dirty="0"/>
              <a:t>J </a:t>
            </a:r>
            <a:r>
              <a:rPr lang="en-US" sz="1200" i="1" dirty="0" err="1"/>
              <a:t>Alzheimers</a:t>
            </a:r>
            <a:r>
              <a:rPr lang="en-US" sz="1200" i="1" dirty="0"/>
              <a:t> Dis. 2012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52550"/>
            <a:ext cx="7629525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26049" y="4967704"/>
            <a:ext cx="2882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Vascular </a:t>
            </a:r>
            <a:r>
              <a:rPr lang="en-US" sz="1600" b="1" dirty="0" err="1">
                <a:solidFill>
                  <a:srgbClr val="FF0000"/>
                </a:solidFill>
              </a:rPr>
              <a:t>A</a:t>
            </a:r>
            <a:r>
              <a:rPr lang="en-US" sz="1600" b="1" dirty="0" err="1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1600" b="1" dirty="0">
                <a:solidFill>
                  <a:srgbClr val="FF0000"/>
                </a:solidFill>
              </a:rPr>
              <a:t> deposit </a:t>
            </a:r>
            <a:r>
              <a:rPr lang="en-US" sz="1600" b="1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1600" b="1" dirty="0" err="1">
                <a:solidFill>
                  <a:srgbClr val="FF0000"/>
                </a:solidFill>
                <a:sym typeface="Wingdings" pitchFamily="2" charset="2"/>
              </a:rPr>
              <a:t>CAA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6337" y="1524000"/>
            <a:ext cx="3357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Down-regulation in </a:t>
            </a:r>
            <a:r>
              <a:rPr lang="en-US" sz="1600" b="1" dirty="0" err="1">
                <a:solidFill>
                  <a:srgbClr val="FF0000"/>
                </a:solidFill>
              </a:rPr>
              <a:t>A</a:t>
            </a:r>
            <a:r>
              <a:rPr lang="en-US" sz="1600" b="1" dirty="0" err="1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1600" b="1" dirty="0">
                <a:solidFill>
                  <a:srgbClr val="FF0000"/>
                </a:solidFill>
              </a:rPr>
              <a:t> clearance</a:t>
            </a:r>
          </a:p>
        </p:txBody>
      </p:sp>
      <p:sp>
        <p:nvSpPr>
          <p:cNvPr id="11" name="Left Arrow 10"/>
          <p:cNvSpPr/>
          <p:nvPr/>
        </p:nvSpPr>
        <p:spPr bwMode="auto">
          <a:xfrm rot="10800000">
            <a:off x="5419724" y="3381375"/>
            <a:ext cx="1283191" cy="457200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40994" y="5257800"/>
            <a:ext cx="28744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CAA</a:t>
            </a:r>
            <a:r>
              <a:rPr lang="en-US" sz="1400" dirty="0"/>
              <a:t> = Cerebral Amyloid </a:t>
            </a:r>
            <a:r>
              <a:rPr lang="en-US" sz="1400" dirty="0" err="1"/>
              <a:t>Angiopathy</a:t>
            </a:r>
            <a:r>
              <a:rPr lang="en-US" sz="1400" dirty="0"/>
              <a:t> 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1646796" y="3381376"/>
            <a:ext cx="457200" cy="4695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97368" y="3499305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P-</a:t>
            </a:r>
            <a:r>
              <a:rPr lang="en-US" sz="1200" b="1" dirty="0" err="1"/>
              <a:t>gp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075164" y="1047145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(BBB)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33400" y="838200"/>
            <a:ext cx="8382000" cy="556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8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04797" y="990600"/>
            <a:ext cx="8001001" cy="8668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lvl="2" defTabSz="457200">
              <a:spcBef>
                <a:spcPts val="1000"/>
              </a:spcBef>
              <a:buClr>
                <a:srgbClr val="265991">
                  <a:lumMod val="50000"/>
                </a:srgbClr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Using a modified brain efflux method (BEI%) we estimated about 60% of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intracerebrally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injected Aβ is cleared across the mouse brain BBB.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00300" y="228600"/>
            <a:ext cx="4343400" cy="64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A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 clearance pathways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911399085"/>
              </p:ext>
            </p:extLst>
          </p:nvPr>
        </p:nvGraphicFramePr>
        <p:xfrm>
          <a:off x="1372083" y="1752600"/>
          <a:ext cx="6399833" cy="4426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610225" y="6581001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Qosa H., et al. </a:t>
            </a:r>
            <a:r>
              <a:rPr kumimoji="0" lang="en-US" sz="1200" u="none" strike="noStrike" kern="0" cap="none" spc="0" normalizeH="0" baseline="0" noProof="0" dirty="0" err="1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Neuropharmacology</a:t>
            </a:r>
            <a:r>
              <a:rPr kumimoji="0" lang="en-US" sz="1200" u="none" strike="noStrike" kern="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2014, 79:668</a:t>
            </a:r>
          </a:p>
        </p:txBody>
      </p:sp>
    </p:spTree>
    <p:extLst>
      <p:ext uri="{BB962C8B-B14F-4D97-AF65-F5344CB8AC3E}">
        <p14:creationId xmlns:p14="http://schemas.microsoft.com/office/powerpoint/2010/main" val="4214704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972626"/>
            <a:ext cx="8467725" cy="1922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2" indent="-342900" defTabSz="457200">
              <a:spcBef>
                <a:spcPts val="1000"/>
              </a:spcBef>
              <a:buClr>
                <a:srgbClr val="265991">
                  <a:lumMod val="50000"/>
                </a:srgbClr>
              </a:buClr>
              <a:buSzPct val="180000"/>
              <a:buBlip>
                <a:blip r:embed="rId2"/>
              </a:buBlip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glycprotein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(P-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), an efflux transporter at the luminal side of the endothelial cells of the BBB.</a:t>
            </a:r>
          </a:p>
          <a:p>
            <a:pPr marL="342900" lvl="2" indent="-342900" defTabSz="457200">
              <a:spcBef>
                <a:spcPts val="1000"/>
              </a:spcBef>
              <a:buClr>
                <a:srgbClr val="265991">
                  <a:lumMod val="50000"/>
                </a:srgbClr>
              </a:buClr>
              <a:buSzPct val="180000"/>
              <a:buBlip>
                <a:blip r:embed="rId2"/>
              </a:buBlip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Low-Density Lipoprotein Receptor Related Protein-1 (LRP1): a multifunctional receptor that is located at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abluminal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side of the brain endothelial cells.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15758" y="152400"/>
            <a:ext cx="52959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A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 clearance across the BBB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10225" y="6581001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Qosa H., et al. </a:t>
            </a:r>
            <a:r>
              <a:rPr kumimoji="0" lang="en-US" sz="1200" u="none" strike="noStrike" kern="0" cap="none" spc="0" normalizeH="0" baseline="0" noProof="0" dirty="0" err="1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Neuropharmacology</a:t>
            </a:r>
            <a:r>
              <a:rPr kumimoji="0" lang="en-US" sz="1200" u="none" strike="noStrike" kern="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2014, 79:668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743200"/>
            <a:ext cx="318726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580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71600" y="228600"/>
            <a:ext cx="6019800" cy="64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Therapeutic approach against AD 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56569" y="1295400"/>
            <a:ext cx="8430859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just" defTabSz="457200">
              <a:spcBef>
                <a:spcPts val="1000"/>
              </a:spcBef>
              <a:buClr>
                <a:srgbClr val="265991">
                  <a:lumMod val="50000"/>
                </a:srgbClr>
              </a:buClr>
              <a:buSzPct val="180000"/>
              <a:buBlip>
                <a:blip r:embed="rId2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Considering the dysfunctional BBB in the brains of AD patients, we proposed that pharmaceuticals and/or nutraceuticals that target the BBB could provide a protection effect and/or slow progression of AD.</a:t>
            </a:r>
          </a:p>
          <a:p>
            <a:pPr marL="342900" indent="-342900" algn="just" defTabSz="457200">
              <a:spcBef>
                <a:spcPts val="1000"/>
              </a:spcBef>
              <a:buClr>
                <a:srgbClr val="265991">
                  <a:lumMod val="50000"/>
                </a:srgbClr>
              </a:buClr>
              <a:buSzPct val="180000"/>
              <a:buBlip>
                <a:blip r:embed="rId2"/>
              </a:buBlip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457200">
              <a:spcBef>
                <a:spcPts val="1000"/>
              </a:spcBef>
              <a:buClr>
                <a:srgbClr val="265991">
                  <a:lumMod val="50000"/>
                </a:srgbClr>
              </a:buClr>
              <a:buSzPct val="180000"/>
              <a:buBlip>
                <a:blip r:embed="rId2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Dysfunctional BBB due to aging or AD is associated with down-regulation of 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 major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transport proteins, LRP1 and P-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 defTabSz="457200">
              <a:spcBef>
                <a:spcPts val="1000"/>
              </a:spcBef>
              <a:buClr>
                <a:srgbClr val="265991">
                  <a:lumMod val="50000"/>
                </a:srgbClr>
              </a:buClr>
              <a:buSzPct val="180000"/>
              <a:buBlip>
                <a:blip r:embed="rId2"/>
              </a:buBlip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457200">
              <a:spcBef>
                <a:spcPts val="1000"/>
              </a:spcBef>
              <a:buClr>
                <a:srgbClr val="265991">
                  <a:lumMod val="50000"/>
                </a:srgbClr>
              </a:buClr>
              <a:buSzPct val="180000"/>
              <a:buBlip>
                <a:blip r:embed="rId2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Decrease cerebral Aβ deposition by enhancing its cerebral clearance across the BBB could be a potential therapeutic approach to prevent and/or slow progression of AD.</a:t>
            </a:r>
          </a:p>
        </p:txBody>
      </p:sp>
    </p:spTree>
    <p:extLst>
      <p:ext uri="{BB962C8B-B14F-4D97-AF65-F5344CB8AC3E}">
        <p14:creationId xmlns:p14="http://schemas.microsoft.com/office/powerpoint/2010/main" val="3518007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28800" y="236668"/>
            <a:ext cx="5486400" cy="64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Extra-Virgin Olive Oil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EVOO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Mincho Demibold" pitchFamily="18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914400"/>
            <a:ext cx="8254497" cy="2867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60375" indent="-460375" defTabSz="457200">
              <a:spcBef>
                <a:spcPts val="1000"/>
              </a:spcBef>
              <a:buClr>
                <a:srgbClr val="265991">
                  <a:lumMod val="50000"/>
                </a:srgbClr>
              </a:buClr>
              <a:buSzPct val="180000"/>
              <a:buBlip>
                <a:blip r:embed="rId2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Several epidemiological and clinical studies suggested  adherence    to Mediterranean diet improves cognitive function, reduces risk of developing MCI, and reduces risk of MCI conversion to AD.</a:t>
            </a:r>
          </a:p>
          <a:p>
            <a:pPr marL="460375" indent="-460375" defTabSz="457200">
              <a:spcBef>
                <a:spcPts val="1000"/>
              </a:spcBef>
              <a:buClr>
                <a:srgbClr val="265991">
                  <a:lumMod val="50000"/>
                </a:srgbClr>
              </a:buClr>
              <a:buSzPct val="180000"/>
              <a:buBlip>
                <a:blip r:embed="rId2"/>
              </a:buBlip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0375" indent="-460375" defTabSz="457200">
              <a:spcBef>
                <a:spcPts val="1000"/>
              </a:spcBef>
              <a:buClr>
                <a:srgbClr val="265991">
                  <a:lumMod val="50000"/>
                </a:srgbClr>
              </a:buClr>
              <a:buSzPct val="180000"/>
              <a:buBlip>
                <a:blip r:embed="rId2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Daily consumption of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EVOO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is one of the characteristic elements of a Mediterranean diet.</a:t>
            </a:r>
          </a:p>
          <a:p>
            <a:pPr defTabSz="457200">
              <a:spcBef>
                <a:spcPts val="1000"/>
              </a:spcBef>
              <a:buClr>
                <a:srgbClr val="265991">
                  <a:lumMod val="50000"/>
                </a:srgbClr>
              </a:buClr>
              <a:buSzPct val="180000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 defTabSz="457200">
              <a:spcBef>
                <a:spcPts val="1000"/>
              </a:spcBef>
              <a:buClr>
                <a:srgbClr val="265991">
                  <a:lumMod val="50000"/>
                </a:srgbClr>
              </a:buClr>
              <a:buSzPct val="180000"/>
              <a:buBlip>
                <a:blip r:embed="rId2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Several studies showed the beneficial effect of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EVOO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consumption on the cognitive function in humans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PREDIMED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-NAVARRA) and rodents.</a:t>
            </a:r>
          </a:p>
          <a:p>
            <a:pPr defTabSz="457200">
              <a:spcBef>
                <a:spcPts val="1000"/>
              </a:spcBef>
              <a:buClr>
                <a:srgbClr val="265991">
                  <a:lumMod val="50000"/>
                </a:srgbClr>
              </a:buClr>
              <a:buSzPct val="180000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 defTabSz="457200">
              <a:spcBef>
                <a:spcPts val="1000"/>
              </a:spcBef>
              <a:buClr>
                <a:srgbClr val="265991">
                  <a:lumMod val="50000"/>
                </a:srgbClr>
              </a:buClr>
              <a:buSzPct val="180000"/>
              <a:buBlip>
                <a:blip r:embed="rId2"/>
              </a:buBlip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EVOO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composition is primarily glycerol fraction (~95%,                rich in monounsaturated fatty acids), and non-glycerol                   fraction (~5%, phenolic compounds). </a:t>
            </a:r>
          </a:p>
        </p:txBody>
      </p:sp>
      <p:pic>
        <p:nvPicPr>
          <p:cNvPr id="5" name="Picture 4" descr="olive_oil_number_o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366229">
            <a:off x="6391844" y="4010831"/>
            <a:ext cx="3657505" cy="17990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570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00" y="609600"/>
            <a:ext cx="7905400" cy="4130675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5641" y="5029200"/>
            <a:ext cx="7981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Daily Chef Extra-Virgin Olive Oil from Italy (Lot # L022 RE-56), which contains </a:t>
            </a:r>
            <a:r>
              <a:rPr lang="en-US" sz="2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 mg/kg </a:t>
            </a:r>
            <a:r>
              <a:rPr lang="en-US" sz="20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oleocanthal</a:t>
            </a:r>
            <a:r>
              <a:rPr lang="en-US" sz="2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3.8 mg/kg </a:t>
            </a:r>
            <a:r>
              <a:rPr lang="en-US" sz="20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oleuropein</a:t>
            </a:r>
            <a:r>
              <a:rPr lang="en-US" sz="2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aglycone</a:t>
            </a:r>
            <a:r>
              <a:rPr lang="en-US" sz="2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 determined by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HPLC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high-resolution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ESIMS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experiment conducted using 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JEOL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JMS-T100 LP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AccuTOF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LC-Plus, equipped with an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source.</a:t>
            </a:r>
          </a:p>
        </p:txBody>
      </p:sp>
    </p:spTree>
    <p:extLst>
      <p:ext uri="{BB962C8B-B14F-4D97-AF65-F5344CB8AC3E}">
        <p14:creationId xmlns:p14="http://schemas.microsoft.com/office/powerpoint/2010/main" val="2162538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Wisp">
    <a:dk1>
      <a:sysClr val="windowText" lastClr="000000"/>
    </a:dk1>
    <a:lt1>
      <a:sysClr val="window" lastClr="FFFFFF"/>
    </a:lt1>
    <a:dk2>
      <a:srgbClr val="2E5369"/>
    </a:dk2>
    <a:lt2>
      <a:srgbClr val="CFE2E7"/>
    </a:lt2>
    <a:accent1>
      <a:srgbClr val="353535"/>
    </a:accent1>
    <a:accent2>
      <a:srgbClr val="31B4E6"/>
    </a:accent2>
    <a:accent3>
      <a:srgbClr val="265991"/>
    </a:accent3>
    <a:accent4>
      <a:srgbClr val="7E40CC"/>
    </a:accent4>
    <a:accent5>
      <a:srgbClr val="B927E9"/>
    </a:accent5>
    <a:accent6>
      <a:srgbClr val="E833BF"/>
    </a:accent6>
    <a:hlink>
      <a:srgbClr val="2DA0F1"/>
    </a:hlink>
    <a:folHlink>
      <a:srgbClr val="7ED1E6"/>
    </a:folHlink>
  </a:clrScheme>
  <a:fontScheme name="Wisp">
    <a:majorFont>
      <a:latin typeface="Century Gothic"/>
      <a:ea typeface=""/>
      <a:cs typeface=""/>
      <a:font script="Jpan" typeface="メイリオ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Gothic"/>
      <a:ea typeface=""/>
      <a:cs typeface=""/>
      <a:font script="Jpan" typeface="メイリオ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Wisp">
    <a:fillStyleLst>
      <a:solidFill>
        <a:schemeClr val="phClr"/>
      </a:solidFill>
      <a:solidFill>
        <a:schemeClr val="phClr">
          <a:tint val="70000"/>
          <a:lumMod val="104000"/>
        </a:schemeClr>
      </a:solidFill>
      <a:gradFill rotWithShape="1">
        <a:gsLst>
          <a:gs pos="0">
            <a:schemeClr val="phClr">
              <a:tint val="96000"/>
              <a:lumMod val="104000"/>
            </a:schemeClr>
          </a:gs>
          <a:gs pos="100000">
            <a:schemeClr val="phClr">
              <a:shade val="98000"/>
              <a:lumMod val="94000"/>
            </a:schemeClr>
          </a:gs>
        </a:gsLst>
        <a:lin ang="5400000" scaled="0"/>
      </a:gradFill>
    </a:fillStyleLst>
    <a:lnStyleLst>
      <a:ln w="9525" cap="rnd" cmpd="sng" algn="ctr">
        <a:solidFill>
          <a:schemeClr val="phClr">
            <a:shade val="90000"/>
          </a:schemeClr>
        </a:solidFill>
        <a:prstDash val="solid"/>
      </a:ln>
      <a:ln w="15875" cap="rnd" cmpd="sng" algn="ctr">
        <a:solidFill>
          <a:schemeClr val="phClr"/>
        </a:solidFill>
        <a:prstDash val="solid"/>
      </a:ln>
      <a:ln w="22225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2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6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20000"/>
            </a:schemeClr>
          </a:gs>
          <a:gs pos="100000">
            <a:schemeClr val="phClr">
              <a:shade val="98000"/>
              <a:satMod val="120000"/>
              <a:lumMod val="98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satMod val="92000"/>
              <a:lumMod val="120000"/>
            </a:schemeClr>
          </a:gs>
          <a:gs pos="100000">
            <a:schemeClr val="phClr">
              <a:shade val="98000"/>
              <a:satMod val="120000"/>
              <a:lumMod val="98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3156</TotalTime>
  <Words>1382</Words>
  <Application>Microsoft Office PowerPoint</Application>
  <PresentationFormat>On-screen Show (4:3)</PresentationFormat>
  <Paragraphs>160</Paragraphs>
  <Slides>32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ＭＳ Ｐゴシック</vt:lpstr>
      <vt:lpstr>Yu Mincho Demibold</vt:lpstr>
      <vt:lpstr>Arial</vt:lpstr>
      <vt:lpstr>Calibri</vt:lpstr>
      <vt:lpstr>Century Gothic</vt:lpstr>
      <vt:lpstr>msgothic</vt:lpstr>
      <vt:lpstr>Symbol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Amal Kaddoumi</dc:creator>
  <cp:lastModifiedBy>Amal Kaddoumi</cp:lastModifiedBy>
  <cp:revision>123</cp:revision>
  <dcterms:created xsi:type="dcterms:W3CDTF">2016-03-04T01:46:22Z</dcterms:created>
  <dcterms:modified xsi:type="dcterms:W3CDTF">2016-07-04T22:30:12Z</dcterms:modified>
</cp:coreProperties>
</file>