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1"/>
  </p:notesMasterIdLst>
  <p:sldIdLst>
    <p:sldId id="295" r:id="rId2"/>
    <p:sldId id="259" r:id="rId3"/>
    <p:sldId id="260" r:id="rId4"/>
    <p:sldId id="257" r:id="rId5"/>
    <p:sldId id="262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319" r:id="rId14"/>
    <p:sldId id="320" r:id="rId15"/>
    <p:sldId id="321" r:id="rId16"/>
    <p:sldId id="301" r:id="rId17"/>
    <p:sldId id="323" r:id="rId18"/>
    <p:sldId id="302" r:id="rId19"/>
    <p:sldId id="303" r:id="rId20"/>
    <p:sldId id="324" r:id="rId21"/>
    <p:sldId id="306" r:id="rId22"/>
    <p:sldId id="325" r:id="rId23"/>
    <p:sldId id="312" r:id="rId24"/>
    <p:sldId id="313" r:id="rId25"/>
    <p:sldId id="314" r:id="rId26"/>
    <p:sldId id="315" r:id="rId27"/>
    <p:sldId id="316" r:id="rId28"/>
    <p:sldId id="326" r:id="rId29"/>
    <p:sldId id="327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CCFF99"/>
    <a:srgbClr val="99FF99"/>
    <a:srgbClr val="8CB4FE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30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3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106ED6A6-75A5-4C0F-BFA4-F18FFE0F7C2C}" type="datetimeFigureOut">
              <a:rPr lang="fr-FR"/>
              <a:pPr/>
              <a:t>05/07/2016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1C3C9413-42EC-4D10-97C3-42CEF14A61D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643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20484" name="Espace réservé de la date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A13AC5-A960-45E3-8BA0-0A1C8F9E417B}" type="datetime1">
              <a:rPr kumimoji="0" lang="fr-FR" altLang="fr-FR" sz="1200" smtClean="0"/>
              <a:pPr/>
              <a:t>05/07/2016</a:t>
            </a:fld>
            <a:endParaRPr kumimoji="0" lang="fr-FR" altLang="fr-FR" sz="1200" smtClean="0"/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D76549-1921-4774-BEC2-71C3097CB3DC}" type="slidenum">
              <a:rPr kumimoji="0" lang="fr-FR" altLang="fr-FR" sz="1200" smtClean="0"/>
              <a:pPr/>
              <a:t>1</a:t>
            </a:fld>
            <a:endParaRPr kumimoji="0" lang="fr-FR" altLang="fr-FR" sz="1200" smtClean="0"/>
          </a:p>
        </p:txBody>
      </p:sp>
    </p:spTree>
    <p:extLst>
      <p:ext uri="{BB962C8B-B14F-4D97-AF65-F5344CB8AC3E}">
        <p14:creationId xmlns:p14="http://schemas.microsoft.com/office/powerpoint/2010/main" val="2752645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Enzyme</a:t>
            </a:r>
            <a:r>
              <a:rPr lang="fr-FR" baseline="0" dirty="0" smtClean="0"/>
              <a:t> plus courte à l’extrémité </a:t>
            </a:r>
            <a:r>
              <a:rPr lang="fr-FR" baseline="0" dirty="0" err="1" smtClean="0"/>
              <a:t>Nter</a:t>
            </a:r>
            <a:r>
              <a:rPr lang="fr-FR" baseline="0" dirty="0" smtClean="0"/>
              <a:t> et un </a:t>
            </a:r>
            <a:r>
              <a:rPr lang="fr-FR" baseline="0" dirty="0" err="1" smtClean="0"/>
              <a:t>aa</a:t>
            </a:r>
            <a:r>
              <a:rPr lang="fr-FR" baseline="0" dirty="0" smtClean="0"/>
              <a:t> modifié dans la séquence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44573-16C4-496D-88DF-42BC0A7A3D4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833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413-42EC-4D10-97C3-42CEF14A61DE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992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A9A47-10B8-4AF8-B610-43F1EC12F40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23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r-FR" altLang="fr-FR" dirty="0" smtClean="0"/>
          </a:p>
        </p:txBody>
      </p:sp>
      <p:sp>
        <p:nvSpPr>
          <p:cNvPr id="23556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432985-3FC7-43F3-A2C0-AF01D0DB9C00}" type="slidenum">
              <a:rPr lang="fr-FR" altLang="fr-FR"/>
              <a:pPr algn="r" eaLnBrk="1" hangingPunct="1">
                <a:spcBef>
                  <a:spcPct val="0"/>
                </a:spcBef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134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970A8A-51F6-4F69-9AAD-6EF5393D25F8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5C80F4-7AEE-48EA-84AF-272F869A83C3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662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36AECB-6ADD-4F52-A386-25E4C3CA30C9}" type="slidenum">
              <a:rPr lang="fr-FR" altLang="fr-FR"/>
              <a:pPr algn="r" eaLnBrk="1" hangingPunct="1">
                <a:spcBef>
                  <a:spcPct val="0"/>
                </a:spcBef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267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7652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050866-B44B-4116-93E3-A87F761CF8B0}" type="slidenum">
              <a:rPr lang="fr-FR" altLang="fr-F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5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.</a:t>
            </a:r>
          </a:p>
        </p:txBody>
      </p:sp>
      <p:sp>
        <p:nvSpPr>
          <p:cNvPr id="28676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29EADB-0AD2-4007-BE5E-AD2B85FFB0A3}" type="slidenum">
              <a:rPr lang="fr-FR" altLang="fr-FR"/>
              <a:pPr algn="r" eaLnBrk="1" hangingPunct="1">
                <a:spcBef>
                  <a:spcPct val="0"/>
                </a:spcBef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3363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9700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E76FEA-C351-492D-B93B-8C16D0EE0F4F}" type="slidenum">
              <a:rPr lang="fr-FR" altLang="fr-FR"/>
              <a:pPr algn="r" eaLnBrk="1" hangingPunct="1">
                <a:spcBef>
                  <a:spcPct val="0"/>
                </a:spcBef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3377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1126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9C2A707-8335-44F2-9BFC-5CDFFAC28ADF}" type="slidenum">
              <a:rPr kumimoji="0" lang="fr-FR" altLang="fr-FR" sz="1200">
                <a:latin typeface="Calibri" panose="020F0502020204030204" pitchFamily="34" charset="0"/>
              </a:rPr>
              <a:pPr algn="r" eaLnBrk="1" hangingPunct="1"/>
              <a:t>18</a:t>
            </a:fld>
            <a:endParaRPr kumimoji="0" lang="fr-FR" altLang="fr-FR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3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620A-5DAB-49E7-BC06-6120CE5725ED}" type="datetime1">
              <a:rPr lang="fr-FR" smtClean="0"/>
              <a:pPr/>
              <a:t>05/07/2016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8285-B368-4631-AF15-B3532FC5A9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0558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620A-5DAB-49E7-BC06-6120CE5725ED}" type="datetime1">
              <a:rPr lang="fr-FR" smtClean="0"/>
              <a:pPr/>
              <a:t>05/07/2016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8285-B368-4631-AF15-B3532FC5A9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4768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620A-5DAB-49E7-BC06-6120CE5725ED}" type="datetime1">
              <a:rPr lang="fr-FR" smtClean="0"/>
              <a:pPr/>
              <a:t>05/07/2016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8285-B368-4631-AF15-B3532FC5A9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6007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A5B791-3268-4957-9B15-F2755861F1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459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620A-5DAB-49E7-BC06-6120CE5725ED}" type="datetime1">
              <a:rPr lang="fr-FR" smtClean="0"/>
              <a:pPr/>
              <a:t>05/07/2016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8285-B368-4631-AF15-B3532FC5A9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1535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620A-5DAB-49E7-BC06-6120CE5725ED}" type="datetime1">
              <a:rPr lang="fr-FR" smtClean="0"/>
              <a:pPr/>
              <a:t>05/07/2016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8285-B368-4631-AF15-B3532FC5A9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289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620A-5DAB-49E7-BC06-6120CE5725ED}" type="datetime1">
              <a:rPr lang="fr-FR" smtClean="0"/>
              <a:pPr/>
              <a:t>05/07/2016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8285-B368-4631-AF15-B3532FC5A9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4153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620A-5DAB-49E7-BC06-6120CE5725ED}" type="datetime1">
              <a:rPr lang="fr-FR" smtClean="0"/>
              <a:pPr/>
              <a:t>05/07/2016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8285-B368-4631-AF15-B3532FC5A9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9731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620A-5DAB-49E7-BC06-6120CE5725ED}" type="datetime1">
              <a:rPr lang="fr-FR" smtClean="0"/>
              <a:pPr/>
              <a:t>05/07/2016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8285-B368-4631-AF15-B3532FC5A9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7349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620A-5DAB-49E7-BC06-6120CE5725ED}" type="datetime1">
              <a:rPr lang="fr-FR" smtClean="0"/>
              <a:pPr/>
              <a:t>05/07/2016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8285-B368-4631-AF15-B3532FC5A9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9107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620A-5DAB-49E7-BC06-6120CE5725ED}" type="datetime1">
              <a:rPr lang="fr-FR" smtClean="0"/>
              <a:pPr/>
              <a:t>05/07/2016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8285-B368-4631-AF15-B3532FC5A9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9149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620A-5DAB-49E7-BC06-6120CE5725ED}" type="datetime1">
              <a:rPr lang="fr-FR" smtClean="0"/>
              <a:pPr/>
              <a:t>05/07/2016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8285-B368-4631-AF15-B3532FC5A9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2744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0620A-5DAB-49E7-BC06-6120CE5725ED}" type="datetime1">
              <a:rPr lang="fr-FR" smtClean="0"/>
              <a:pPr/>
              <a:t>05/07/2016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38285-B368-4631-AF15-B3532FC5A9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09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9.e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 descr="poster_CNRS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1925"/>
            <a:ext cx="2447925" cy="1000125"/>
          </a:xfr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12776"/>
            <a:ext cx="7921625" cy="574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Monotype Sorts"/>
              <a:buNone/>
            </a:pPr>
            <a:r>
              <a:rPr lang="fr-FR" altLang="fr-FR" smtClean="0">
                <a:solidFill>
                  <a:srgbClr val="0070C0"/>
                </a:solidFill>
              </a:rPr>
              <a:t>UMR CNRS 6134</a:t>
            </a:r>
          </a:p>
        </p:txBody>
      </p:sp>
      <p:pic>
        <p:nvPicPr>
          <p:cNvPr id="19460" name="Picture 15" descr="Logo_longfa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8913"/>
            <a:ext cx="3743325" cy="9715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16" descr="Logo%20CT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019175" cy="10287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18"/>
          <p:cNvSpPr>
            <a:spLocks noChangeArrowheads="1"/>
          </p:cNvSpPr>
          <p:nvPr/>
        </p:nvSpPr>
        <p:spPr bwMode="auto">
          <a:xfrm>
            <a:off x="827584" y="2623264"/>
            <a:ext cx="79208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3200" b="1" i="1" dirty="0" smtClean="0"/>
              <a:t>Using Lipoxygenase pathway enzymes for the biotechnological production of compounds with aromatic properties</a:t>
            </a:r>
            <a:endParaRPr lang="fr-FR" sz="3200" b="1" dirty="0"/>
          </a:p>
        </p:txBody>
      </p:sp>
      <p:sp>
        <p:nvSpPr>
          <p:cNvPr id="19463" name="Text Box 27"/>
          <p:cNvSpPr txBox="1">
            <a:spLocks noChangeArrowheads="1"/>
          </p:cNvSpPr>
          <p:nvPr/>
        </p:nvSpPr>
        <p:spPr bwMode="auto">
          <a:xfrm>
            <a:off x="2771775" y="5157788"/>
            <a:ext cx="3529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rgbClr val="0070C0"/>
                </a:solidFill>
                <a:cs typeface="Arial" panose="020B0604020202020204" pitchFamily="34" charset="0"/>
              </a:rPr>
              <a:t>Pr Liliane Berti</a:t>
            </a:r>
          </a:p>
        </p:txBody>
      </p:sp>
    </p:spTree>
    <p:extLst>
      <p:ext uri="{BB962C8B-B14F-4D97-AF65-F5344CB8AC3E}">
        <p14:creationId xmlns:p14="http://schemas.microsoft.com/office/powerpoint/2010/main" val="4908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e 267"/>
          <p:cNvGrpSpPr>
            <a:grpSpLocks/>
          </p:cNvGrpSpPr>
          <p:nvPr/>
        </p:nvGrpSpPr>
        <p:grpSpPr bwMode="auto">
          <a:xfrm>
            <a:off x="215900" y="2701925"/>
            <a:ext cx="8893175" cy="2262188"/>
            <a:chOff x="216024" y="1334099"/>
            <a:chExt cx="8892480" cy="2262981"/>
          </a:xfrm>
        </p:grpSpPr>
        <p:sp>
          <p:nvSpPr>
            <p:cNvPr id="8212" name="Organigramme : Disque magnétique 3"/>
            <p:cNvSpPr>
              <a:spLocks noChangeArrowheads="1"/>
            </p:cNvSpPr>
            <p:nvPr/>
          </p:nvSpPr>
          <p:spPr bwMode="auto">
            <a:xfrm>
              <a:off x="216024" y="1940896"/>
              <a:ext cx="1728000" cy="1656184"/>
            </a:xfrm>
            <a:prstGeom prst="flowChartMagneticDisk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600"/>
                <a:t>Vegetable oil</a:t>
              </a:r>
            </a:p>
          </p:txBody>
        </p:sp>
        <p:sp>
          <p:nvSpPr>
            <p:cNvPr id="8213" name="ZoneTexte 11"/>
            <p:cNvSpPr txBox="1">
              <a:spLocks noChangeArrowheads="1"/>
            </p:cNvSpPr>
            <p:nvPr/>
          </p:nvSpPr>
          <p:spPr bwMode="auto">
            <a:xfrm>
              <a:off x="3930484" y="1334099"/>
              <a:ext cx="446052" cy="36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>
                  <a:cs typeface="Arial" panose="020B0604020202020204" pitchFamily="34" charset="0"/>
                </a:rPr>
                <a:t>O</a:t>
              </a:r>
              <a:r>
                <a:rPr lang="en-US" altLang="fr-FR" baseline="-25000"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8214" name="Connecteur droit avec flèche 16"/>
            <p:cNvCxnSpPr>
              <a:cxnSpLocks noChangeShapeType="1"/>
              <a:stCxn id="8212" idx="4"/>
              <a:endCxn id="8218" idx="2"/>
            </p:cNvCxnSpPr>
            <p:nvPr/>
          </p:nvCxnSpPr>
          <p:spPr bwMode="auto">
            <a:xfrm>
              <a:off x="1944024" y="2768988"/>
              <a:ext cx="61175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5" name="Connecteur droit avec flèche 16"/>
            <p:cNvCxnSpPr>
              <a:cxnSpLocks noChangeShapeType="1"/>
              <a:stCxn id="8218" idx="4"/>
              <a:endCxn id="8219" idx="2"/>
            </p:cNvCxnSpPr>
            <p:nvPr/>
          </p:nvCxnSpPr>
          <p:spPr bwMode="auto">
            <a:xfrm>
              <a:off x="4283776" y="2768988"/>
              <a:ext cx="72027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6" name="Connecteur droit avec flèche 275"/>
            <p:cNvCxnSpPr>
              <a:cxnSpLocks noChangeShapeType="1"/>
              <a:stCxn id="8219" idx="4"/>
              <a:endCxn id="8217" idx="1"/>
            </p:cNvCxnSpPr>
            <p:nvPr/>
          </p:nvCxnSpPr>
          <p:spPr bwMode="auto">
            <a:xfrm>
              <a:off x="6732240" y="2768988"/>
              <a:ext cx="324544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7" name="Rectangle à coins arrondis 5"/>
            <p:cNvSpPr>
              <a:spLocks noChangeArrowheads="1"/>
            </p:cNvSpPr>
            <p:nvPr/>
          </p:nvSpPr>
          <p:spPr bwMode="auto">
            <a:xfrm>
              <a:off x="7056784" y="2300676"/>
              <a:ext cx="2051720" cy="936625"/>
            </a:xfrm>
            <a:prstGeom prst="roundRect">
              <a:avLst>
                <a:gd name="adj" fmla="val 16667"/>
              </a:avLst>
            </a:prstGeom>
            <a:solidFill>
              <a:srgbClr val="A3D44C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2000">
                  <a:cs typeface="Arial" panose="020B0604020202020204" pitchFamily="34" charset="0"/>
                </a:rPr>
                <a:t>« green note » compounds</a:t>
              </a:r>
            </a:p>
          </p:txBody>
        </p:sp>
        <p:sp>
          <p:nvSpPr>
            <p:cNvPr id="8218" name="Organigramme : Disque magnétique 3"/>
            <p:cNvSpPr>
              <a:spLocks noChangeArrowheads="1"/>
            </p:cNvSpPr>
            <p:nvPr/>
          </p:nvSpPr>
          <p:spPr bwMode="auto">
            <a:xfrm>
              <a:off x="2555776" y="1940896"/>
              <a:ext cx="1728000" cy="1656184"/>
            </a:xfrm>
            <a:prstGeom prst="flowChartMagneticDisk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fr-FR" sz="1600"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fr-FR" sz="1600">
                  <a:cs typeface="Arial" panose="020B0604020202020204" pitchFamily="34" charset="0"/>
                </a:rPr>
                <a:t>Free fatty acids</a:t>
              </a:r>
            </a:p>
            <a:p>
              <a:pPr eaLnBrk="1" hangingPunct="1"/>
              <a:endParaRPr lang="en-US" altLang="fr-FR" sz="1600">
                <a:cs typeface="Arial" panose="020B0604020202020204" pitchFamily="34" charset="0"/>
              </a:endParaRPr>
            </a:p>
          </p:txBody>
        </p:sp>
        <p:sp>
          <p:nvSpPr>
            <p:cNvPr id="8219" name="Organigramme : Disque magnétique 3"/>
            <p:cNvSpPr>
              <a:spLocks noChangeArrowheads="1"/>
            </p:cNvSpPr>
            <p:nvPr/>
          </p:nvSpPr>
          <p:spPr bwMode="auto">
            <a:xfrm>
              <a:off x="5004048" y="1940896"/>
              <a:ext cx="1728192" cy="1656184"/>
            </a:xfrm>
            <a:prstGeom prst="flowChartMagneticDisk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fr-FR" sz="1600"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fr-FR" sz="1600">
                  <a:cs typeface="Arial" panose="020B0604020202020204" pitchFamily="34" charset="0"/>
                </a:rPr>
                <a:t>Fatty acids hydroperoxides</a:t>
              </a:r>
            </a:p>
            <a:p>
              <a:pPr eaLnBrk="1" hangingPunct="1"/>
              <a:endParaRPr lang="en-US" altLang="fr-FR" sz="1600">
                <a:cs typeface="Arial" panose="020B0604020202020204" pitchFamily="34" charset="0"/>
              </a:endParaRPr>
            </a:p>
          </p:txBody>
        </p:sp>
        <p:grpSp>
          <p:nvGrpSpPr>
            <p:cNvPr id="8220" name="Groupe 196"/>
            <p:cNvGrpSpPr>
              <a:grpSpLocks/>
            </p:cNvGrpSpPr>
            <p:nvPr/>
          </p:nvGrpSpPr>
          <p:grpSpPr bwMode="auto">
            <a:xfrm>
              <a:off x="971600" y="1484781"/>
              <a:ext cx="288032" cy="864096"/>
              <a:chOff x="2555776" y="4749144"/>
              <a:chExt cx="504056" cy="720080"/>
            </a:xfrm>
          </p:grpSpPr>
          <p:cxnSp>
            <p:nvCxnSpPr>
              <p:cNvPr id="8224" name="Connecteur droit 284"/>
              <p:cNvCxnSpPr>
                <a:cxnSpLocks noChangeShapeType="1"/>
              </p:cNvCxnSpPr>
              <p:nvPr/>
            </p:nvCxnSpPr>
            <p:spPr bwMode="auto">
              <a:xfrm>
                <a:off x="2555776" y="4749145"/>
                <a:ext cx="504056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5" name="Connecteur droit avec flèche 285"/>
              <p:cNvCxnSpPr>
                <a:cxnSpLocks noChangeShapeType="1"/>
              </p:cNvCxnSpPr>
              <p:nvPr/>
            </p:nvCxnSpPr>
            <p:spPr bwMode="auto">
              <a:xfrm>
                <a:off x="3059832" y="4749144"/>
                <a:ext cx="0" cy="72008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21" name="Groupe 213"/>
            <p:cNvGrpSpPr>
              <a:grpSpLocks/>
            </p:cNvGrpSpPr>
            <p:nvPr/>
          </p:nvGrpSpPr>
          <p:grpSpPr bwMode="auto">
            <a:xfrm>
              <a:off x="3059832" y="1484781"/>
              <a:ext cx="914400" cy="864096"/>
              <a:chOff x="3779912" y="4365101"/>
              <a:chExt cx="914400" cy="864096"/>
            </a:xfrm>
          </p:grpSpPr>
          <p:cxnSp>
            <p:nvCxnSpPr>
              <p:cNvPr id="8222" name="Connecteur droit avec flèche 282"/>
              <p:cNvCxnSpPr>
                <a:cxnSpLocks noChangeShapeType="1"/>
              </p:cNvCxnSpPr>
              <p:nvPr/>
            </p:nvCxnSpPr>
            <p:spPr bwMode="auto">
              <a:xfrm>
                <a:off x="4237112" y="4365101"/>
                <a:ext cx="0" cy="864096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3" name="Connecteur droit 283"/>
              <p:cNvCxnSpPr>
                <a:cxnSpLocks noChangeShapeType="1"/>
              </p:cNvCxnSpPr>
              <p:nvPr/>
            </p:nvCxnSpPr>
            <p:spPr bwMode="auto">
              <a:xfrm>
                <a:off x="3779912" y="4365101"/>
                <a:ext cx="914400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8195" name="Connecteur droit avec flèche 418"/>
          <p:cNvCxnSpPr>
            <a:cxnSpLocks noChangeShapeType="1"/>
          </p:cNvCxnSpPr>
          <p:nvPr/>
        </p:nvCxnSpPr>
        <p:spPr bwMode="auto">
          <a:xfrm>
            <a:off x="5868988" y="2924175"/>
            <a:ext cx="0" cy="647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6" name="ZoneTexte 29"/>
          <p:cNvSpPr txBox="1">
            <a:spLocks noChangeArrowheads="1"/>
          </p:cNvSpPr>
          <p:nvPr/>
        </p:nvSpPr>
        <p:spPr bwMode="auto">
          <a:xfrm>
            <a:off x="2590800" y="5227638"/>
            <a:ext cx="159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/>
              <a:t>Soybean flour</a:t>
            </a:r>
          </a:p>
          <a:p>
            <a:pPr algn="ctr" eaLnBrk="1" hangingPunct="1"/>
            <a:r>
              <a:rPr lang="en-US" altLang="fr-FR" b="1"/>
              <a:t>150 kg</a:t>
            </a:r>
          </a:p>
        </p:txBody>
      </p:sp>
      <p:sp>
        <p:nvSpPr>
          <p:cNvPr id="33797" name="ZoneTexte 30"/>
          <p:cNvSpPr txBox="1">
            <a:spLocks noChangeArrowheads="1"/>
          </p:cNvSpPr>
          <p:nvPr/>
        </p:nvSpPr>
        <p:spPr bwMode="auto">
          <a:xfrm>
            <a:off x="4856163" y="5226050"/>
            <a:ext cx="204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dirty="0"/>
              <a:t>Sugar beet leaves</a:t>
            </a:r>
          </a:p>
          <a:p>
            <a:pPr algn="ctr" eaLnBrk="1" hangingPunct="1"/>
            <a:r>
              <a:rPr lang="en-US" altLang="fr-FR" b="1" dirty="0" smtClean="0"/>
              <a:t>6.4 </a:t>
            </a:r>
            <a:r>
              <a:rPr lang="en-US" altLang="fr-FR" b="1" dirty="0"/>
              <a:t>T</a:t>
            </a:r>
          </a:p>
        </p:txBody>
      </p:sp>
      <p:sp>
        <p:nvSpPr>
          <p:cNvPr id="33798" name="ZoneTexte 31"/>
          <p:cNvSpPr txBox="1">
            <a:spLocks noChangeArrowheads="1"/>
          </p:cNvSpPr>
          <p:nvPr/>
        </p:nvSpPr>
        <p:spPr bwMode="auto">
          <a:xfrm>
            <a:off x="7458075" y="5227638"/>
            <a:ext cx="125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dirty="0"/>
              <a:t>Aldehydes</a:t>
            </a:r>
          </a:p>
          <a:p>
            <a:pPr algn="ctr" eaLnBrk="1" hangingPunct="1"/>
            <a:r>
              <a:rPr lang="en-US" altLang="fr-FR" b="1" dirty="0" smtClean="0">
                <a:solidFill>
                  <a:srgbClr val="FF0000"/>
                </a:solidFill>
              </a:rPr>
              <a:t>22.5 </a:t>
            </a:r>
            <a:r>
              <a:rPr lang="en-US" altLang="fr-FR" b="1" dirty="0">
                <a:solidFill>
                  <a:srgbClr val="FF0000"/>
                </a:solidFill>
              </a:rPr>
              <a:t>kg</a:t>
            </a:r>
          </a:p>
        </p:txBody>
      </p:sp>
      <p:sp>
        <p:nvSpPr>
          <p:cNvPr id="8199" name="ZoneTexte 6"/>
          <p:cNvSpPr txBox="1">
            <a:spLocks noChangeArrowheads="1"/>
          </p:cNvSpPr>
          <p:nvPr/>
        </p:nvSpPr>
        <p:spPr bwMode="auto">
          <a:xfrm>
            <a:off x="34925" y="2636838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dirty="0">
                <a:cs typeface="Arial" panose="020B0604020202020204" pitchFamily="34" charset="0"/>
              </a:rPr>
              <a:t>Lipases</a:t>
            </a:r>
          </a:p>
        </p:txBody>
      </p:sp>
      <p:sp>
        <p:nvSpPr>
          <p:cNvPr id="8200" name="ZoneTexte 7"/>
          <p:cNvSpPr txBox="1">
            <a:spLocks noChangeArrowheads="1"/>
          </p:cNvSpPr>
          <p:nvPr/>
        </p:nvSpPr>
        <p:spPr bwMode="auto">
          <a:xfrm>
            <a:off x="2198688" y="263683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>
                <a:cs typeface="Arial" panose="020B0604020202020204" pitchFamily="34" charset="0"/>
              </a:rPr>
              <a:t>Flour</a:t>
            </a:r>
          </a:p>
        </p:txBody>
      </p:sp>
      <p:sp>
        <p:nvSpPr>
          <p:cNvPr id="8201" name="ZoneTexte 8"/>
          <p:cNvSpPr txBox="1">
            <a:spLocks noChangeArrowheads="1"/>
          </p:cNvSpPr>
          <p:nvPr/>
        </p:nvSpPr>
        <p:spPr bwMode="auto">
          <a:xfrm>
            <a:off x="4432300" y="2636838"/>
            <a:ext cx="302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>
                <a:cs typeface="Arial" panose="020B0604020202020204" pitchFamily="34" charset="0"/>
              </a:rPr>
              <a:t>Crushed leaves </a:t>
            </a:r>
          </a:p>
        </p:txBody>
      </p:sp>
      <p:sp>
        <p:nvSpPr>
          <p:cNvPr id="8202" name="Text Box 28"/>
          <p:cNvSpPr txBox="1">
            <a:spLocks noChangeArrowheads="1"/>
          </p:cNvSpPr>
          <p:nvPr/>
        </p:nvSpPr>
        <p:spPr bwMode="auto">
          <a:xfrm>
            <a:off x="917575" y="1125538"/>
            <a:ext cx="7308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2800" dirty="0" err="1">
                <a:solidFill>
                  <a:schemeClr val="tx2"/>
                </a:solidFill>
              </a:rPr>
              <a:t>Bioproduction</a:t>
            </a:r>
            <a:r>
              <a:rPr lang="en-US" altLang="fr-FR" sz="2800" dirty="0">
                <a:solidFill>
                  <a:schemeClr val="tx2"/>
                </a:solidFill>
              </a:rPr>
              <a:t> of “green note”: an example</a:t>
            </a:r>
          </a:p>
        </p:txBody>
      </p:sp>
      <p:sp>
        <p:nvSpPr>
          <p:cNvPr id="28" name="ZoneTexte 47"/>
          <p:cNvSpPr txBox="1">
            <a:spLocks noChangeArrowheads="1"/>
          </p:cNvSpPr>
          <p:nvPr/>
        </p:nvSpPr>
        <p:spPr bwMode="auto">
          <a:xfrm>
            <a:off x="2106613" y="212407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>
                <a:solidFill>
                  <a:srgbClr val="A3D44C"/>
                </a:solidFill>
              </a:rPr>
              <a:t>rLOX</a:t>
            </a:r>
          </a:p>
        </p:txBody>
      </p:sp>
      <p:sp>
        <p:nvSpPr>
          <p:cNvPr id="29" name="ZoneTexte 48"/>
          <p:cNvSpPr txBox="1">
            <a:spLocks noChangeArrowheads="1"/>
          </p:cNvSpPr>
          <p:nvPr/>
        </p:nvSpPr>
        <p:spPr bwMode="auto">
          <a:xfrm>
            <a:off x="5495925" y="2124075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>
                <a:solidFill>
                  <a:srgbClr val="A3D44C"/>
                </a:solidFill>
              </a:rPr>
              <a:t>rHPL</a:t>
            </a:r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2114550" y="2636838"/>
            <a:ext cx="725488" cy="504825"/>
            <a:chOff x="3898292" y="2097708"/>
            <a:chExt cx="725116" cy="504056"/>
          </a:xfrm>
        </p:grpSpPr>
        <p:sp>
          <p:nvSpPr>
            <p:cNvPr id="2" name="Parallélogramme 1"/>
            <p:cNvSpPr/>
            <p:nvPr/>
          </p:nvSpPr>
          <p:spPr>
            <a:xfrm>
              <a:off x="3898292" y="2097708"/>
              <a:ext cx="725116" cy="504056"/>
            </a:xfrm>
            <a:prstGeom prst="parallelogram">
              <a:avLst>
                <a:gd name="adj" fmla="val 10510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0" name="Parallélogramme 29"/>
            <p:cNvSpPr/>
            <p:nvPr/>
          </p:nvSpPr>
          <p:spPr>
            <a:xfrm flipH="1">
              <a:off x="3898292" y="2097708"/>
              <a:ext cx="725116" cy="504056"/>
            </a:xfrm>
            <a:prstGeom prst="parallelogram">
              <a:avLst>
                <a:gd name="adj" fmla="val 10510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2" name="Groupe 31"/>
          <p:cNvGrpSpPr>
            <a:grpSpLocks/>
          </p:cNvGrpSpPr>
          <p:nvPr/>
        </p:nvGrpSpPr>
        <p:grpSpPr bwMode="auto">
          <a:xfrm>
            <a:off x="5497513" y="2636838"/>
            <a:ext cx="725487" cy="504825"/>
            <a:chOff x="3898292" y="2097708"/>
            <a:chExt cx="725116" cy="504056"/>
          </a:xfrm>
        </p:grpSpPr>
        <p:sp>
          <p:nvSpPr>
            <p:cNvPr id="33" name="Parallélogramme 32"/>
            <p:cNvSpPr/>
            <p:nvPr/>
          </p:nvSpPr>
          <p:spPr>
            <a:xfrm>
              <a:off x="3898292" y="2097708"/>
              <a:ext cx="725116" cy="504056"/>
            </a:xfrm>
            <a:prstGeom prst="parallelogram">
              <a:avLst>
                <a:gd name="adj" fmla="val 10510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4" name="Parallélogramme 33"/>
            <p:cNvSpPr/>
            <p:nvPr/>
          </p:nvSpPr>
          <p:spPr>
            <a:xfrm flipH="1">
              <a:off x="3898292" y="2097708"/>
              <a:ext cx="725116" cy="504056"/>
            </a:xfrm>
            <a:prstGeom prst="parallelogram">
              <a:avLst>
                <a:gd name="adj" fmla="val 10510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6563" y="5226050"/>
            <a:ext cx="1287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/>
              <a:t>Linseed oil</a:t>
            </a:r>
          </a:p>
          <a:p>
            <a:pPr algn="ctr" eaLnBrk="1" hangingPunct="1"/>
            <a:r>
              <a:rPr lang="en-US" altLang="fr-FR" b="1"/>
              <a:t>830 kg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164288" y="6165304"/>
            <a:ext cx="114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Gigot, 2011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481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  <p:bldP spid="28" grpId="0"/>
      <p:bldP spid="2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avec flèche 6"/>
          <p:cNvCxnSpPr/>
          <p:nvPr/>
        </p:nvCxnSpPr>
        <p:spPr>
          <a:xfrm>
            <a:off x="4616450" y="2563813"/>
            <a:ext cx="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128713" y="3563938"/>
            <a:ext cx="0" cy="557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26" idx="0"/>
          </p:cNvCxnSpPr>
          <p:nvPr/>
        </p:nvCxnSpPr>
        <p:spPr>
          <a:xfrm>
            <a:off x="1128713" y="4978400"/>
            <a:ext cx="0" cy="446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5651500" y="1844675"/>
            <a:ext cx="3143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fr-FR" sz="1600">
                <a:cs typeface="Arial" panose="020B0604020202020204" pitchFamily="34" charset="0"/>
              </a:rPr>
              <a:t>Hydrogen abstraction and electronic delocalization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859088" y="4475163"/>
            <a:ext cx="3584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600">
                <a:cs typeface="Arial" panose="020B0604020202020204" pitchFamily="34" charset="0"/>
              </a:rPr>
              <a:t>3. Antarafacial insertion of the oxygen</a:t>
            </a:r>
          </a:p>
          <a:p>
            <a:pPr algn="ctr" eaLnBrk="1" hangingPunct="1"/>
            <a:r>
              <a:rPr lang="en-US" altLang="fr-FR" sz="1600"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altLang="fr-FR" sz="1600" b="1">
                <a:cs typeface="Arial" panose="020B0604020202020204" pitchFamily="34" charset="0"/>
              </a:rPr>
              <a:t>stereospecificity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927475" y="5229225"/>
            <a:ext cx="1449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>
                <a:cs typeface="Arial" panose="020B0604020202020204" pitchFamily="34" charset="0"/>
              </a:rPr>
              <a:t>4. Protonation</a:t>
            </a:r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3754438" y="1628775"/>
          <a:ext cx="17589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" name="CS ChemDraw Drawing" r:id="rId4" imgW="1758481" imgH="973538" progId="">
                  <p:embed/>
                </p:oleObj>
              </mc:Choice>
              <mc:Fallback>
                <p:oleObj name="CS ChemDraw Drawing" r:id="rId4" imgW="1758481" imgH="973538" progId="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38" y="1628775"/>
                        <a:ext cx="1758950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3754438" y="2898775"/>
          <a:ext cx="17573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" name="CS ChemDraw Drawing" r:id="rId6" imgW="1756990" imgH="746180" progId="">
                  <p:embed/>
                </p:oleObj>
              </mc:Choice>
              <mc:Fallback>
                <p:oleObj name="CS ChemDraw Drawing" r:id="rId6" imgW="1756990" imgH="746180" progId="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38" y="2898775"/>
                        <a:ext cx="1757362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250825" y="2979738"/>
          <a:ext cx="17573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" name="CS ChemDraw Drawing" r:id="rId8" imgW="1758108" imgH="583675" progId="">
                  <p:embed/>
                </p:oleObj>
              </mc:Choice>
              <mc:Fallback>
                <p:oleObj name="CS ChemDraw Drawing" r:id="rId8" imgW="1758108" imgH="583675" progId="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979738"/>
                        <a:ext cx="1757363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6784975" y="2981325"/>
          <a:ext cx="17573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" name="CS ChemDraw Drawing" r:id="rId10" imgW="1756617" imgH="578830" progId="">
                  <p:embed/>
                </p:oleObj>
              </mc:Choice>
              <mc:Fallback>
                <p:oleObj name="CS ChemDraw Drawing" r:id="rId10" imgW="1756617" imgH="578830" progId="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5" y="2981325"/>
                        <a:ext cx="1757363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/>
        </p:nvGraphicFramePr>
        <p:xfrm>
          <a:off x="284163" y="4121150"/>
          <a:ext cx="1690687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" name="CS ChemDraw Drawing" r:id="rId12" imgW="1756990" imgH="1078644" progId="">
                  <p:embed/>
                </p:oleObj>
              </mc:Choice>
              <mc:Fallback>
                <p:oleObj name="CS ChemDraw Drawing" r:id="rId12" imgW="1756990" imgH="1078644" progId="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4121150"/>
                        <a:ext cx="1690687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6570663" y="4121150"/>
          <a:ext cx="21875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" name="CS ChemDraw Drawing" r:id="rId14" imgW="2187851" imgH="851287" progId="">
                  <p:embed/>
                </p:oleObj>
              </mc:Choice>
              <mc:Fallback>
                <p:oleObj name="CS ChemDraw Drawing" r:id="rId14" imgW="2187851" imgH="851287" progId="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4121150"/>
                        <a:ext cx="218757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4"/>
          <p:cNvGraphicFramePr>
            <a:graphicFrameLocks noChangeAspect="1"/>
          </p:cNvGraphicFramePr>
          <p:nvPr/>
        </p:nvGraphicFramePr>
        <p:xfrm>
          <a:off x="360363" y="5561013"/>
          <a:ext cx="153987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" name="CS ChemDraw Drawing" r:id="rId16" imgW="1756990" imgH="1182260" progId="">
                  <p:embed/>
                </p:oleObj>
              </mc:Choice>
              <mc:Fallback>
                <p:oleObj name="CS ChemDraw Drawing" r:id="rId16" imgW="1756990" imgH="1182260" progId="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5561013"/>
                        <a:ext cx="1539875" cy="1036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6527800" y="5603875"/>
          <a:ext cx="22717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" name="CS ChemDraw Drawing" r:id="rId18" imgW="2272085" imgH="852777" progId="">
                  <p:embed/>
                </p:oleObj>
              </mc:Choice>
              <mc:Fallback>
                <p:oleObj name="CS ChemDraw Drawing" r:id="rId18" imgW="2272085" imgH="852777" progId="">
                  <p:embed/>
                  <p:pic>
                    <p:nvPicPr>
                      <p:cNvPr id="0" name="Picture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5603875"/>
                        <a:ext cx="2271713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necteur en angle 31"/>
          <p:cNvCxnSpPr>
            <a:cxnSpLocks noChangeShapeType="1"/>
          </p:cNvCxnSpPr>
          <p:nvPr/>
        </p:nvCxnSpPr>
        <p:spPr bwMode="auto">
          <a:xfrm>
            <a:off x="5511800" y="3271838"/>
            <a:ext cx="125253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necteur en angle 33"/>
          <p:cNvCxnSpPr>
            <a:cxnSpLocks noChangeShapeType="1"/>
          </p:cNvCxnSpPr>
          <p:nvPr/>
        </p:nvCxnSpPr>
        <p:spPr bwMode="auto">
          <a:xfrm flipH="1">
            <a:off x="1973263" y="3271838"/>
            <a:ext cx="17462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necteur droit avec flèche 46"/>
          <p:cNvCxnSpPr/>
          <p:nvPr/>
        </p:nvCxnSpPr>
        <p:spPr>
          <a:xfrm>
            <a:off x="7664450" y="3500438"/>
            <a:ext cx="0" cy="628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7664450" y="4886325"/>
            <a:ext cx="0" cy="446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3116263" y="3716338"/>
            <a:ext cx="3071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600">
                <a:cs typeface="Arial" panose="020B0604020202020204" pitchFamily="34" charset="0"/>
              </a:rPr>
              <a:t>2. Rearrangement of the radical</a:t>
            </a:r>
          </a:p>
          <a:p>
            <a:pPr algn="ctr" eaLnBrk="1" hangingPunct="1"/>
            <a:r>
              <a:rPr lang="en-US" altLang="fr-FR" sz="1600"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altLang="fr-FR" sz="1600">
                <a:cs typeface="Arial" panose="020B0604020202020204" pitchFamily="34" charset="0"/>
              </a:rPr>
              <a:t> </a:t>
            </a:r>
            <a:r>
              <a:rPr lang="en-US" altLang="fr-FR" sz="1600" b="1">
                <a:cs typeface="Arial" panose="020B0604020202020204" pitchFamily="34" charset="0"/>
              </a:rPr>
              <a:t>regiospecificity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2576513" y="3098800"/>
            <a:ext cx="538162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>
                <a:cs typeface="Arial" panose="020B0604020202020204" pitchFamily="34" charset="0"/>
              </a:rPr>
              <a:t>n+2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5894388" y="3098800"/>
            <a:ext cx="487362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>
                <a:cs typeface="Arial" panose="020B0604020202020204" pitchFamily="34" charset="0"/>
              </a:rPr>
              <a:t>n-2</a:t>
            </a:r>
          </a:p>
        </p:txBody>
      </p: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827088" y="6121400"/>
            <a:ext cx="196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/>
              <a:t>13-hydroperoxide</a:t>
            </a:r>
          </a:p>
        </p:txBody>
      </p:sp>
      <p:sp>
        <p:nvSpPr>
          <p:cNvPr id="53" name="ZoneTexte 52"/>
          <p:cNvSpPr txBox="1">
            <a:spLocks noChangeArrowheads="1"/>
          </p:cNvSpPr>
          <p:nvPr/>
        </p:nvSpPr>
        <p:spPr bwMode="auto">
          <a:xfrm>
            <a:off x="6164263" y="61214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/>
              <a:t>9-hydroperoxide</a:t>
            </a:r>
          </a:p>
        </p:txBody>
      </p:sp>
      <p:sp>
        <p:nvSpPr>
          <p:cNvPr id="4" name="Arc 3"/>
          <p:cNvSpPr/>
          <p:nvPr/>
        </p:nvSpPr>
        <p:spPr>
          <a:xfrm>
            <a:off x="7232650" y="3652838"/>
            <a:ext cx="431800" cy="56832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" name="Arc 28"/>
          <p:cNvSpPr/>
          <p:nvPr/>
        </p:nvSpPr>
        <p:spPr>
          <a:xfrm flipH="1">
            <a:off x="1130300" y="3676650"/>
            <a:ext cx="431800" cy="40005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343025" y="3525838"/>
            <a:ext cx="446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/>
              <a:t>O</a:t>
            </a:r>
            <a:r>
              <a:rPr lang="en-US" altLang="fr-FR" baseline="-25000"/>
              <a:t>2</a:t>
            </a: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7029450" y="3500438"/>
            <a:ext cx="446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/>
              <a:t>O</a:t>
            </a:r>
            <a:r>
              <a:rPr lang="en-US" altLang="fr-FR" baseline="-25000"/>
              <a:t>2</a:t>
            </a:r>
          </a:p>
        </p:txBody>
      </p:sp>
      <p:sp>
        <p:nvSpPr>
          <p:cNvPr id="9245" name="Text Box 30"/>
          <p:cNvSpPr txBox="1">
            <a:spLocks noChangeArrowheads="1"/>
          </p:cNvSpPr>
          <p:nvPr/>
        </p:nvSpPr>
        <p:spPr bwMode="auto">
          <a:xfrm>
            <a:off x="1835150" y="1125538"/>
            <a:ext cx="7308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2800">
                <a:solidFill>
                  <a:schemeClr val="tx2"/>
                </a:solidFill>
              </a:rPr>
              <a:t>Reactional mechanism</a:t>
            </a:r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3160713" y="6119813"/>
            <a:ext cx="979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/>
              <a:t>13-LOX</a:t>
            </a: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4932363" y="6119813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/>
              <a:t>9-LOX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2811463" y="6092825"/>
            <a:ext cx="325437" cy="42227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Flèche droite 36"/>
          <p:cNvSpPr/>
          <p:nvPr/>
        </p:nvSpPr>
        <p:spPr>
          <a:xfrm flipH="1">
            <a:off x="5811838" y="6092825"/>
            <a:ext cx="325437" cy="42227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576513" y="3098800"/>
            <a:ext cx="538162" cy="346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5894388" y="3105150"/>
            <a:ext cx="485775" cy="339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168275" y="2665413"/>
            <a:ext cx="8807450" cy="28321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 smtClean="0"/>
              <a:t>Reactional mechanism is well known from a chemical point of view.</a:t>
            </a:r>
          </a:p>
          <a:p>
            <a:pPr algn="ctr" eaLnBrk="1" hangingPunct="1">
              <a:defRPr/>
            </a:pPr>
            <a:endParaRPr lang="en-US" altLang="fr-FR" dirty="0" smtClean="0"/>
          </a:p>
          <a:p>
            <a:pPr algn="ctr" eaLnBrk="1" hangingPunct="1">
              <a:defRPr/>
            </a:pPr>
            <a:endParaRPr lang="en-US" altLang="fr-FR" dirty="0" smtClean="0"/>
          </a:p>
          <a:p>
            <a:pPr algn="ctr" eaLnBrk="1" hangingPunct="1">
              <a:defRPr/>
            </a:pPr>
            <a:r>
              <a:rPr lang="en-US" altLang="fr-FR" dirty="0" smtClean="0"/>
              <a:t>The </a:t>
            </a:r>
            <a:r>
              <a:rPr lang="en-US" altLang="fr-FR" b="1" u="sng" dirty="0" err="1" smtClean="0"/>
              <a:t>regio</a:t>
            </a:r>
            <a:r>
              <a:rPr lang="en-US" altLang="fr-FR" dirty="0" err="1" smtClean="0"/>
              <a:t>specificity</a:t>
            </a:r>
            <a:r>
              <a:rPr lang="en-US" altLang="fr-FR" dirty="0" smtClean="0"/>
              <a:t> and </a:t>
            </a:r>
            <a:r>
              <a:rPr lang="en-US" altLang="fr-FR" b="1" u="sng" dirty="0" err="1" smtClean="0"/>
              <a:t>stereo</a:t>
            </a:r>
            <a:r>
              <a:rPr lang="en-US" altLang="fr-FR" dirty="0" err="1" smtClean="0"/>
              <a:t>specificity</a:t>
            </a:r>
            <a:r>
              <a:rPr lang="en-US" altLang="fr-FR" dirty="0" smtClean="0"/>
              <a:t> </a:t>
            </a:r>
            <a:r>
              <a:rPr lang="en-US" altLang="fr-FR" dirty="0"/>
              <a:t>determinants </a:t>
            </a:r>
            <a:r>
              <a:rPr lang="en-US" altLang="fr-FR" dirty="0" smtClean="0"/>
              <a:t>are not well identified.</a:t>
            </a:r>
          </a:p>
          <a:p>
            <a:pPr algn="ctr" eaLnBrk="1" hangingPunct="1">
              <a:defRPr/>
            </a:pPr>
            <a:endParaRPr lang="en-US" altLang="fr-FR" dirty="0" smtClean="0"/>
          </a:p>
          <a:p>
            <a:pPr algn="ctr" eaLnBrk="1" hangingPunct="1">
              <a:defRPr/>
            </a:pPr>
            <a:endParaRPr lang="en-US" altLang="fr-FR" dirty="0" smtClean="0"/>
          </a:p>
          <a:p>
            <a:pPr algn="ctr" eaLnBrk="1" hangingPunct="1">
              <a:defRPr/>
            </a:pPr>
            <a:r>
              <a:rPr lang="fr-FR" altLang="fr-FR" dirty="0" smtClean="0"/>
              <a:t>There are </a:t>
            </a:r>
            <a:r>
              <a:rPr lang="fr-FR" altLang="fr-FR" dirty="0" err="1" smtClean="0"/>
              <a:t>some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LOXs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with</a:t>
            </a:r>
            <a:r>
              <a:rPr lang="fr-FR" altLang="fr-FR" dirty="0" smtClean="0"/>
              <a:t> dual </a:t>
            </a:r>
            <a:r>
              <a:rPr lang="fr-FR" altLang="fr-FR" dirty="0" err="1" smtClean="0"/>
              <a:t>specificity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which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means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they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produce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both</a:t>
            </a:r>
            <a:r>
              <a:rPr lang="fr-FR" altLang="fr-FR" dirty="0" smtClean="0"/>
              <a:t> 9 and 13-hydroperoxides</a:t>
            </a:r>
            <a:endParaRPr lang="en-US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8352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51" grpId="0"/>
      <p:bldP spid="18" grpId="0" animBg="1"/>
      <p:bldP spid="19" grpId="0" animBg="1"/>
      <p:bldP spid="52" grpId="0"/>
      <p:bldP spid="53" grpId="0"/>
      <p:bldP spid="5" grpId="0"/>
      <p:bldP spid="31" grpId="0"/>
      <p:bldP spid="35" grpId="0"/>
      <p:bldP spid="36" grpId="0"/>
      <p:bldP spid="2" grpId="0" animBg="1"/>
      <p:bldP spid="37" grpId="0" animBg="1"/>
      <p:bldP spid="3" grpId="0" animBg="1"/>
      <p:bldP spid="38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ropBox\Dropbox\THESE\Rédaction\Figures manuscrit\Intro\08-Struc soj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879600"/>
            <a:ext cx="701992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30650"/>
            <a:ext cx="21812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33388" y="1917700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dirty="0"/>
              <a:t>N-terminal domain</a:t>
            </a:r>
          </a:p>
          <a:p>
            <a:pPr eaLnBrk="1" hangingPunct="1"/>
            <a:r>
              <a:rPr lang="en-US" altLang="fr-FR" dirty="0"/>
              <a:t>- β barrel</a:t>
            </a:r>
          </a:p>
        </p:txBody>
      </p:sp>
      <p:sp>
        <p:nvSpPr>
          <p:cNvPr id="8" name="Forme libre 7"/>
          <p:cNvSpPr/>
          <p:nvPr/>
        </p:nvSpPr>
        <p:spPr>
          <a:xfrm>
            <a:off x="2779713" y="1882775"/>
            <a:ext cx="5751512" cy="4654550"/>
          </a:xfrm>
          <a:custGeom>
            <a:avLst/>
            <a:gdLst>
              <a:gd name="connsiteX0" fmla="*/ 3005871 w 6461829"/>
              <a:gd name="connsiteY0" fmla="*/ 204965 h 5057851"/>
              <a:gd name="connsiteX1" fmla="*/ 2338214 w 6461829"/>
              <a:gd name="connsiteY1" fmla="*/ 2077308 h 5057851"/>
              <a:gd name="connsiteX2" fmla="*/ 1414 w 6461829"/>
              <a:gd name="connsiteY2" fmla="*/ 2846565 h 5057851"/>
              <a:gd name="connsiteX3" fmla="*/ 2701071 w 6461829"/>
              <a:gd name="connsiteY3" fmla="*/ 4878565 h 5057851"/>
              <a:gd name="connsiteX4" fmla="*/ 5647471 w 6461829"/>
              <a:gd name="connsiteY4" fmla="*/ 4675365 h 5057851"/>
              <a:gd name="connsiteX5" fmla="*/ 6431242 w 6461829"/>
              <a:gd name="connsiteY5" fmla="*/ 2396622 h 5057851"/>
              <a:gd name="connsiteX6" fmla="*/ 4863699 w 6461829"/>
              <a:gd name="connsiteY6" fmla="*/ 292050 h 5057851"/>
              <a:gd name="connsiteX7" fmla="*/ 3005871 w 6461829"/>
              <a:gd name="connsiteY7" fmla="*/ 204965 h 5057851"/>
              <a:gd name="connsiteX0" fmla="*/ 3009285 w 6465243"/>
              <a:gd name="connsiteY0" fmla="*/ 188721 h 5041607"/>
              <a:gd name="connsiteX1" fmla="*/ 2068534 w 6465243"/>
              <a:gd name="connsiteY1" fmla="*/ 1817213 h 5041607"/>
              <a:gd name="connsiteX2" fmla="*/ 4828 w 6465243"/>
              <a:gd name="connsiteY2" fmla="*/ 2830321 h 5041607"/>
              <a:gd name="connsiteX3" fmla="*/ 2704485 w 6465243"/>
              <a:gd name="connsiteY3" fmla="*/ 4862321 h 5041607"/>
              <a:gd name="connsiteX4" fmla="*/ 5650885 w 6465243"/>
              <a:gd name="connsiteY4" fmla="*/ 4659121 h 5041607"/>
              <a:gd name="connsiteX5" fmla="*/ 6434656 w 6465243"/>
              <a:gd name="connsiteY5" fmla="*/ 2380378 h 5041607"/>
              <a:gd name="connsiteX6" fmla="*/ 4867113 w 6465243"/>
              <a:gd name="connsiteY6" fmla="*/ 275806 h 5041607"/>
              <a:gd name="connsiteX7" fmla="*/ 3009285 w 6465243"/>
              <a:gd name="connsiteY7" fmla="*/ 188721 h 5041607"/>
              <a:gd name="connsiteX0" fmla="*/ 2713238 w 6169196"/>
              <a:gd name="connsiteY0" fmla="*/ 188721 h 5046239"/>
              <a:gd name="connsiteX1" fmla="*/ 1772487 w 6169196"/>
              <a:gd name="connsiteY1" fmla="*/ 1817213 h 5046239"/>
              <a:gd name="connsiteX2" fmla="*/ 5625 w 6169196"/>
              <a:gd name="connsiteY2" fmla="*/ 2766150 h 5046239"/>
              <a:gd name="connsiteX3" fmla="*/ 2408438 w 6169196"/>
              <a:gd name="connsiteY3" fmla="*/ 4862321 h 5046239"/>
              <a:gd name="connsiteX4" fmla="*/ 5354838 w 6169196"/>
              <a:gd name="connsiteY4" fmla="*/ 4659121 h 5046239"/>
              <a:gd name="connsiteX5" fmla="*/ 6138609 w 6169196"/>
              <a:gd name="connsiteY5" fmla="*/ 2380378 h 5046239"/>
              <a:gd name="connsiteX6" fmla="*/ 4571066 w 6169196"/>
              <a:gd name="connsiteY6" fmla="*/ 275806 h 5046239"/>
              <a:gd name="connsiteX7" fmla="*/ 2713238 w 6169196"/>
              <a:gd name="connsiteY7" fmla="*/ 188721 h 5046239"/>
              <a:gd name="connsiteX0" fmla="*/ 2796405 w 6169247"/>
              <a:gd name="connsiteY0" fmla="*/ 190428 h 5047946"/>
              <a:gd name="connsiteX1" fmla="*/ 1772538 w 6169247"/>
              <a:gd name="connsiteY1" fmla="*/ 1818920 h 5047946"/>
              <a:gd name="connsiteX2" fmla="*/ 5676 w 6169247"/>
              <a:gd name="connsiteY2" fmla="*/ 2767857 h 5047946"/>
              <a:gd name="connsiteX3" fmla="*/ 2408489 w 6169247"/>
              <a:gd name="connsiteY3" fmla="*/ 4864028 h 5047946"/>
              <a:gd name="connsiteX4" fmla="*/ 5354889 w 6169247"/>
              <a:gd name="connsiteY4" fmla="*/ 4660828 h 5047946"/>
              <a:gd name="connsiteX5" fmla="*/ 6138660 w 6169247"/>
              <a:gd name="connsiteY5" fmla="*/ 2382085 h 5047946"/>
              <a:gd name="connsiteX6" fmla="*/ 4571117 w 6169247"/>
              <a:gd name="connsiteY6" fmla="*/ 277513 h 5047946"/>
              <a:gd name="connsiteX7" fmla="*/ 2796405 w 6169247"/>
              <a:gd name="connsiteY7" fmla="*/ 190428 h 5047946"/>
              <a:gd name="connsiteX0" fmla="*/ 2831915 w 6204757"/>
              <a:gd name="connsiteY0" fmla="*/ 190428 h 5044240"/>
              <a:gd name="connsiteX1" fmla="*/ 1808048 w 6204757"/>
              <a:gd name="connsiteY1" fmla="*/ 1818920 h 5044240"/>
              <a:gd name="connsiteX2" fmla="*/ 5565 w 6204757"/>
              <a:gd name="connsiteY2" fmla="*/ 2819194 h 5044240"/>
              <a:gd name="connsiteX3" fmla="*/ 2443999 w 6204757"/>
              <a:gd name="connsiteY3" fmla="*/ 4864028 h 5044240"/>
              <a:gd name="connsiteX4" fmla="*/ 5390399 w 6204757"/>
              <a:gd name="connsiteY4" fmla="*/ 4660828 h 5044240"/>
              <a:gd name="connsiteX5" fmla="*/ 6174170 w 6204757"/>
              <a:gd name="connsiteY5" fmla="*/ 2382085 h 5044240"/>
              <a:gd name="connsiteX6" fmla="*/ 4606627 w 6204757"/>
              <a:gd name="connsiteY6" fmla="*/ 277513 h 5044240"/>
              <a:gd name="connsiteX7" fmla="*/ 2831915 w 6204757"/>
              <a:gd name="connsiteY7" fmla="*/ 190428 h 5044240"/>
              <a:gd name="connsiteX0" fmla="*/ 2831915 w 5750906"/>
              <a:gd name="connsiteY0" fmla="*/ 175641 h 5042037"/>
              <a:gd name="connsiteX1" fmla="*/ 1808048 w 5750906"/>
              <a:gd name="connsiteY1" fmla="*/ 1804133 h 5042037"/>
              <a:gd name="connsiteX2" fmla="*/ 5565 w 5750906"/>
              <a:gd name="connsiteY2" fmla="*/ 2804407 h 5042037"/>
              <a:gd name="connsiteX3" fmla="*/ 2443999 w 5750906"/>
              <a:gd name="connsiteY3" fmla="*/ 4849241 h 5042037"/>
              <a:gd name="connsiteX4" fmla="*/ 5390399 w 5750906"/>
              <a:gd name="connsiteY4" fmla="*/ 4646041 h 5042037"/>
              <a:gd name="connsiteX5" fmla="*/ 5616106 w 5750906"/>
              <a:gd name="connsiteY5" fmla="*/ 2110613 h 5042037"/>
              <a:gd name="connsiteX6" fmla="*/ 4606627 w 5750906"/>
              <a:gd name="connsiteY6" fmla="*/ 262726 h 5042037"/>
              <a:gd name="connsiteX7" fmla="*/ 2831915 w 5750906"/>
              <a:gd name="connsiteY7" fmla="*/ 175641 h 5042037"/>
              <a:gd name="connsiteX0" fmla="*/ 2831915 w 5750906"/>
              <a:gd name="connsiteY0" fmla="*/ 163237 h 5029633"/>
              <a:gd name="connsiteX1" fmla="*/ 1808048 w 5750906"/>
              <a:gd name="connsiteY1" fmla="*/ 1791729 h 5029633"/>
              <a:gd name="connsiteX2" fmla="*/ 5565 w 5750906"/>
              <a:gd name="connsiteY2" fmla="*/ 2792003 h 5029633"/>
              <a:gd name="connsiteX3" fmla="*/ 2443999 w 5750906"/>
              <a:gd name="connsiteY3" fmla="*/ 4836837 h 5029633"/>
              <a:gd name="connsiteX4" fmla="*/ 5390399 w 5750906"/>
              <a:gd name="connsiteY4" fmla="*/ 4633637 h 5029633"/>
              <a:gd name="connsiteX5" fmla="*/ 5616106 w 5750906"/>
              <a:gd name="connsiteY5" fmla="*/ 2098209 h 5029633"/>
              <a:gd name="connsiteX6" fmla="*/ 4286038 w 5750906"/>
              <a:gd name="connsiteY6" fmla="*/ 275990 h 5029633"/>
              <a:gd name="connsiteX7" fmla="*/ 2831915 w 5750906"/>
              <a:gd name="connsiteY7" fmla="*/ 163237 h 50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0906" h="5029633">
                <a:moveTo>
                  <a:pt x="2831915" y="163237"/>
                </a:moveTo>
                <a:cubicBezTo>
                  <a:pt x="2418917" y="415860"/>
                  <a:pt x="2279106" y="1353601"/>
                  <a:pt x="1808048" y="1791729"/>
                </a:cubicBezTo>
                <a:cubicBezTo>
                  <a:pt x="1336990" y="2229857"/>
                  <a:pt x="-100427" y="2284485"/>
                  <a:pt x="5565" y="2792003"/>
                </a:cubicBezTo>
                <a:cubicBezTo>
                  <a:pt x="111557" y="3299521"/>
                  <a:pt x="1546527" y="4529898"/>
                  <a:pt x="2443999" y="4836837"/>
                </a:cubicBezTo>
                <a:cubicBezTo>
                  <a:pt x="3341471" y="5143776"/>
                  <a:pt x="4861715" y="5090075"/>
                  <a:pt x="5390399" y="4633637"/>
                </a:cubicBezTo>
                <a:cubicBezTo>
                  <a:pt x="5919083" y="4177199"/>
                  <a:pt x="5746735" y="2828762"/>
                  <a:pt x="5616106" y="2098209"/>
                </a:cubicBezTo>
                <a:cubicBezTo>
                  <a:pt x="5485477" y="1367656"/>
                  <a:pt x="4750070" y="598485"/>
                  <a:pt x="4286038" y="275990"/>
                </a:cubicBezTo>
                <a:cubicBezTo>
                  <a:pt x="3822006" y="-46505"/>
                  <a:pt x="3244913" y="-89386"/>
                  <a:pt x="2831915" y="163237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864350" y="1570038"/>
            <a:ext cx="22494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fr-FR">
                <a:solidFill>
                  <a:srgbClr val="C00000"/>
                </a:solidFill>
              </a:rPr>
              <a:t>C-terminal domain</a:t>
            </a:r>
          </a:p>
          <a:p>
            <a:pPr algn="r" eaLnBrk="1" hangingPunct="1">
              <a:buFontTx/>
              <a:buChar char="-"/>
            </a:pPr>
            <a:r>
              <a:rPr lang="en-US" altLang="fr-FR">
                <a:solidFill>
                  <a:srgbClr val="C00000"/>
                </a:solidFill>
              </a:rPr>
              <a:t> catalytic iron atom</a:t>
            </a:r>
          </a:p>
          <a:p>
            <a:pPr algn="r" eaLnBrk="1" hangingPunct="1">
              <a:buFontTx/>
              <a:buChar char="-"/>
            </a:pPr>
            <a:r>
              <a:rPr lang="en-US" altLang="fr-FR">
                <a:solidFill>
                  <a:srgbClr val="C00000"/>
                </a:solidFill>
              </a:rPr>
              <a:t> α helices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551863" y="4025900"/>
            <a:ext cx="45085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3300"/>
                </a:solidFill>
                <a:latin typeface="+mn-lt"/>
              </a:rPr>
              <a:t>Fe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5867400" y="4006850"/>
            <a:ext cx="2663825" cy="20320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1835150" y="1125538"/>
            <a:ext cx="7308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2800" dirty="0">
                <a:solidFill>
                  <a:schemeClr val="tx2"/>
                </a:solidFill>
              </a:rPr>
              <a:t>Structure of the crystallized soybean LOX1</a:t>
            </a:r>
          </a:p>
        </p:txBody>
      </p:sp>
      <p:sp>
        <p:nvSpPr>
          <p:cNvPr id="30" name="Forme libre 29"/>
          <p:cNvSpPr/>
          <p:nvPr/>
        </p:nvSpPr>
        <p:spPr>
          <a:xfrm rot="21225235">
            <a:off x="434975" y="4287838"/>
            <a:ext cx="685800" cy="930275"/>
          </a:xfrm>
          <a:custGeom>
            <a:avLst/>
            <a:gdLst>
              <a:gd name="connsiteX0" fmla="*/ 183356 w 685800"/>
              <a:gd name="connsiteY0" fmla="*/ 0 h 931069"/>
              <a:gd name="connsiteX1" fmla="*/ 433388 w 685800"/>
              <a:gd name="connsiteY1" fmla="*/ 30957 h 931069"/>
              <a:gd name="connsiteX2" fmla="*/ 554831 w 685800"/>
              <a:gd name="connsiteY2" fmla="*/ 126207 h 931069"/>
              <a:gd name="connsiteX3" fmla="*/ 633413 w 685800"/>
              <a:gd name="connsiteY3" fmla="*/ 228600 h 931069"/>
              <a:gd name="connsiteX4" fmla="*/ 685800 w 685800"/>
              <a:gd name="connsiteY4" fmla="*/ 431007 h 931069"/>
              <a:gd name="connsiteX5" fmla="*/ 592931 w 685800"/>
              <a:gd name="connsiteY5" fmla="*/ 633413 h 931069"/>
              <a:gd name="connsiteX6" fmla="*/ 519113 w 685800"/>
              <a:gd name="connsiteY6" fmla="*/ 723900 h 931069"/>
              <a:gd name="connsiteX7" fmla="*/ 478631 w 685800"/>
              <a:gd name="connsiteY7" fmla="*/ 766763 h 931069"/>
              <a:gd name="connsiteX8" fmla="*/ 419100 w 685800"/>
              <a:gd name="connsiteY8" fmla="*/ 838200 h 931069"/>
              <a:gd name="connsiteX9" fmla="*/ 364331 w 685800"/>
              <a:gd name="connsiteY9" fmla="*/ 864394 h 931069"/>
              <a:gd name="connsiteX10" fmla="*/ 169069 w 685800"/>
              <a:gd name="connsiteY10" fmla="*/ 931069 h 931069"/>
              <a:gd name="connsiteX11" fmla="*/ 47625 w 685800"/>
              <a:gd name="connsiteY11" fmla="*/ 871538 h 931069"/>
              <a:gd name="connsiteX12" fmla="*/ 16669 w 685800"/>
              <a:gd name="connsiteY12" fmla="*/ 785813 h 931069"/>
              <a:gd name="connsiteX13" fmla="*/ 0 w 685800"/>
              <a:gd name="connsiteY13" fmla="*/ 681038 h 931069"/>
              <a:gd name="connsiteX14" fmla="*/ 2381 w 685800"/>
              <a:gd name="connsiteY14" fmla="*/ 528638 h 931069"/>
              <a:gd name="connsiteX15" fmla="*/ 7144 w 685800"/>
              <a:gd name="connsiteY15" fmla="*/ 400050 h 931069"/>
              <a:gd name="connsiteX16" fmla="*/ 28575 w 685800"/>
              <a:gd name="connsiteY16" fmla="*/ 269082 h 931069"/>
              <a:gd name="connsiteX17" fmla="*/ 47625 w 685800"/>
              <a:gd name="connsiteY17" fmla="*/ 176213 h 931069"/>
              <a:gd name="connsiteX18" fmla="*/ 97631 w 685800"/>
              <a:gd name="connsiteY18" fmla="*/ 90488 h 931069"/>
              <a:gd name="connsiteX19" fmla="*/ 142875 w 685800"/>
              <a:gd name="connsiteY19" fmla="*/ 42863 h 931069"/>
              <a:gd name="connsiteX20" fmla="*/ 183356 w 685800"/>
              <a:gd name="connsiteY20" fmla="*/ 0 h 9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5800" h="931069">
                <a:moveTo>
                  <a:pt x="183356" y="0"/>
                </a:moveTo>
                <a:lnTo>
                  <a:pt x="433388" y="30957"/>
                </a:lnTo>
                <a:lnTo>
                  <a:pt x="554831" y="126207"/>
                </a:lnTo>
                <a:lnTo>
                  <a:pt x="633413" y="228600"/>
                </a:lnTo>
                <a:lnTo>
                  <a:pt x="685800" y="431007"/>
                </a:lnTo>
                <a:lnTo>
                  <a:pt x="592931" y="633413"/>
                </a:lnTo>
                <a:lnTo>
                  <a:pt x="519113" y="723900"/>
                </a:lnTo>
                <a:lnTo>
                  <a:pt x="478631" y="766763"/>
                </a:lnTo>
                <a:lnTo>
                  <a:pt x="419100" y="838200"/>
                </a:lnTo>
                <a:lnTo>
                  <a:pt x="364331" y="864394"/>
                </a:lnTo>
                <a:lnTo>
                  <a:pt x="169069" y="931069"/>
                </a:lnTo>
                <a:lnTo>
                  <a:pt x="47625" y="871538"/>
                </a:lnTo>
                <a:lnTo>
                  <a:pt x="16669" y="785813"/>
                </a:lnTo>
                <a:lnTo>
                  <a:pt x="0" y="681038"/>
                </a:lnTo>
                <a:cubicBezTo>
                  <a:pt x="794" y="630238"/>
                  <a:pt x="1587" y="579438"/>
                  <a:pt x="2381" y="528638"/>
                </a:cubicBezTo>
                <a:lnTo>
                  <a:pt x="7144" y="400050"/>
                </a:lnTo>
                <a:lnTo>
                  <a:pt x="28575" y="269082"/>
                </a:lnTo>
                <a:lnTo>
                  <a:pt x="47625" y="176213"/>
                </a:lnTo>
                <a:lnTo>
                  <a:pt x="97631" y="90488"/>
                </a:lnTo>
                <a:lnTo>
                  <a:pt x="142875" y="42863"/>
                </a:lnTo>
                <a:lnTo>
                  <a:pt x="183356" y="0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284163" y="4071938"/>
            <a:ext cx="1935162" cy="2241550"/>
          </a:xfrm>
          <a:custGeom>
            <a:avLst/>
            <a:gdLst>
              <a:gd name="connsiteX0" fmla="*/ 689810 w 1935747"/>
              <a:gd name="connsiteY0" fmla="*/ 2229853 h 2240548"/>
              <a:gd name="connsiteX1" fmla="*/ 823494 w 1935747"/>
              <a:gd name="connsiteY1" fmla="*/ 2106863 h 2240548"/>
              <a:gd name="connsiteX2" fmla="*/ 876968 w 1935747"/>
              <a:gd name="connsiteY2" fmla="*/ 1935748 h 2240548"/>
              <a:gd name="connsiteX3" fmla="*/ 866273 w 1935747"/>
              <a:gd name="connsiteY3" fmla="*/ 1796716 h 2240548"/>
              <a:gd name="connsiteX4" fmla="*/ 812800 w 1935747"/>
              <a:gd name="connsiteY4" fmla="*/ 1721853 h 2240548"/>
              <a:gd name="connsiteX5" fmla="*/ 807452 w 1935747"/>
              <a:gd name="connsiteY5" fmla="*/ 1646990 h 2240548"/>
              <a:gd name="connsiteX6" fmla="*/ 855579 w 1935747"/>
              <a:gd name="connsiteY6" fmla="*/ 1545390 h 2240548"/>
              <a:gd name="connsiteX7" fmla="*/ 866273 w 1935747"/>
              <a:gd name="connsiteY7" fmla="*/ 1427748 h 2240548"/>
              <a:gd name="connsiteX8" fmla="*/ 860926 w 1935747"/>
              <a:gd name="connsiteY8" fmla="*/ 1304758 h 2240548"/>
              <a:gd name="connsiteX9" fmla="*/ 876968 w 1935747"/>
              <a:gd name="connsiteY9" fmla="*/ 1213853 h 2240548"/>
              <a:gd name="connsiteX10" fmla="*/ 893010 w 1935747"/>
              <a:gd name="connsiteY10" fmla="*/ 1176421 h 2240548"/>
              <a:gd name="connsiteX11" fmla="*/ 994610 w 1935747"/>
              <a:gd name="connsiteY11" fmla="*/ 1144337 h 2240548"/>
              <a:gd name="connsiteX12" fmla="*/ 1096210 w 1935747"/>
              <a:gd name="connsiteY12" fmla="*/ 1133642 h 2240548"/>
              <a:gd name="connsiteX13" fmla="*/ 1155031 w 1935747"/>
              <a:gd name="connsiteY13" fmla="*/ 1069474 h 2240548"/>
              <a:gd name="connsiteX14" fmla="*/ 1197810 w 1935747"/>
              <a:gd name="connsiteY14" fmla="*/ 999958 h 2240548"/>
              <a:gd name="connsiteX15" fmla="*/ 1229894 w 1935747"/>
              <a:gd name="connsiteY15" fmla="*/ 925095 h 2240548"/>
              <a:gd name="connsiteX16" fmla="*/ 1267326 w 1935747"/>
              <a:gd name="connsiteY16" fmla="*/ 866274 h 2240548"/>
              <a:gd name="connsiteX17" fmla="*/ 1315452 w 1935747"/>
              <a:gd name="connsiteY17" fmla="*/ 743284 h 2240548"/>
              <a:gd name="connsiteX18" fmla="*/ 1593516 w 1935747"/>
              <a:gd name="connsiteY18" fmla="*/ 716548 h 2240548"/>
              <a:gd name="connsiteX19" fmla="*/ 1775326 w 1935747"/>
              <a:gd name="connsiteY19" fmla="*/ 684463 h 2240548"/>
              <a:gd name="connsiteX20" fmla="*/ 1919705 w 1935747"/>
              <a:gd name="connsiteY20" fmla="*/ 577516 h 2240548"/>
              <a:gd name="connsiteX21" fmla="*/ 1935747 w 1935747"/>
              <a:gd name="connsiteY21" fmla="*/ 417095 h 2240548"/>
              <a:gd name="connsiteX22" fmla="*/ 1930400 w 1935747"/>
              <a:gd name="connsiteY22" fmla="*/ 368969 h 2240548"/>
              <a:gd name="connsiteX23" fmla="*/ 1930400 w 1935747"/>
              <a:gd name="connsiteY23" fmla="*/ 283411 h 2240548"/>
              <a:gd name="connsiteX24" fmla="*/ 1898316 w 1935747"/>
              <a:gd name="connsiteY24" fmla="*/ 155074 h 2240548"/>
              <a:gd name="connsiteX25" fmla="*/ 1807410 w 1935747"/>
              <a:gd name="connsiteY25" fmla="*/ 64169 h 2240548"/>
              <a:gd name="connsiteX26" fmla="*/ 1663031 w 1935747"/>
              <a:gd name="connsiteY26" fmla="*/ 0 h 2240548"/>
              <a:gd name="connsiteX27" fmla="*/ 1390316 w 1935747"/>
              <a:gd name="connsiteY27" fmla="*/ 53474 h 2240548"/>
              <a:gd name="connsiteX28" fmla="*/ 1197810 w 1935747"/>
              <a:gd name="connsiteY28" fmla="*/ 155074 h 2240548"/>
              <a:gd name="connsiteX29" fmla="*/ 1149684 w 1935747"/>
              <a:gd name="connsiteY29" fmla="*/ 219242 h 2240548"/>
              <a:gd name="connsiteX30" fmla="*/ 930442 w 1935747"/>
              <a:gd name="connsiteY30" fmla="*/ 197853 h 2240548"/>
              <a:gd name="connsiteX31" fmla="*/ 850231 w 1935747"/>
              <a:gd name="connsiteY31" fmla="*/ 245979 h 2240548"/>
              <a:gd name="connsiteX32" fmla="*/ 796758 w 1935747"/>
              <a:gd name="connsiteY32" fmla="*/ 320842 h 2240548"/>
              <a:gd name="connsiteX33" fmla="*/ 716547 w 1935747"/>
              <a:gd name="connsiteY33" fmla="*/ 475916 h 2240548"/>
              <a:gd name="connsiteX34" fmla="*/ 657726 w 1935747"/>
              <a:gd name="connsiteY34" fmla="*/ 620295 h 2240548"/>
              <a:gd name="connsiteX35" fmla="*/ 652379 w 1935747"/>
              <a:gd name="connsiteY35" fmla="*/ 743284 h 2240548"/>
              <a:gd name="connsiteX36" fmla="*/ 647031 w 1935747"/>
              <a:gd name="connsiteY36" fmla="*/ 893011 h 2240548"/>
              <a:gd name="connsiteX37" fmla="*/ 572168 w 1935747"/>
              <a:gd name="connsiteY37" fmla="*/ 1005305 h 2240548"/>
              <a:gd name="connsiteX38" fmla="*/ 433137 w 1935747"/>
              <a:gd name="connsiteY38" fmla="*/ 1138990 h 2240548"/>
              <a:gd name="connsiteX39" fmla="*/ 347579 w 1935747"/>
              <a:gd name="connsiteY39" fmla="*/ 1176421 h 2240548"/>
              <a:gd name="connsiteX40" fmla="*/ 224589 w 1935747"/>
              <a:gd name="connsiteY40" fmla="*/ 1229895 h 2240548"/>
              <a:gd name="connsiteX41" fmla="*/ 149726 w 1935747"/>
              <a:gd name="connsiteY41" fmla="*/ 1278021 h 2240548"/>
              <a:gd name="connsiteX42" fmla="*/ 64168 w 1935747"/>
              <a:gd name="connsiteY42" fmla="*/ 1352884 h 2240548"/>
              <a:gd name="connsiteX43" fmla="*/ 21389 w 1935747"/>
              <a:gd name="connsiteY43" fmla="*/ 1470527 h 2240548"/>
              <a:gd name="connsiteX44" fmla="*/ 0 w 1935747"/>
              <a:gd name="connsiteY44" fmla="*/ 1598863 h 2240548"/>
              <a:gd name="connsiteX45" fmla="*/ 0 w 1935747"/>
              <a:gd name="connsiteY45" fmla="*/ 1663032 h 2240548"/>
              <a:gd name="connsiteX46" fmla="*/ 5347 w 1935747"/>
              <a:gd name="connsiteY46" fmla="*/ 1786021 h 2240548"/>
              <a:gd name="connsiteX47" fmla="*/ 16042 w 1935747"/>
              <a:gd name="connsiteY47" fmla="*/ 1946442 h 2240548"/>
              <a:gd name="connsiteX48" fmla="*/ 176463 w 1935747"/>
              <a:gd name="connsiteY48" fmla="*/ 2069432 h 2240548"/>
              <a:gd name="connsiteX49" fmla="*/ 374316 w 1935747"/>
              <a:gd name="connsiteY49" fmla="*/ 2154990 h 2240548"/>
              <a:gd name="connsiteX50" fmla="*/ 491958 w 1935747"/>
              <a:gd name="connsiteY50" fmla="*/ 2240548 h 2240548"/>
              <a:gd name="connsiteX51" fmla="*/ 689810 w 1935747"/>
              <a:gd name="connsiteY51" fmla="*/ 2229853 h 224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935747" h="2240548">
                <a:moveTo>
                  <a:pt x="689810" y="2229853"/>
                </a:moveTo>
                <a:lnTo>
                  <a:pt x="823494" y="2106863"/>
                </a:lnTo>
                <a:lnTo>
                  <a:pt x="876968" y="1935748"/>
                </a:lnTo>
                <a:lnTo>
                  <a:pt x="866273" y="1796716"/>
                </a:lnTo>
                <a:lnTo>
                  <a:pt x="812800" y="1721853"/>
                </a:lnTo>
                <a:lnTo>
                  <a:pt x="807452" y="1646990"/>
                </a:lnTo>
                <a:lnTo>
                  <a:pt x="855579" y="1545390"/>
                </a:lnTo>
                <a:lnTo>
                  <a:pt x="866273" y="1427748"/>
                </a:lnTo>
                <a:lnTo>
                  <a:pt x="860926" y="1304758"/>
                </a:lnTo>
                <a:lnTo>
                  <a:pt x="876968" y="1213853"/>
                </a:lnTo>
                <a:lnTo>
                  <a:pt x="893010" y="1176421"/>
                </a:lnTo>
                <a:lnTo>
                  <a:pt x="994610" y="1144337"/>
                </a:lnTo>
                <a:lnTo>
                  <a:pt x="1096210" y="1133642"/>
                </a:lnTo>
                <a:lnTo>
                  <a:pt x="1155031" y="1069474"/>
                </a:lnTo>
                <a:lnTo>
                  <a:pt x="1197810" y="999958"/>
                </a:lnTo>
                <a:lnTo>
                  <a:pt x="1229894" y="925095"/>
                </a:lnTo>
                <a:lnTo>
                  <a:pt x="1267326" y="866274"/>
                </a:lnTo>
                <a:lnTo>
                  <a:pt x="1315452" y="743284"/>
                </a:lnTo>
                <a:lnTo>
                  <a:pt x="1593516" y="716548"/>
                </a:lnTo>
                <a:lnTo>
                  <a:pt x="1775326" y="684463"/>
                </a:lnTo>
                <a:lnTo>
                  <a:pt x="1919705" y="577516"/>
                </a:lnTo>
                <a:lnTo>
                  <a:pt x="1935747" y="417095"/>
                </a:lnTo>
                <a:lnTo>
                  <a:pt x="1930400" y="368969"/>
                </a:lnTo>
                <a:lnTo>
                  <a:pt x="1930400" y="283411"/>
                </a:lnTo>
                <a:lnTo>
                  <a:pt x="1898316" y="155074"/>
                </a:lnTo>
                <a:lnTo>
                  <a:pt x="1807410" y="64169"/>
                </a:lnTo>
                <a:lnTo>
                  <a:pt x="1663031" y="0"/>
                </a:lnTo>
                <a:lnTo>
                  <a:pt x="1390316" y="53474"/>
                </a:lnTo>
                <a:lnTo>
                  <a:pt x="1197810" y="155074"/>
                </a:lnTo>
                <a:lnTo>
                  <a:pt x="1149684" y="219242"/>
                </a:lnTo>
                <a:lnTo>
                  <a:pt x="930442" y="197853"/>
                </a:lnTo>
                <a:lnTo>
                  <a:pt x="850231" y="245979"/>
                </a:lnTo>
                <a:lnTo>
                  <a:pt x="796758" y="320842"/>
                </a:lnTo>
                <a:lnTo>
                  <a:pt x="716547" y="475916"/>
                </a:lnTo>
                <a:lnTo>
                  <a:pt x="657726" y="620295"/>
                </a:lnTo>
                <a:lnTo>
                  <a:pt x="652379" y="743284"/>
                </a:lnTo>
                <a:lnTo>
                  <a:pt x="647031" y="893011"/>
                </a:lnTo>
                <a:lnTo>
                  <a:pt x="572168" y="1005305"/>
                </a:lnTo>
                <a:lnTo>
                  <a:pt x="433137" y="1138990"/>
                </a:lnTo>
                <a:lnTo>
                  <a:pt x="347579" y="1176421"/>
                </a:lnTo>
                <a:lnTo>
                  <a:pt x="224589" y="1229895"/>
                </a:lnTo>
                <a:lnTo>
                  <a:pt x="149726" y="1278021"/>
                </a:lnTo>
                <a:lnTo>
                  <a:pt x="64168" y="1352884"/>
                </a:lnTo>
                <a:lnTo>
                  <a:pt x="21389" y="1470527"/>
                </a:lnTo>
                <a:lnTo>
                  <a:pt x="0" y="1598863"/>
                </a:lnTo>
                <a:lnTo>
                  <a:pt x="0" y="1663032"/>
                </a:lnTo>
                <a:lnTo>
                  <a:pt x="5347" y="1786021"/>
                </a:lnTo>
                <a:lnTo>
                  <a:pt x="16042" y="1946442"/>
                </a:lnTo>
                <a:lnTo>
                  <a:pt x="176463" y="2069432"/>
                </a:lnTo>
                <a:lnTo>
                  <a:pt x="374316" y="2154990"/>
                </a:lnTo>
                <a:lnTo>
                  <a:pt x="491958" y="2240548"/>
                </a:lnTo>
                <a:lnTo>
                  <a:pt x="689810" y="2229853"/>
                </a:lnTo>
                <a:close/>
              </a:path>
            </a:pathLst>
          </a:cu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" name="Arc 31"/>
          <p:cNvSpPr/>
          <p:nvPr/>
        </p:nvSpPr>
        <p:spPr>
          <a:xfrm>
            <a:off x="1344613" y="3984625"/>
            <a:ext cx="914400" cy="1120775"/>
          </a:xfrm>
          <a:custGeom>
            <a:avLst/>
            <a:gdLst>
              <a:gd name="connsiteX0" fmla="*/ 470694 w 941388"/>
              <a:gd name="connsiteY0" fmla="*/ 0 h 1063625"/>
              <a:gd name="connsiteX1" fmla="*/ 941388 w 941388"/>
              <a:gd name="connsiteY1" fmla="*/ 531813 h 1063625"/>
              <a:gd name="connsiteX2" fmla="*/ 470694 w 941388"/>
              <a:gd name="connsiteY2" fmla="*/ 531813 h 1063625"/>
              <a:gd name="connsiteX3" fmla="*/ 470694 w 941388"/>
              <a:gd name="connsiteY3" fmla="*/ 0 h 1063625"/>
              <a:gd name="connsiteX0" fmla="*/ 470694 w 941388"/>
              <a:gd name="connsiteY0" fmla="*/ 0 h 1063625"/>
              <a:gd name="connsiteX1" fmla="*/ 941388 w 941388"/>
              <a:gd name="connsiteY1" fmla="*/ 531813 h 1063625"/>
              <a:gd name="connsiteX0" fmla="*/ 271463 w 742157"/>
              <a:gd name="connsiteY0" fmla="*/ 0 h 596106"/>
              <a:gd name="connsiteX1" fmla="*/ 742157 w 742157"/>
              <a:gd name="connsiteY1" fmla="*/ 531813 h 596106"/>
              <a:gd name="connsiteX2" fmla="*/ 0 w 742157"/>
              <a:gd name="connsiteY2" fmla="*/ 596106 h 596106"/>
              <a:gd name="connsiteX3" fmla="*/ 271463 w 742157"/>
              <a:gd name="connsiteY3" fmla="*/ 0 h 596106"/>
              <a:gd name="connsiteX0" fmla="*/ 271463 w 742157"/>
              <a:gd name="connsiteY0" fmla="*/ 0 h 596106"/>
              <a:gd name="connsiteX1" fmla="*/ 742157 w 742157"/>
              <a:gd name="connsiteY1" fmla="*/ 531813 h 596106"/>
              <a:gd name="connsiteX0" fmla="*/ 271463 w 742157"/>
              <a:gd name="connsiteY0" fmla="*/ 38100 h 634206"/>
              <a:gd name="connsiteX1" fmla="*/ 742157 w 742157"/>
              <a:gd name="connsiteY1" fmla="*/ 569913 h 634206"/>
              <a:gd name="connsiteX2" fmla="*/ 0 w 742157"/>
              <a:gd name="connsiteY2" fmla="*/ 634206 h 634206"/>
              <a:gd name="connsiteX3" fmla="*/ 271463 w 742157"/>
              <a:gd name="connsiteY3" fmla="*/ 38100 h 634206"/>
              <a:gd name="connsiteX0" fmla="*/ 271463 w 742157"/>
              <a:gd name="connsiteY0" fmla="*/ 0 h 634206"/>
              <a:gd name="connsiteX1" fmla="*/ 742157 w 742157"/>
              <a:gd name="connsiteY1" fmla="*/ 569913 h 634206"/>
              <a:gd name="connsiteX0" fmla="*/ 0 w 842169"/>
              <a:gd name="connsiteY0" fmla="*/ 211931 h 634206"/>
              <a:gd name="connsiteX1" fmla="*/ 842169 w 842169"/>
              <a:gd name="connsiteY1" fmla="*/ 569913 h 634206"/>
              <a:gd name="connsiteX2" fmla="*/ 100012 w 842169"/>
              <a:gd name="connsiteY2" fmla="*/ 634206 h 634206"/>
              <a:gd name="connsiteX3" fmla="*/ 0 w 842169"/>
              <a:gd name="connsiteY3" fmla="*/ 211931 h 634206"/>
              <a:gd name="connsiteX0" fmla="*/ 371475 w 842169"/>
              <a:gd name="connsiteY0" fmla="*/ 0 h 634206"/>
              <a:gd name="connsiteX1" fmla="*/ 842169 w 842169"/>
              <a:gd name="connsiteY1" fmla="*/ 569913 h 634206"/>
              <a:gd name="connsiteX0" fmla="*/ 0 w 842169"/>
              <a:gd name="connsiteY0" fmla="*/ 0 h 422275"/>
              <a:gd name="connsiteX1" fmla="*/ 842169 w 842169"/>
              <a:gd name="connsiteY1" fmla="*/ 357982 h 422275"/>
              <a:gd name="connsiteX2" fmla="*/ 100012 w 842169"/>
              <a:gd name="connsiteY2" fmla="*/ 422275 h 422275"/>
              <a:gd name="connsiteX3" fmla="*/ 0 w 842169"/>
              <a:gd name="connsiteY3" fmla="*/ 0 h 422275"/>
              <a:gd name="connsiteX0" fmla="*/ 0 w 842169"/>
              <a:gd name="connsiteY0" fmla="*/ 0 h 422275"/>
              <a:gd name="connsiteX1" fmla="*/ 842169 w 842169"/>
              <a:gd name="connsiteY1" fmla="*/ 357982 h 422275"/>
              <a:gd name="connsiteX0" fmla="*/ 0 w 842169"/>
              <a:gd name="connsiteY0" fmla="*/ 42457 h 464732"/>
              <a:gd name="connsiteX1" fmla="*/ 842169 w 842169"/>
              <a:gd name="connsiteY1" fmla="*/ 400439 h 464732"/>
              <a:gd name="connsiteX2" fmla="*/ 100012 w 842169"/>
              <a:gd name="connsiteY2" fmla="*/ 464732 h 464732"/>
              <a:gd name="connsiteX3" fmla="*/ 0 w 842169"/>
              <a:gd name="connsiteY3" fmla="*/ 42457 h 464732"/>
              <a:gd name="connsiteX0" fmla="*/ 0 w 842169"/>
              <a:gd name="connsiteY0" fmla="*/ 42457 h 464732"/>
              <a:gd name="connsiteX1" fmla="*/ 842169 w 842169"/>
              <a:gd name="connsiteY1" fmla="*/ 400439 h 464732"/>
              <a:gd name="connsiteX0" fmla="*/ 0 w 842169"/>
              <a:gd name="connsiteY0" fmla="*/ 42457 h 721908"/>
              <a:gd name="connsiteX1" fmla="*/ 842169 w 842169"/>
              <a:gd name="connsiteY1" fmla="*/ 400439 h 721908"/>
              <a:gd name="connsiteX2" fmla="*/ 100012 w 842169"/>
              <a:gd name="connsiteY2" fmla="*/ 464732 h 721908"/>
              <a:gd name="connsiteX3" fmla="*/ 0 w 842169"/>
              <a:gd name="connsiteY3" fmla="*/ 42457 h 721908"/>
              <a:gd name="connsiteX0" fmla="*/ 0 w 842169"/>
              <a:gd name="connsiteY0" fmla="*/ 42457 h 721908"/>
              <a:gd name="connsiteX1" fmla="*/ 832644 w 842169"/>
              <a:gd name="connsiteY1" fmla="*/ 721908 h 721908"/>
              <a:gd name="connsiteX0" fmla="*/ 0 w 832644"/>
              <a:gd name="connsiteY0" fmla="*/ 16702 h 877127"/>
              <a:gd name="connsiteX1" fmla="*/ 199232 w 832644"/>
              <a:gd name="connsiteY1" fmla="*/ 877127 h 877127"/>
              <a:gd name="connsiteX2" fmla="*/ 100012 w 832644"/>
              <a:gd name="connsiteY2" fmla="*/ 438977 h 877127"/>
              <a:gd name="connsiteX3" fmla="*/ 0 w 832644"/>
              <a:gd name="connsiteY3" fmla="*/ 16702 h 877127"/>
              <a:gd name="connsiteX0" fmla="*/ 0 w 832644"/>
              <a:gd name="connsiteY0" fmla="*/ 16702 h 877127"/>
              <a:gd name="connsiteX1" fmla="*/ 832644 w 832644"/>
              <a:gd name="connsiteY1" fmla="*/ 696153 h 877127"/>
              <a:gd name="connsiteX0" fmla="*/ 0 w 832644"/>
              <a:gd name="connsiteY0" fmla="*/ 12191 h 872707"/>
              <a:gd name="connsiteX1" fmla="*/ 199232 w 832644"/>
              <a:gd name="connsiteY1" fmla="*/ 872616 h 872707"/>
              <a:gd name="connsiteX2" fmla="*/ 100012 w 832644"/>
              <a:gd name="connsiteY2" fmla="*/ 434466 h 872707"/>
              <a:gd name="connsiteX3" fmla="*/ 0 w 832644"/>
              <a:gd name="connsiteY3" fmla="*/ 12191 h 872707"/>
              <a:gd name="connsiteX0" fmla="*/ 0 w 832644"/>
              <a:gd name="connsiteY0" fmla="*/ 12191 h 872707"/>
              <a:gd name="connsiteX1" fmla="*/ 832644 w 832644"/>
              <a:gd name="connsiteY1" fmla="*/ 691642 h 872707"/>
              <a:gd name="connsiteX0" fmla="*/ 0 w 832644"/>
              <a:gd name="connsiteY0" fmla="*/ 12191 h 872707"/>
              <a:gd name="connsiteX1" fmla="*/ 199232 w 832644"/>
              <a:gd name="connsiteY1" fmla="*/ 872616 h 872707"/>
              <a:gd name="connsiteX2" fmla="*/ 100012 w 832644"/>
              <a:gd name="connsiteY2" fmla="*/ 434466 h 872707"/>
              <a:gd name="connsiteX3" fmla="*/ 0 w 832644"/>
              <a:gd name="connsiteY3" fmla="*/ 12191 h 872707"/>
              <a:gd name="connsiteX0" fmla="*/ 0 w 832644"/>
              <a:gd name="connsiteY0" fmla="*/ 12191 h 872707"/>
              <a:gd name="connsiteX1" fmla="*/ 510381 w 832644"/>
              <a:gd name="connsiteY1" fmla="*/ 235234 h 872707"/>
              <a:gd name="connsiteX2" fmla="*/ 832644 w 832644"/>
              <a:gd name="connsiteY2" fmla="*/ 691642 h 872707"/>
              <a:gd name="connsiteX0" fmla="*/ 0 w 832644"/>
              <a:gd name="connsiteY0" fmla="*/ 136683 h 997199"/>
              <a:gd name="connsiteX1" fmla="*/ 199232 w 832644"/>
              <a:gd name="connsiteY1" fmla="*/ 997108 h 997199"/>
              <a:gd name="connsiteX2" fmla="*/ 100012 w 832644"/>
              <a:gd name="connsiteY2" fmla="*/ 558958 h 997199"/>
              <a:gd name="connsiteX3" fmla="*/ 0 w 832644"/>
              <a:gd name="connsiteY3" fmla="*/ 136683 h 997199"/>
              <a:gd name="connsiteX0" fmla="*/ 0 w 832644"/>
              <a:gd name="connsiteY0" fmla="*/ 136683 h 997199"/>
              <a:gd name="connsiteX1" fmla="*/ 691356 w 832644"/>
              <a:gd name="connsiteY1" fmla="*/ 43020 h 997199"/>
              <a:gd name="connsiteX2" fmla="*/ 832644 w 832644"/>
              <a:gd name="connsiteY2" fmla="*/ 816134 h 997199"/>
              <a:gd name="connsiteX0" fmla="*/ 0 w 832651"/>
              <a:gd name="connsiteY0" fmla="*/ 93663 h 954179"/>
              <a:gd name="connsiteX1" fmla="*/ 199232 w 832651"/>
              <a:gd name="connsiteY1" fmla="*/ 954088 h 954179"/>
              <a:gd name="connsiteX2" fmla="*/ 100012 w 832651"/>
              <a:gd name="connsiteY2" fmla="*/ 515938 h 954179"/>
              <a:gd name="connsiteX3" fmla="*/ 0 w 832651"/>
              <a:gd name="connsiteY3" fmla="*/ 93663 h 954179"/>
              <a:gd name="connsiteX0" fmla="*/ 0 w 832651"/>
              <a:gd name="connsiteY0" fmla="*/ 93663 h 954179"/>
              <a:gd name="connsiteX1" fmla="*/ 691356 w 832651"/>
              <a:gd name="connsiteY1" fmla="*/ 0 h 954179"/>
              <a:gd name="connsiteX2" fmla="*/ 832644 w 832651"/>
              <a:gd name="connsiteY2" fmla="*/ 773114 h 954179"/>
              <a:gd name="connsiteX0" fmla="*/ 0 w 832651"/>
              <a:gd name="connsiteY0" fmla="*/ 136562 h 997078"/>
              <a:gd name="connsiteX1" fmla="*/ 199232 w 832651"/>
              <a:gd name="connsiteY1" fmla="*/ 996987 h 997078"/>
              <a:gd name="connsiteX2" fmla="*/ 100012 w 832651"/>
              <a:gd name="connsiteY2" fmla="*/ 558837 h 997078"/>
              <a:gd name="connsiteX3" fmla="*/ 0 w 832651"/>
              <a:gd name="connsiteY3" fmla="*/ 136562 h 997078"/>
              <a:gd name="connsiteX0" fmla="*/ 0 w 832651"/>
              <a:gd name="connsiteY0" fmla="*/ 136562 h 997078"/>
              <a:gd name="connsiteX1" fmla="*/ 691356 w 832651"/>
              <a:gd name="connsiteY1" fmla="*/ 42899 h 997078"/>
              <a:gd name="connsiteX2" fmla="*/ 832644 w 832651"/>
              <a:gd name="connsiteY2" fmla="*/ 816013 h 997078"/>
              <a:gd name="connsiteX0" fmla="*/ 49815 w 882466"/>
              <a:gd name="connsiteY0" fmla="*/ 136562 h 997096"/>
              <a:gd name="connsiteX1" fmla="*/ 249047 w 882466"/>
              <a:gd name="connsiteY1" fmla="*/ 996987 h 997096"/>
              <a:gd name="connsiteX2" fmla="*/ 149827 w 882466"/>
              <a:gd name="connsiteY2" fmla="*/ 558837 h 997096"/>
              <a:gd name="connsiteX3" fmla="*/ 49815 w 882466"/>
              <a:gd name="connsiteY3" fmla="*/ 136562 h 997096"/>
              <a:gd name="connsiteX0" fmla="*/ 49815 w 882466"/>
              <a:gd name="connsiteY0" fmla="*/ 136562 h 997096"/>
              <a:gd name="connsiteX1" fmla="*/ 741171 w 882466"/>
              <a:gd name="connsiteY1" fmla="*/ 42899 h 997096"/>
              <a:gd name="connsiteX2" fmla="*/ 882459 w 882466"/>
              <a:gd name="connsiteY2" fmla="*/ 816013 h 997096"/>
              <a:gd name="connsiteX0" fmla="*/ 0 w 832651"/>
              <a:gd name="connsiteY0" fmla="*/ 136562 h 816013"/>
              <a:gd name="connsiteX1" fmla="*/ 100012 w 832651"/>
              <a:gd name="connsiteY1" fmla="*/ 558837 h 816013"/>
              <a:gd name="connsiteX2" fmla="*/ 0 w 832651"/>
              <a:gd name="connsiteY2" fmla="*/ 136562 h 816013"/>
              <a:gd name="connsiteX0" fmla="*/ 0 w 832651"/>
              <a:gd name="connsiteY0" fmla="*/ 136562 h 816013"/>
              <a:gd name="connsiteX1" fmla="*/ 691356 w 832651"/>
              <a:gd name="connsiteY1" fmla="*/ 42899 h 816013"/>
              <a:gd name="connsiteX2" fmla="*/ 832644 w 832651"/>
              <a:gd name="connsiteY2" fmla="*/ 816013 h 816013"/>
              <a:gd name="connsiteX0" fmla="*/ 0 w 832651"/>
              <a:gd name="connsiteY0" fmla="*/ 136562 h 816013"/>
              <a:gd name="connsiteX1" fmla="*/ 383381 w 832651"/>
              <a:gd name="connsiteY1" fmla="*/ 663612 h 816013"/>
              <a:gd name="connsiteX2" fmla="*/ 0 w 832651"/>
              <a:gd name="connsiteY2" fmla="*/ 136562 h 816013"/>
              <a:gd name="connsiteX0" fmla="*/ 0 w 832651"/>
              <a:gd name="connsiteY0" fmla="*/ 136562 h 816013"/>
              <a:gd name="connsiteX1" fmla="*/ 691356 w 832651"/>
              <a:gd name="connsiteY1" fmla="*/ 42899 h 816013"/>
              <a:gd name="connsiteX2" fmla="*/ 832644 w 832651"/>
              <a:gd name="connsiteY2" fmla="*/ 816013 h 816013"/>
              <a:gd name="connsiteX0" fmla="*/ 0 w 832651"/>
              <a:gd name="connsiteY0" fmla="*/ 136562 h 816013"/>
              <a:gd name="connsiteX1" fmla="*/ 383381 w 832651"/>
              <a:gd name="connsiteY1" fmla="*/ 663612 h 816013"/>
              <a:gd name="connsiteX2" fmla="*/ 0 w 832651"/>
              <a:gd name="connsiteY2" fmla="*/ 136562 h 816013"/>
              <a:gd name="connsiteX0" fmla="*/ 0 w 832651"/>
              <a:gd name="connsiteY0" fmla="*/ 136562 h 816013"/>
              <a:gd name="connsiteX1" fmla="*/ 691356 w 832651"/>
              <a:gd name="connsiteY1" fmla="*/ 42899 h 816013"/>
              <a:gd name="connsiteX2" fmla="*/ 832644 w 832651"/>
              <a:gd name="connsiteY2" fmla="*/ 816013 h 816013"/>
              <a:gd name="connsiteX0" fmla="*/ 383381 w 832651"/>
              <a:gd name="connsiteY0" fmla="*/ 663612 h 816013"/>
              <a:gd name="connsiteX1" fmla="*/ 0 w 832651"/>
              <a:gd name="connsiteY1" fmla="*/ 136562 h 816013"/>
              <a:gd name="connsiteX2" fmla="*/ 474821 w 832651"/>
              <a:gd name="connsiteY2" fmla="*/ 755052 h 816013"/>
              <a:gd name="connsiteX0" fmla="*/ 0 w 832651"/>
              <a:gd name="connsiteY0" fmla="*/ 136562 h 816013"/>
              <a:gd name="connsiteX1" fmla="*/ 691356 w 832651"/>
              <a:gd name="connsiteY1" fmla="*/ 42899 h 816013"/>
              <a:gd name="connsiteX2" fmla="*/ 832644 w 832651"/>
              <a:gd name="connsiteY2" fmla="*/ 816013 h 816013"/>
              <a:gd name="connsiteX0" fmla="*/ 772954 w 1222224"/>
              <a:gd name="connsiteY0" fmla="*/ 663612 h 816013"/>
              <a:gd name="connsiteX1" fmla="*/ 389573 w 1222224"/>
              <a:gd name="connsiteY1" fmla="*/ 136562 h 816013"/>
              <a:gd name="connsiteX2" fmla="*/ 0 w 1222224"/>
              <a:gd name="connsiteY2" fmla="*/ 154977 h 816013"/>
              <a:gd name="connsiteX0" fmla="*/ 389573 w 1222224"/>
              <a:gd name="connsiteY0" fmla="*/ 136562 h 816013"/>
              <a:gd name="connsiteX1" fmla="*/ 1080929 w 1222224"/>
              <a:gd name="connsiteY1" fmla="*/ 42899 h 816013"/>
              <a:gd name="connsiteX2" fmla="*/ 1222217 w 1222224"/>
              <a:gd name="connsiteY2" fmla="*/ 816013 h 816013"/>
              <a:gd name="connsiteX0" fmla="*/ 383381 w 832651"/>
              <a:gd name="connsiteY0" fmla="*/ 663612 h 816013"/>
              <a:gd name="connsiteX1" fmla="*/ 0 w 832651"/>
              <a:gd name="connsiteY1" fmla="*/ 136562 h 816013"/>
              <a:gd name="connsiteX0" fmla="*/ 0 w 832651"/>
              <a:gd name="connsiteY0" fmla="*/ 136562 h 816013"/>
              <a:gd name="connsiteX1" fmla="*/ 691356 w 832651"/>
              <a:gd name="connsiteY1" fmla="*/ 42899 h 816013"/>
              <a:gd name="connsiteX2" fmla="*/ 832644 w 832651"/>
              <a:gd name="connsiteY2" fmla="*/ 816013 h 816013"/>
              <a:gd name="connsiteX0" fmla="*/ 383381 w 832651"/>
              <a:gd name="connsiteY0" fmla="*/ 689962 h 842363"/>
              <a:gd name="connsiteX1" fmla="*/ 0 w 832651"/>
              <a:gd name="connsiteY1" fmla="*/ 162912 h 842363"/>
              <a:gd name="connsiteX0" fmla="*/ 0 w 832651"/>
              <a:gd name="connsiteY0" fmla="*/ 162912 h 842363"/>
              <a:gd name="connsiteX1" fmla="*/ 312737 w 832651"/>
              <a:gd name="connsiteY1" fmla="*/ 47819 h 842363"/>
              <a:gd name="connsiteX2" fmla="*/ 691356 w 832651"/>
              <a:gd name="connsiteY2" fmla="*/ 69249 h 842363"/>
              <a:gd name="connsiteX3" fmla="*/ 832644 w 832651"/>
              <a:gd name="connsiteY3" fmla="*/ 842363 h 842363"/>
              <a:gd name="connsiteX0" fmla="*/ 383381 w 832651"/>
              <a:gd name="connsiteY0" fmla="*/ 705994 h 858395"/>
              <a:gd name="connsiteX1" fmla="*/ 0 w 832651"/>
              <a:gd name="connsiteY1" fmla="*/ 178944 h 858395"/>
              <a:gd name="connsiteX0" fmla="*/ 0 w 832651"/>
              <a:gd name="connsiteY0" fmla="*/ 178944 h 858395"/>
              <a:gd name="connsiteX1" fmla="*/ 317500 w 832651"/>
              <a:gd name="connsiteY1" fmla="*/ 25751 h 858395"/>
              <a:gd name="connsiteX2" fmla="*/ 691356 w 832651"/>
              <a:gd name="connsiteY2" fmla="*/ 85281 h 858395"/>
              <a:gd name="connsiteX3" fmla="*/ 832644 w 832651"/>
              <a:gd name="connsiteY3" fmla="*/ 858395 h 858395"/>
              <a:gd name="connsiteX0" fmla="*/ 383381 w 832651"/>
              <a:gd name="connsiteY0" fmla="*/ 705994 h 858395"/>
              <a:gd name="connsiteX1" fmla="*/ 0 w 832651"/>
              <a:gd name="connsiteY1" fmla="*/ 178944 h 858395"/>
              <a:gd name="connsiteX0" fmla="*/ 0 w 832651"/>
              <a:gd name="connsiteY0" fmla="*/ 178944 h 858395"/>
              <a:gd name="connsiteX1" fmla="*/ 317500 w 832651"/>
              <a:gd name="connsiteY1" fmla="*/ 25751 h 858395"/>
              <a:gd name="connsiteX2" fmla="*/ 691356 w 832651"/>
              <a:gd name="connsiteY2" fmla="*/ 85281 h 858395"/>
              <a:gd name="connsiteX3" fmla="*/ 832644 w 832651"/>
              <a:gd name="connsiteY3" fmla="*/ 858395 h 858395"/>
              <a:gd name="connsiteX0" fmla="*/ 383381 w 832651"/>
              <a:gd name="connsiteY0" fmla="*/ 705994 h 858395"/>
              <a:gd name="connsiteX1" fmla="*/ 26987 w 832651"/>
              <a:gd name="connsiteY1" fmla="*/ 223394 h 858395"/>
              <a:gd name="connsiteX2" fmla="*/ 0 w 832651"/>
              <a:gd name="connsiteY2" fmla="*/ 178944 h 858395"/>
              <a:gd name="connsiteX0" fmla="*/ 0 w 832651"/>
              <a:gd name="connsiteY0" fmla="*/ 178944 h 858395"/>
              <a:gd name="connsiteX1" fmla="*/ 317500 w 832651"/>
              <a:gd name="connsiteY1" fmla="*/ 25751 h 858395"/>
              <a:gd name="connsiteX2" fmla="*/ 691356 w 832651"/>
              <a:gd name="connsiteY2" fmla="*/ 85281 h 858395"/>
              <a:gd name="connsiteX3" fmla="*/ 832644 w 832651"/>
              <a:gd name="connsiteY3" fmla="*/ 858395 h 858395"/>
              <a:gd name="connsiteX0" fmla="*/ 442119 w 891389"/>
              <a:gd name="connsiteY0" fmla="*/ 705994 h 858395"/>
              <a:gd name="connsiteX1" fmla="*/ 0 w 891389"/>
              <a:gd name="connsiteY1" fmla="*/ 454376 h 858395"/>
              <a:gd name="connsiteX2" fmla="*/ 58738 w 891389"/>
              <a:gd name="connsiteY2" fmla="*/ 178944 h 858395"/>
              <a:gd name="connsiteX0" fmla="*/ 58738 w 891389"/>
              <a:gd name="connsiteY0" fmla="*/ 178944 h 858395"/>
              <a:gd name="connsiteX1" fmla="*/ 376238 w 891389"/>
              <a:gd name="connsiteY1" fmla="*/ 25751 h 858395"/>
              <a:gd name="connsiteX2" fmla="*/ 750094 w 891389"/>
              <a:gd name="connsiteY2" fmla="*/ 85281 h 858395"/>
              <a:gd name="connsiteX3" fmla="*/ 891382 w 891389"/>
              <a:gd name="connsiteY3" fmla="*/ 858395 h 858395"/>
              <a:gd name="connsiteX0" fmla="*/ 442119 w 891389"/>
              <a:gd name="connsiteY0" fmla="*/ 705994 h 858395"/>
              <a:gd name="connsiteX1" fmla="*/ 0 w 891389"/>
              <a:gd name="connsiteY1" fmla="*/ 454376 h 858395"/>
              <a:gd name="connsiteX2" fmla="*/ 58738 w 891389"/>
              <a:gd name="connsiteY2" fmla="*/ 178944 h 858395"/>
              <a:gd name="connsiteX0" fmla="*/ 58738 w 891389"/>
              <a:gd name="connsiteY0" fmla="*/ 262288 h 858395"/>
              <a:gd name="connsiteX1" fmla="*/ 376238 w 891389"/>
              <a:gd name="connsiteY1" fmla="*/ 25751 h 858395"/>
              <a:gd name="connsiteX2" fmla="*/ 750094 w 891389"/>
              <a:gd name="connsiteY2" fmla="*/ 85281 h 858395"/>
              <a:gd name="connsiteX3" fmla="*/ 891382 w 891389"/>
              <a:gd name="connsiteY3" fmla="*/ 858395 h 858395"/>
              <a:gd name="connsiteX0" fmla="*/ 442119 w 891389"/>
              <a:gd name="connsiteY0" fmla="*/ 705994 h 858395"/>
              <a:gd name="connsiteX1" fmla="*/ 0 w 891389"/>
              <a:gd name="connsiteY1" fmla="*/ 454376 h 858395"/>
              <a:gd name="connsiteX2" fmla="*/ 58738 w 891389"/>
              <a:gd name="connsiteY2" fmla="*/ 178944 h 858395"/>
              <a:gd name="connsiteX0" fmla="*/ 58738 w 891389"/>
              <a:gd name="connsiteY0" fmla="*/ 262288 h 858395"/>
              <a:gd name="connsiteX1" fmla="*/ 376238 w 891389"/>
              <a:gd name="connsiteY1" fmla="*/ 25751 h 858395"/>
              <a:gd name="connsiteX2" fmla="*/ 750094 w 891389"/>
              <a:gd name="connsiteY2" fmla="*/ 85281 h 858395"/>
              <a:gd name="connsiteX3" fmla="*/ 891382 w 891389"/>
              <a:gd name="connsiteY3" fmla="*/ 858395 h 858395"/>
              <a:gd name="connsiteX0" fmla="*/ 442119 w 891389"/>
              <a:gd name="connsiteY0" fmla="*/ 705994 h 858395"/>
              <a:gd name="connsiteX1" fmla="*/ 0 w 891389"/>
              <a:gd name="connsiteY1" fmla="*/ 454376 h 858395"/>
              <a:gd name="connsiteX2" fmla="*/ 58738 w 891389"/>
              <a:gd name="connsiteY2" fmla="*/ 178944 h 858395"/>
              <a:gd name="connsiteX0" fmla="*/ 58738 w 891389"/>
              <a:gd name="connsiteY0" fmla="*/ 262288 h 858395"/>
              <a:gd name="connsiteX1" fmla="*/ 376238 w 891389"/>
              <a:gd name="connsiteY1" fmla="*/ 25751 h 858395"/>
              <a:gd name="connsiteX2" fmla="*/ 750094 w 891389"/>
              <a:gd name="connsiteY2" fmla="*/ 85281 h 858395"/>
              <a:gd name="connsiteX3" fmla="*/ 891382 w 891389"/>
              <a:gd name="connsiteY3" fmla="*/ 858395 h 858395"/>
              <a:gd name="connsiteX0" fmla="*/ 442119 w 891389"/>
              <a:gd name="connsiteY0" fmla="*/ 738525 h 890926"/>
              <a:gd name="connsiteX1" fmla="*/ 0 w 891389"/>
              <a:gd name="connsiteY1" fmla="*/ 486907 h 890926"/>
              <a:gd name="connsiteX2" fmla="*/ 58738 w 891389"/>
              <a:gd name="connsiteY2" fmla="*/ 211475 h 890926"/>
              <a:gd name="connsiteX0" fmla="*/ 58738 w 891389"/>
              <a:gd name="connsiteY0" fmla="*/ 294819 h 890926"/>
              <a:gd name="connsiteX1" fmla="*/ 371476 w 891389"/>
              <a:gd name="connsiteY1" fmla="*/ 8275 h 890926"/>
              <a:gd name="connsiteX2" fmla="*/ 750094 w 891389"/>
              <a:gd name="connsiteY2" fmla="*/ 117812 h 890926"/>
              <a:gd name="connsiteX3" fmla="*/ 891382 w 891389"/>
              <a:gd name="connsiteY3" fmla="*/ 890926 h 890926"/>
              <a:gd name="connsiteX0" fmla="*/ 442119 w 891389"/>
              <a:gd name="connsiteY0" fmla="*/ 738525 h 890926"/>
              <a:gd name="connsiteX1" fmla="*/ 0 w 891389"/>
              <a:gd name="connsiteY1" fmla="*/ 486907 h 890926"/>
              <a:gd name="connsiteX2" fmla="*/ 58738 w 891389"/>
              <a:gd name="connsiteY2" fmla="*/ 211475 h 890926"/>
              <a:gd name="connsiteX0" fmla="*/ 58738 w 891389"/>
              <a:gd name="connsiteY0" fmla="*/ 294819 h 890926"/>
              <a:gd name="connsiteX1" fmla="*/ 371476 w 891389"/>
              <a:gd name="connsiteY1" fmla="*/ 8275 h 890926"/>
              <a:gd name="connsiteX2" fmla="*/ 750094 w 891389"/>
              <a:gd name="connsiteY2" fmla="*/ 117812 h 890926"/>
              <a:gd name="connsiteX3" fmla="*/ 891382 w 891389"/>
              <a:gd name="connsiteY3" fmla="*/ 890926 h 890926"/>
              <a:gd name="connsiteX0" fmla="*/ 442119 w 891389"/>
              <a:gd name="connsiteY0" fmla="*/ 730250 h 882651"/>
              <a:gd name="connsiteX1" fmla="*/ 0 w 891389"/>
              <a:gd name="connsiteY1" fmla="*/ 478632 h 882651"/>
              <a:gd name="connsiteX2" fmla="*/ 58738 w 891389"/>
              <a:gd name="connsiteY2" fmla="*/ 203200 h 882651"/>
              <a:gd name="connsiteX0" fmla="*/ 58738 w 891389"/>
              <a:gd name="connsiteY0" fmla="*/ 286544 h 882651"/>
              <a:gd name="connsiteX1" fmla="*/ 371476 w 891389"/>
              <a:gd name="connsiteY1" fmla="*/ 0 h 882651"/>
              <a:gd name="connsiteX2" fmla="*/ 750094 w 891389"/>
              <a:gd name="connsiteY2" fmla="*/ 109537 h 882651"/>
              <a:gd name="connsiteX3" fmla="*/ 891382 w 891389"/>
              <a:gd name="connsiteY3" fmla="*/ 882651 h 882651"/>
              <a:gd name="connsiteX0" fmla="*/ 442119 w 897683"/>
              <a:gd name="connsiteY0" fmla="*/ 730250 h 882651"/>
              <a:gd name="connsiteX1" fmla="*/ 0 w 897683"/>
              <a:gd name="connsiteY1" fmla="*/ 478632 h 882651"/>
              <a:gd name="connsiteX2" fmla="*/ 58738 w 897683"/>
              <a:gd name="connsiteY2" fmla="*/ 203200 h 882651"/>
              <a:gd name="connsiteX0" fmla="*/ 58738 w 897683"/>
              <a:gd name="connsiteY0" fmla="*/ 286544 h 882651"/>
              <a:gd name="connsiteX1" fmla="*/ 371476 w 897683"/>
              <a:gd name="connsiteY1" fmla="*/ 0 h 882651"/>
              <a:gd name="connsiteX2" fmla="*/ 790575 w 897683"/>
              <a:gd name="connsiteY2" fmla="*/ 169069 h 882651"/>
              <a:gd name="connsiteX3" fmla="*/ 891382 w 897683"/>
              <a:gd name="connsiteY3" fmla="*/ 882651 h 882651"/>
              <a:gd name="connsiteX0" fmla="*/ 442119 w 893010"/>
              <a:gd name="connsiteY0" fmla="*/ 730250 h 882651"/>
              <a:gd name="connsiteX1" fmla="*/ 0 w 893010"/>
              <a:gd name="connsiteY1" fmla="*/ 478632 h 882651"/>
              <a:gd name="connsiteX2" fmla="*/ 58738 w 893010"/>
              <a:gd name="connsiteY2" fmla="*/ 203200 h 882651"/>
              <a:gd name="connsiteX0" fmla="*/ 58738 w 893010"/>
              <a:gd name="connsiteY0" fmla="*/ 286544 h 882651"/>
              <a:gd name="connsiteX1" fmla="*/ 371476 w 893010"/>
              <a:gd name="connsiteY1" fmla="*/ 0 h 882651"/>
              <a:gd name="connsiteX2" fmla="*/ 790575 w 893010"/>
              <a:gd name="connsiteY2" fmla="*/ 169069 h 882651"/>
              <a:gd name="connsiteX3" fmla="*/ 891382 w 893010"/>
              <a:gd name="connsiteY3" fmla="*/ 882651 h 882651"/>
              <a:gd name="connsiteX0" fmla="*/ 442119 w 893010"/>
              <a:gd name="connsiteY0" fmla="*/ 730250 h 882651"/>
              <a:gd name="connsiteX1" fmla="*/ 0 w 893010"/>
              <a:gd name="connsiteY1" fmla="*/ 478632 h 882651"/>
              <a:gd name="connsiteX2" fmla="*/ 58738 w 893010"/>
              <a:gd name="connsiteY2" fmla="*/ 203200 h 882651"/>
              <a:gd name="connsiteX0" fmla="*/ 58738 w 893010"/>
              <a:gd name="connsiteY0" fmla="*/ 286544 h 882651"/>
              <a:gd name="connsiteX1" fmla="*/ 371476 w 893010"/>
              <a:gd name="connsiteY1" fmla="*/ 0 h 882651"/>
              <a:gd name="connsiteX2" fmla="*/ 790575 w 893010"/>
              <a:gd name="connsiteY2" fmla="*/ 169069 h 882651"/>
              <a:gd name="connsiteX3" fmla="*/ 891382 w 893010"/>
              <a:gd name="connsiteY3" fmla="*/ 882651 h 882651"/>
              <a:gd name="connsiteX0" fmla="*/ 442119 w 804929"/>
              <a:gd name="connsiteY0" fmla="*/ 730250 h 1004094"/>
              <a:gd name="connsiteX1" fmla="*/ 0 w 804929"/>
              <a:gd name="connsiteY1" fmla="*/ 478632 h 1004094"/>
              <a:gd name="connsiteX2" fmla="*/ 58738 w 804929"/>
              <a:gd name="connsiteY2" fmla="*/ 203200 h 1004094"/>
              <a:gd name="connsiteX0" fmla="*/ 58738 w 804929"/>
              <a:gd name="connsiteY0" fmla="*/ 286544 h 1004094"/>
              <a:gd name="connsiteX1" fmla="*/ 371476 w 804929"/>
              <a:gd name="connsiteY1" fmla="*/ 0 h 1004094"/>
              <a:gd name="connsiteX2" fmla="*/ 790575 w 804929"/>
              <a:gd name="connsiteY2" fmla="*/ 169069 h 1004094"/>
              <a:gd name="connsiteX3" fmla="*/ 200820 w 804929"/>
              <a:gd name="connsiteY3" fmla="*/ 1004094 h 1004094"/>
              <a:gd name="connsiteX0" fmla="*/ 442119 w 791766"/>
              <a:gd name="connsiteY0" fmla="*/ 730250 h 1004094"/>
              <a:gd name="connsiteX1" fmla="*/ 0 w 791766"/>
              <a:gd name="connsiteY1" fmla="*/ 478632 h 1004094"/>
              <a:gd name="connsiteX2" fmla="*/ 58738 w 791766"/>
              <a:gd name="connsiteY2" fmla="*/ 203200 h 1004094"/>
              <a:gd name="connsiteX0" fmla="*/ 58738 w 791766"/>
              <a:gd name="connsiteY0" fmla="*/ 286544 h 1004094"/>
              <a:gd name="connsiteX1" fmla="*/ 371476 w 791766"/>
              <a:gd name="connsiteY1" fmla="*/ 0 h 1004094"/>
              <a:gd name="connsiteX2" fmla="*/ 790575 w 791766"/>
              <a:gd name="connsiteY2" fmla="*/ 169069 h 1004094"/>
              <a:gd name="connsiteX3" fmla="*/ 488158 w 791766"/>
              <a:gd name="connsiteY3" fmla="*/ 621506 h 1004094"/>
              <a:gd name="connsiteX4" fmla="*/ 200820 w 791766"/>
              <a:gd name="connsiteY4" fmla="*/ 1004094 h 1004094"/>
              <a:gd name="connsiteX0" fmla="*/ 442119 w 861869"/>
              <a:gd name="connsiteY0" fmla="*/ 730250 h 1091034"/>
              <a:gd name="connsiteX1" fmla="*/ 0 w 861869"/>
              <a:gd name="connsiteY1" fmla="*/ 478632 h 1091034"/>
              <a:gd name="connsiteX2" fmla="*/ 58738 w 861869"/>
              <a:gd name="connsiteY2" fmla="*/ 203200 h 1091034"/>
              <a:gd name="connsiteX0" fmla="*/ 58738 w 861869"/>
              <a:gd name="connsiteY0" fmla="*/ 286544 h 1091034"/>
              <a:gd name="connsiteX1" fmla="*/ 371476 w 861869"/>
              <a:gd name="connsiteY1" fmla="*/ 0 h 1091034"/>
              <a:gd name="connsiteX2" fmla="*/ 790575 w 861869"/>
              <a:gd name="connsiteY2" fmla="*/ 169069 h 1091034"/>
              <a:gd name="connsiteX3" fmla="*/ 821533 w 861869"/>
              <a:gd name="connsiteY3" fmla="*/ 1047750 h 1091034"/>
              <a:gd name="connsiteX4" fmla="*/ 200820 w 861869"/>
              <a:gd name="connsiteY4" fmla="*/ 1004094 h 1091034"/>
              <a:gd name="connsiteX0" fmla="*/ 442119 w 878831"/>
              <a:gd name="connsiteY0" fmla="*/ 730250 h 1091034"/>
              <a:gd name="connsiteX1" fmla="*/ 0 w 878831"/>
              <a:gd name="connsiteY1" fmla="*/ 478632 h 1091034"/>
              <a:gd name="connsiteX2" fmla="*/ 58738 w 878831"/>
              <a:gd name="connsiteY2" fmla="*/ 203200 h 1091034"/>
              <a:gd name="connsiteX0" fmla="*/ 58738 w 878831"/>
              <a:gd name="connsiteY0" fmla="*/ 286544 h 1091034"/>
              <a:gd name="connsiteX1" fmla="*/ 371476 w 878831"/>
              <a:gd name="connsiteY1" fmla="*/ 0 h 1091034"/>
              <a:gd name="connsiteX2" fmla="*/ 790575 w 878831"/>
              <a:gd name="connsiteY2" fmla="*/ 169069 h 1091034"/>
              <a:gd name="connsiteX3" fmla="*/ 847726 w 878831"/>
              <a:gd name="connsiteY3" fmla="*/ 559593 h 1091034"/>
              <a:gd name="connsiteX4" fmla="*/ 821533 w 878831"/>
              <a:gd name="connsiteY4" fmla="*/ 1047750 h 1091034"/>
              <a:gd name="connsiteX5" fmla="*/ 200820 w 878831"/>
              <a:gd name="connsiteY5" fmla="*/ 1004094 h 1091034"/>
              <a:gd name="connsiteX0" fmla="*/ 442119 w 904329"/>
              <a:gd name="connsiteY0" fmla="*/ 730250 h 1091034"/>
              <a:gd name="connsiteX1" fmla="*/ 0 w 904329"/>
              <a:gd name="connsiteY1" fmla="*/ 478632 h 1091034"/>
              <a:gd name="connsiteX2" fmla="*/ 58738 w 904329"/>
              <a:gd name="connsiteY2" fmla="*/ 203200 h 1091034"/>
              <a:gd name="connsiteX0" fmla="*/ 58738 w 904329"/>
              <a:gd name="connsiteY0" fmla="*/ 286544 h 1091034"/>
              <a:gd name="connsiteX1" fmla="*/ 371476 w 904329"/>
              <a:gd name="connsiteY1" fmla="*/ 0 h 1091034"/>
              <a:gd name="connsiteX2" fmla="*/ 790575 w 904329"/>
              <a:gd name="connsiteY2" fmla="*/ 169069 h 1091034"/>
              <a:gd name="connsiteX3" fmla="*/ 897732 w 904329"/>
              <a:gd name="connsiteY3" fmla="*/ 557212 h 1091034"/>
              <a:gd name="connsiteX4" fmla="*/ 821533 w 904329"/>
              <a:gd name="connsiteY4" fmla="*/ 1047750 h 1091034"/>
              <a:gd name="connsiteX5" fmla="*/ 200820 w 904329"/>
              <a:gd name="connsiteY5" fmla="*/ 1004094 h 1091034"/>
              <a:gd name="connsiteX0" fmla="*/ 442119 w 904329"/>
              <a:gd name="connsiteY0" fmla="*/ 730250 h 1091034"/>
              <a:gd name="connsiteX1" fmla="*/ 0 w 904329"/>
              <a:gd name="connsiteY1" fmla="*/ 478632 h 1091034"/>
              <a:gd name="connsiteX2" fmla="*/ 58738 w 904329"/>
              <a:gd name="connsiteY2" fmla="*/ 203200 h 1091034"/>
              <a:gd name="connsiteX0" fmla="*/ 58738 w 904329"/>
              <a:gd name="connsiteY0" fmla="*/ 286544 h 1091034"/>
              <a:gd name="connsiteX1" fmla="*/ 371476 w 904329"/>
              <a:gd name="connsiteY1" fmla="*/ 0 h 1091034"/>
              <a:gd name="connsiteX2" fmla="*/ 790575 w 904329"/>
              <a:gd name="connsiteY2" fmla="*/ 169069 h 1091034"/>
              <a:gd name="connsiteX3" fmla="*/ 897732 w 904329"/>
              <a:gd name="connsiteY3" fmla="*/ 557212 h 1091034"/>
              <a:gd name="connsiteX4" fmla="*/ 821533 w 904329"/>
              <a:gd name="connsiteY4" fmla="*/ 1047750 h 1091034"/>
              <a:gd name="connsiteX5" fmla="*/ 200820 w 904329"/>
              <a:gd name="connsiteY5" fmla="*/ 1004094 h 1091034"/>
              <a:gd name="connsiteX0" fmla="*/ 442119 w 905381"/>
              <a:gd name="connsiteY0" fmla="*/ 730250 h 1091034"/>
              <a:gd name="connsiteX1" fmla="*/ 0 w 905381"/>
              <a:gd name="connsiteY1" fmla="*/ 478632 h 1091034"/>
              <a:gd name="connsiteX2" fmla="*/ 58738 w 905381"/>
              <a:gd name="connsiteY2" fmla="*/ 203200 h 1091034"/>
              <a:gd name="connsiteX0" fmla="*/ 58738 w 905381"/>
              <a:gd name="connsiteY0" fmla="*/ 286544 h 1091034"/>
              <a:gd name="connsiteX1" fmla="*/ 371476 w 905381"/>
              <a:gd name="connsiteY1" fmla="*/ 0 h 1091034"/>
              <a:gd name="connsiteX2" fmla="*/ 790575 w 905381"/>
              <a:gd name="connsiteY2" fmla="*/ 169069 h 1091034"/>
              <a:gd name="connsiteX3" fmla="*/ 897732 w 905381"/>
              <a:gd name="connsiteY3" fmla="*/ 557212 h 1091034"/>
              <a:gd name="connsiteX4" fmla="*/ 821533 w 905381"/>
              <a:gd name="connsiteY4" fmla="*/ 1047750 h 1091034"/>
              <a:gd name="connsiteX5" fmla="*/ 200820 w 905381"/>
              <a:gd name="connsiteY5" fmla="*/ 1004094 h 1091034"/>
              <a:gd name="connsiteX0" fmla="*/ 442119 w 877004"/>
              <a:gd name="connsiteY0" fmla="*/ 730250 h 1091034"/>
              <a:gd name="connsiteX1" fmla="*/ 0 w 877004"/>
              <a:gd name="connsiteY1" fmla="*/ 478632 h 1091034"/>
              <a:gd name="connsiteX2" fmla="*/ 58738 w 877004"/>
              <a:gd name="connsiteY2" fmla="*/ 203200 h 1091034"/>
              <a:gd name="connsiteX0" fmla="*/ 58738 w 877004"/>
              <a:gd name="connsiteY0" fmla="*/ 286544 h 1091034"/>
              <a:gd name="connsiteX1" fmla="*/ 371476 w 877004"/>
              <a:gd name="connsiteY1" fmla="*/ 0 h 1091034"/>
              <a:gd name="connsiteX2" fmla="*/ 790575 w 877004"/>
              <a:gd name="connsiteY2" fmla="*/ 169069 h 1091034"/>
              <a:gd name="connsiteX3" fmla="*/ 840582 w 877004"/>
              <a:gd name="connsiteY3" fmla="*/ 585787 h 1091034"/>
              <a:gd name="connsiteX4" fmla="*/ 821533 w 877004"/>
              <a:gd name="connsiteY4" fmla="*/ 1047750 h 1091034"/>
              <a:gd name="connsiteX5" fmla="*/ 200820 w 877004"/>
              <a:gd name="connsiteY5" fmla="*/ 1004094 h 1091034"/>
              <a:gd name="connsiteX0" fmla="*/ 442119 w 877004"/>
              <a:gd name="connsiteY0" fmla="*/ 730250 h 1091034"/>
              <a:gd name="connsiteX1" fmla="*/ 0 w 877004"/>
              <a:gd name="connsiteY1" fmla="*/ 478632 h 1091034"/>
              <a:gd name="connsiteX2" fmla="*/ 58738 w 877004"/>
              <a:gd name="connsiteY2" fmla="*/ 203200 h 1091034"/>
              <a:gd name="connsiteX0" fmla="*/ 58738 w 877004"/>
              <a:gd name="connsiteY0" fmla="*/ 286544 h 1091034"/>
              <a:gd name="connsiteX1" fmla="*/ 371476 w 877004"/>
              <a:gd name="connsiteY1" fmla="*/ 0 h 1091034"/>
              <a:gd name="connsiteX2" fmla="*/ 790575 w 877004"/>
              <a:gd name="connsiteY2" fmla="*/ 169069 h 1091034"/>
              <a:gd name="connsiteX3" fmla="*/ 840582 w 877004"/>
              <a:gd name="connsiteY3" fmla="*/ 585787 h 1091034"/>
              <a:gd name="connsiteX4" fmla="*/ 821533 w 877004"/>
              <a:gd name="connsiteY4" fmla="*/ 1047750 h 1091034"/>
              <a:gd name="connsiteX5" fmla="*/ 200820 w 877004"/>
              <a:gd name="connsiteY5" fmla="*/ 1004094 h 1091034"/>
              <a:gd name="connsiteX0" fmla="*/ 442119 w 884183"/>
              <a:gd name="connsiteY0" fmla="*/ 730250 h 1091034"/>
              <a:gd name="connsiteX1" fmla="*/ 0 w 884183"/>
              <a:gd name="connsiteY1" fmla="*/ 478632 h 1091034"/>
              <a:gd name="connsiteX2" fmla="*/ 58738 w 884183"/>
              <a:gd name="connsiteY2" fmla="*/ 203200 h 1091034"/>
              <a:gd name="connsiteX0" fmla="*/ 58738 w 884183"/>
              <a:gd name="connsiteY0" fmla="*/ 286544 h 1091034"/>
              <a:gd name="connsiteX1" fmla="*/ 371476 w 884183"/>
              <a:gd name="connsiteY1" fmla="*/ 0 h 1091034"/>
              <a:gd name="connsiteX2" fmla="*/ 790575 w 884183"/>
              <a:gd name="connsiteY2" fmla="*/ 169069 h 1091034"/>
              <a:gd name="connsiteX3" fmla="*/ 840582 w 884183"/>
              <a:gd name="connsiteY3" fmla="*/ 585787 h 1091034"/>
              <a:gd name="connsiteX4" fmla="*/ 821533 w 884183"/>
              <a:gd name="connsiteY4" fmla="*/ 1047750 h 1091034"/>
              <a:gd name="connsiteX5" fmla="*/ 200820 w 884183"/>
              <a:gd name="connsiteY5" fmla="*/ 1004094 h 1091034"/>
              <a:gd name="connsiteX0" fmla="*/ 442119 w 884183"/>
              <a:gd name="connsiteY0" fmla="*/ 730250 h 1106971"/>
              <a:gd name="connsiteX1" fmla="*/ 0 w 884183"/>
              <a:gd name="connsiteY1" fmla="*/ 478632 h 1106971"/>
              <a:gd name="connsiteX2" fmla="*/ 58738 w 884183"/>
              <a:gd name="connsiteY2" fmla="*/ 203200 h 1106971"/>
              <a:gd name="connsiteX0" fmla="*/ 58738 w 884183"/>
              <a:gd name="connsiteY0" fmla="*/ 286544 h 1106971"/>
              <a:gd name="connsiteX1" fmla="*/ 371476 w 884183"/>
              <a:gd name="connsiteY1" fmla="*/ 0 h 1106971"/>
              <a:gd name="connsiteX2" fmla="*/ 790575 w 884183"/>
              <a:gd name="connsiteY2" fmla="*/ 169069 h 1106971"/>
              <a:gd name="connsiteX3" fmla="*/ 840582 w 884183"/>
              <a:gd name="connsiteY3" fmla="*/ 585787 h 1106971"/>
              <a:gd name="connsiteX4" fmla="*/ 821533 w 884183"/>
              <a:gd name="connsiteY4" fmla="*/ 1047750 h 1106971"/>
              <a:gd name="connsiteX5" fmla="*/ 188913 w 884183"/>
              <a:gd name="connsiteY5" fmla="*/ 1092201 h 1106971"/>
              <a:gd name="connsiteX0" fmla="*/ 442119 w 884183"/>
              <a:gd name="connsiteY0" fmla="*/ 730250 h 1098801"/>
              <a:gd name="connsiteX1" fmla="*/ 0 w 884183"/>
              <a:gd name="connsiteY1" fmla="*/ 478632 h 1098801"/>
              <a:gd name="connsiteX2" fmla="*/ 58738 w 884183"/>
              <a:gd name="connsiteY2" fmla="*/ 203200 h 1098801"/>
              <a:gd name="connsiteX0" fmla="*/ 58738 w 884183"/>
              <a:gd name="connsiteY0" fmla="*/ 286544 h 1098801"/>
              <a:gd name="connsiteX1" fmla="*/ 371476 w 884183"/>
              <a:gd name="connsiteY1" fmla="*/ 0 h 1098801"/>
              <a:gd name="connsiteX2" fmla="*/ 790575 w 884183"/>
              <a:gd name="connsiteY2" fmla="*/ 169069 h 1098801"/>
              <a:gd name="connsiteX3" fmla="*/ 840582 w 884183"/>
              <a:gd name="connsiteY3" fmla="*/ 585787 h 1098801"/>
              <a:gd name="connsiteX4" fmla="*/ 821533 w 884183"/>
              <a:gd name="connsiteY4" fmla="*/ 1047750 h 1098801"/>
              <a:gd name="connsiteX5" fmla="*/ 188913 w 884183"/>
              <a:gd name="connsiteY5" fmla="*/ 1092201 h 1098801"/>
              <a:gd name="connsiteX0" fmla="*/ 442119 w 884183"/>
              <a:gd name="connsiteY0" fmla="*/ 730250 h 1149362"/>
              <a:gd name="connsiteX1" fmla="*/ 0 w 884183"/>
              <a:gd name="connsiteY1" fmla="*/ 478632 h 1149362"/>
              <a:gd name="connsiteX2" fmla="*/ 58738 w 884183"/>
              <a:gd name="connsiteY2" fmla="*/ 203200 h 1149362"/>
              <a:gd name="connsiteX0" fmla="*/ 58738 w 884183"/>
              <a:gd name="connsiteY0" fmla="*/ 286544 h 1149362"/>
              <a:gd name="connsiteX1" fmla="*/ 371476 w 884183"/>
              <a:gd name="connsiteY1" fmla="*/ 0 h 1149362"/>
              <a:gd name="connsiteX2" fmla="*/ 790575 w 884183"/>
              <a:gd name="connsiteY2" fmla="*/ 169069 h 1149362"/>
              <a:gd name="connsiteX3" fmla="*/ 840582 w 884183"/>
              <a:gd name="connsiteY3" fmla="*/ 585787 h 1149362"/>
              <a:gd name="connsiteX4" fmla="*/ 821533 w 884183"/>
              <a:gd name="connsiteY4" fmla="*/ 1047750 h 1149362"/>
              <a:gd name="connsiteX5" fmla="*/ 188913 w 884183"/>
              <a:gd name="connsiteY5" fmla="*/ 1092201 h 1149362"/>
              <a:gd name="connsiteX0" fmla="*/ 442119 w 884183"/>
              <a:gd name="connsiteY0" fmla="*/ 730250 h 1111193"/>
              <a:gd name="connsiteX1" fmla="*/ 0 w 884183"/>
              <a:gd name="connsiteY1" fmla="*/ 478632 h 1111193"/>
              <a:gd name="connsiteX2" fmla="*/ 58738 w 884183"/>
              <a:gd name="connsiteY2" fmla="*/ 203200 h 1111193"/>
              <a:gd name="connsiteX0" fmla="*/ 58738 w 884183"/>
              <a:gd name="connsiteY0" fmla="*/ 286544 h 1111193"/>
              <a:gd name="connsiteX1" fmla="*/ 371476 w 884183"/>
              <a:gd name="connsiteY1" fmla="*/ 0 h 1111193"/>
              <a:gd name="connsiteX2" fmla="*/ 790575 w 884183"/>
              <a:gd name="connsiteY2" fmla="*/ 169069 h 1111193"/>
              <a:gd name="connsiteX3" fmla="*/ 840582 w 884183"/>
              <a:gd name="connsiteY3" fmla="*/ 585787 h 1111193"/>
              <a:gd name="connsiteX4" fmla="*/ 821533 w 884183"/>
              <a:gd name="connsiteY4" fmla="*/ 1047750 h 1111193"/>
              <a:gd name="connsiteX5" fmla="*/ 172244 w 884183"/>
              <a:gd name="connsiteY5" fmla="*/ 992189 h 1111193"/>
              <a:gd name="connsiteX0" fmla="*/ 442119 w 911350"/>
              <a:gd name="connsiteY0" fmla="*/ 730250 h 1122001"/>
              <a:gd name="connsiteX1" fmla="*/ 0 w 911350"/>
              <a:gd name="connsiteY1" fmla="*/ 478632 h 1122001"/>
              <a:gd name="connsiteX2" fmla="*/ 58738 w 911350"/>
              <a:gd name="connsiteY2" fmla="*/ 203200 h 1122001"/>
              <a:gd name="connsiteX0" fmla="*/ 58738 w 911350"/>
              <a:gd name="connsiteY0" fmla="*/ 286544 h 1122001"/>
              <a:gd name="connsiteX1" fmla="*/ 371476 w 911350"/>
              <a:gd name="connsiteY1" fmla="*/ 0 h 1122001"/>
              <a:gd name="connsiteX2" fmla="*/ 790575 w 911350"/>
              <a:gd name="connsiteY2" fmla="*/ 169069 h 1122001"/>
              <a:gd name="connsiteX3" fmla="*/ 840582 w 911350"/>
              <a:gd name="connsiteY3" fmla="*/ 585787 h 1122001"/>
              <a:gd name="connsiteX4" fmla="*/ 862015 w 911350"/>
              <a:gd name="connsiteY4" fmla="*/ 1062038 h 1122001"/>
              <a:gd name="connsiteX5" fmla="*/ 172244 w 911350"/>
              <a:gd name="connsiteY5" fmla="*/ 992189 h 1122001"/>
              <a:gd name="connsiteX0" fmla="*/ 442119 w 913467"/>
              <a:gd name="connsiteY0" fmla="*/ 730250 h 1122001"/>
              <a:gd name="connsiteX1" fmla="*/ 0 w 913467"/>
              <a:gd name="connsiteY1" fmla="*/ 478632 h 1122001"/>
              <a:gd name="connsiteX2" fmla="*/ 58738 w 913467"/>
              <a:gd name="connsiteY2" fmla="*/ 203200 h 1122001"/>
              <a:gd name="connsiteX0" fmla="*/ 58738 w 913467"/>
              <a:gd name="connsiteY0" fmla="*/ 286544 h 1122001"/>
              <a:gd name="connsiteX1" fmla="*/ 371476 w 913467"/>
              <a:gd name="connsiteY1" fmla="*/ 0 h 1122001"/>
              <a:gd name="connsiteX2" fmla="*/ 790575 w 913467"/>
              <a:gd name="connsiteY2" fmla="*/ 169069 h 1122001"/>
              <a:gd name="connsiteX3" fmla="*/ 840582 w 913467"/>
              <a:gd name="connsiteY3" fmla="*/ 585787 h 1122001"/>
              <a:gd name="connsiteX4" fmla="*/ 862015 w 913467"/>
              <a:gd name="connsiteY4" fmla="*/ 1062038 h 1122001"/>
              <a:gd name="connsiteX5" fmla="*/ 172244 w 913467"/>
              <a:gd name="connsiteY5" fmla="*/ 992189 h 11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467" h="1122001" stroke="0" extrusionOk="0">
                <a:moveTo>
                  <a:pt x="442119" y="730250"/>
                </a:moveTo>
                <a:cubicBezTo>
                  <a:pt x="316971" y="555890"/>
                  <a:pt x="125148" y="652992"/>
                  <a:pt x="0" y="478632"/>
                </a:cubicBezTo>
                <a:lnTo>
                  <a:pt x="58738" y="203200"/>
                </a:lnTo>
              </a:path>
              <a:path w="913467" h="1122001" fill="none">
                <a:moveTo>
                  <a:pt x="58738" y="286544"/>
                </a:moveTo>
                <a:cubicBezTo>
                  <a:pt x="46567" y="172113"/>
                  <a:pt x="246726" y="67999"/>
                  <a:pt x="371476" y="0"/>
                </a:cubicBezTo>
                <a:cubicBezTo>
                  <a:pt x="505752" y="8201"/>
                  <a:pt x="687255" y="39026"/>
                  <a:pt x="790575" y="169069"/>
                </a:cubicBezTo>
                <a:cubicBezTo>
                  <a:pt x="869950" y="262335"/>
                  <a:pt x="871141" y="427433"/>
                  <a:pt x="840582" y="585787"/>
                </a:cubicBezTo>
                <a:cubicBezTo>
                  <a:pt x="871935" y="734616"/>
                  <a:pt x="974596" y="937948"/>
                  <a:pt x="862015" y="1062038"/>
                </a:cubicBezTo>
                <a:cubicBezTo>
                  <a:pt x="763722" y="1201209"/>
                  <a:pt x="208228" y="1064155"/>
                  <a:pt x="172244" y="992189"/>
                </a:cubicBezTo>
              </a:path>
            </a:pathLst>
          </a:custGeom>
          <a:noFill/>
          <a:ln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llipse 3"/>
          <p:cNvSpPr/>
          <p:nvPr/>
        </p:nvSpPr>
        <p:spPr>
          <a:xfrm rot="19233566">
            <a:off x="1674813" y="1620838"/>
            <a:ext cx="3810000" cy="2168525"/>
          </a:xfrm>
          <a:custGeom>
            <a:avLst/>
            <a:gdLst>
              <a:gd name="connsiteX0" fmla="*/ 0 w 3446462"/>
              <a:gd name="connsiteY0" fmla="*/ 952500 h 1905000"/>
              <a:gd name="connsiteX1" fmla="*/ 1723231 w 3446462"/>
              <a:gd name="connsiteY1" fmla="*/ 0 h 1905000"/>
              <a:gd name="connsiteX2" fmla="*/ 3446462 w 3446462"/>
              <a:gd name="connsiteY2" fmla="*/ 952500 h 1905000"/>
              <a:gd name="connsiteX3" fmla="*/ 1723231 w 3446462"/>
              <a:gd name="connsiteY3" fmla="*/ 1905000 h 1905000"/>
              <a:gd name="connsiteX4" fmla="*/ 0 w 3446462"/>
              <a:gd name="connsiteY4" fmla="*/ 952500 h 1905000"/>
              <a:gd name="connsiteX0" fmla="*/ 19420 w 3465882"/>
              <a:gd name="connsiteY0" fmla="*/ 1214771 h 2167271"/>
              <a:gd name="connsiteX1" fmla="*/ 1143419 w 3465882"/>
              <a:gd name="connsiteY1" fmla="*/ 0 h 2167271"/>
              <a:gd name="connsiteX2" fmla="*/ 3465882 w 3465882"/>
              <a:gd name="connsiteY2" fmla="*/ 1214771 h 2167271"/>
              <a:gd name="connsiteX3" fmla="*/ 1742651 w 3465882"/>
              <a:gd name="connsiteY3" fmla="*/ 2167271 h 2167271"/>
              <a:gd name="connsiteX4" fmla="*/ 19420 w 3465882"/>
              <a:gd name="connsiteY4" fmla="*/ 1214771 h 2167271"/>
              <a:gd name="connsiteX0" fmla="*/ 10983 w 3767636"/>
              <a:gd name="connsiteY0" fmla="*/ 1216068 h 2173047"/>
              <a:gd name="connsiteX1" fmla="*/ 1134982 w 3767636"/>
              <a:gd name="connsiteY1" fmla="*/ 1297 h 2173047"/>
              <a:gd name="connsiteX2" fmla="*/ 3767636 w 3767636"/>
              <a:gd name="connsiteY2" fmla="*/ 1455852 h 2173047"/>
              <a:gd name="connsiteX3" fmla="*/ 1734214 w 3767636"/>
              <a:gd name="connsiteY3" fmla="*/ 2168568 h 2173047"/>
              <a:gd name="connsiteX4" fmla="*/ 10983 w 3767636"/>
              <a:gd name="connsiteY4" fmla="*/ 1216068 h 2173047"/>
              <a:gd name="connsiteX0" fmla="*/ 10455 w 3809120"/>
              <a:gd name="connsiteY0" fmla="*/ 1303713 h 2169756"/>
              <a:gd name="connsiteX1" fmla="*/ 1176466 w 3809120"/>
              <a:gd name="connsiteY1" fmla="*/ 485 h 2169756"/>
              <a:gd name="connsiteX2" fmla="*/ 3809120 w 3809120"/>
              <a:gd name="connsiteY2" fmla="*/ 1455040 h 2169756"/>
              <a:gd name="connsiteX3" fmla="*/ 1775698 w 3809120"/>
              <a:gd name="connsiteY3" fmla="*/ 2167756 h 2169756"/>
              <a:gd name="connsiteX4" fmla="*/ 10455 w 3809120"/>
              <a:gd name="connsiteY4" fmla="*/ 1303713 h 216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120" h="2169756">
                <a:moveTo>
                  <a:pt x="10455" y="1303713"/>
                </a:moveTo>
                <a:cubicBezTo>
                  <a:pt x="-89417" y="942501"/>
                  <a:pt x="543355" y="-24736"/>
                  <a:pt x="1176466" y="485"/>
                </a:cubicBezTo>
                <a:cubicBezTo>
                  <a:pt x="1809577" y="25706"/>
                  <a:pt x="3809120" y="928989"/>
                  <a:pt x="3809120" y="1455040"/>
                </a:cubicBezTo>
                <a:cubicBezTo>
                  <a:pt x="3809120" y="1981091"/>
                  <a:pt x="2408809" y="2192977"/>
                  <a:pt x="1775698" y="2167756"/>
                </a:cubicBezTo>
                <a:cubicBezTo>
                  <a:pt x="1142587" y="2142535"/>
                  <a:pt x="110327" y="1664925"/>
                  <a:pt x="10455" y="130371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230" name="ZoneTexte 56"/>
          <p:cNvSpPr txBox="1">
            <a:spLocks noChangeArrowheads="1"/>
          </p:cNvSpPr>
          <p:nvPr/>
        </p:nvSpPr>
        <p:spPr bwMode="auto">
          <a:xfrm>
            <a:off x="0" y="3368675"/>
            <a:ext cx="1660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dirty="0"/>
              <a:t>Two cavities </a:t>
            </a:r>
          </a:p>
          <a:p>
            <a:pPr eaLnBrk="1" hangingPunct="1"/>
            <a:r>
              <a:rPr lang="en-US" altLang="fr-FR" dirty="0"/>
              <a:t>described: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774825" y="5513388"/>
            <a:ext cx="450850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3300"/>
                </a:solidFill>
                <a:latin typeface="+mn-lt"/>
              </a:rPr>
              <a:t>Fe</a:t>
            </a:r>
          </a:p>
        </p:txBody>
      </p:sp>
      <p:cxnSp>
        <p:nvCxnSpPr>
          <p:cNvPr id="34" name="Connecteur droit avec flèche 33"/>
          <p:cNvCxnSpPr>
            <a:stCxn id="33" idx="1"/>
          </p:cNvCxnSpPr>
          <p:nvPr/>
        </p:nvCxnSpPr>
        <p:spPr>
          <a:xfrm flipH="1">
            <a:off x="1246188" y="5697538"/>
            <a:ext cx="528637" cy="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AdvTT5235d5a9"/>
              </a:rPr>
              <a:t>As LOX enzymes likely in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AdvTT5235d5a9+fb"/>
              </a:rPr>
              <a:t>fl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AdvTT5235d5a9"/>
              </a:rPr>
              <a:t>uence the organoleptic features of olive oil and in order to better understand the implication of individual LOX isoforms, we looked for new LOX </a:t>
            </a:r>
            <a:r>
              <a:rPr lang="en-US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AdvTT5235d5a9"/>
              </a:rPr>
              <a:t>enzymes.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65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9230" grpId="0"/>
      <p:bldP spid="3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873548" y="260648"/>
            <a:ext cx="727045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 i="1" u="sng" dirty="0">
                <a:solidFill>
                  <a:srgbClr val="008000"/>
                </a:solidFill>
                <a:latin typeface="Comic Sans MS" panose="030F0702030302020204" pitchFamily="66" charset="0"/>
              </a:rPr>
              <a:t>LOX </a:t>
            </a:r>
            <a:r>
              <a:rPr lang="fr-FR" altLang="fr-FR" sz="2400" b="1" i="1" u="sng" dirty="0" err="1">
                <a:solidFill>
                  <a:srgbClr val="008000"/>
                </a:solidFill>
                <a:latin typeface="Comic Sans MS" panose="030F0702030302020204" pitchFamily="66" charset="0"/>
              </a:rPr>
              <a:t>cDNA</a:t>
            </a:r>
            <a:r>
              <a:rPr lang="fr-FR" altLang="fr-FR" sz="2400" b="1" i="1" u="sng" dirty="0">
                <a:solidFill>
                  <a:srgbClr val="008000"/>
                </a:solidFill>
                <a:latin typeface="Comic Sans MS" panose="030F0702030302020204" pitchFamily="66" charset="0"/>
              </a:rPr>
              <a:t> ISOLATION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5536" y="1124744"/>
            <a:ext cx="8439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9900"/>
              </a:buClr>
              <a:buSzPct val="120000"/>
              <a:buFontTx/>
              <a:buChar char="o"/>
            </a:pPr>
            <a:r>
              <a:rPr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 smtClean="0">
                <a:latin typeface="Comic Sans MS" panose="030F0702030302020204" pitchFamily="66" charset="0"/>
              </a:rPr>
              <a:t>We</a:t>
            </a:r>
            <a:r>
              <a:rPr lang="fr-FR" altLang="fr-FR" sz="2000" b="1" dirty="0" smtClean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 smtClean="0">
                <a:latin typeface="Comic Sans MS" panose="030F0702030302020204" pitchFamily="66" charset="0"/>
              </a:rPr>
              <a:t>isolated</a:t>
            </a:r>
            <a:r>
              <a:rPr lang="fr-FR" altLang="fr-FR" sz="2000" b="1" dirty="0" smtClean="0">
                <a:latin typeface="Comic Sans MS" panose="030F0702030302020204" pitchFamily="66" charset="0"/>
              </a:rPr>
              <a:t> a full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length</a:t>
            </a:r>
            <a:r>
              <a:rPr lang="fr-FR" altLang="fr-FR" sz="2000" b="1" dirty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 smtClean="0">
                <a:latin typeface="Comic Sans MS" panose="030F0702030302020204" pitchFamily="66" charset="0"/>
              </a:rPr>
              <a:t>cDNA</a:t>
            </a:r>
            <a:r>
              <a:rPr lang="fr-FR" altLang="fr-FR" sz="2000" b="1" dirty="0" smtClean="0">
                <a:latin typeface="Comic Sans MS" panose="030F0702030302020204" pitchFamily="66" charset="0"/>
              </a:rPr>
              <a:t> by RT-PCR and RACE PCR  </a:t>
            </a:r>
            <a:r>
              <a:rPr lang="fr-FR" altLang="fr-FR" sz="2000" b="1" dirty="0">
                <a:latin typeface="Comic Sans MS" panose="030F0702030302020204" pitchFamily="66" charset="0"/>
              </a:rPr>
              <a:t>(2852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pb</a:t>
            </a:r>
            <a:r>
              <a:rPr lang="fr-FR" altLang="fr-FR" sz="2000" b="1" dirty="0">
                <a:latin typeface="Comic Sans MS" panose="030F0702030302020204" pitchFamily="66" charset="0"/>
              </a:rPr>
              <a:t>)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encoding</a:t>
            </a:r>
            <a:r>
              <a:rPr lang="fr-FR" altLang="fr-FR" sz="2000" b="1" dirty="0">
                <a:latin typeface="Comic Sans MS" panose="030F0702030302020204" pitchFamily="66" charset="0"/>
              </a:rPr>
              <a:t> an olive LOX.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1000" y="2454275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8000"/>
              </a:buClr>
              <a:buSzPct val="120000"/>
              <a:buFontTx/>
              <a:buChar char="o"/>
            </a:pPr>
            <a:r>
              <a:rPr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000" b="1" dirty="0">
                <a:latin typeface="Comic Sans MS" panose="030F0702030302020204" pitchFamily="66" charset="0"/>
              </a:rPr>
              <a:t>ORF of 2592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bp</a:t>
            </a:r>
            <a:endParaRPr lang="fr-FR" altLang="fr-FR" sz="2000" b="1" dirty="0">
              <a:latin typeface="Comic Sans MS" panose="030F0702030302020204" pitchFamily="66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819400" y="2317750"/>
            <a:ext cx="3581400" cy="701675"/>
            <a:chOff x="1776" y="1460"/>
            <a:chExt cx="2256" cy="442"/>
          </a:xfrm>
        </p:grpSpPr>
        <p:sp>
          <p:nvSpPr>
            <p:cNvPr id="5139" name="AutoShape 10" descr="Diagonales larges vers le haut"/>
            <p:cNvSpPr>
              <a:spLocks noChangeArrowheads="1"/>
            </p:cNvSpPr>
            <p:nvPr/>
          </p:nvSpPr>
          <p:spPr bwMode="auto">
            <a:xfrm>
              <a:off x="1776" y="158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pattFill prst="wdUpDiag">
              <a:fgClr>
                <a:srgbClr val="008000"/>
              </a:fgClr>
              <a:bgClr>
                <a:srgbClr val="DCFF97"/>
              </a:bgClr>
            </a:patt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5140" name="Text Box 11"/>
            <p:cNvSpPr txBox="1">
              <a:spLocks noChangeArrowheads="1"/>
            </p:cNvSpPr>
            <p:nvPr/>
          </p:nvSpPr>
          <p:spPr bwMode="auto">
            <a:xfrm>
              <a:off x="1968" y="1460"/>
              <a:ext cx="20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2000" b="1" dirty="0" err="1">
                  <a:latin typeface="Comic Sans MS" panose="030F0702030302020204" pitchFamily="66" charset="0"/>
                </a:rPr>
                <a:t>Presumptive</a:t>
              </a:r>
              <a:r>
                <a:rPr lang="fr-FR" altLang="fr-FR" sz="2000" b="1" dirty="0">
                  <a:latin typeface="Comic Sans MS" panose="030F0702030302020204" pitchFamily="66" charset="0"/>
                </a:rPr>
                <a:t> translation </a:t>
              </a:r>
              <a:r>
                <a:rPr lang="fr-FR" altLang="fr-FR" sz="2000" b="1" dirty="0" err="1">
                  <a:latin typeface="Comic Sans MS" panose="030F0702030302020204" pitchFamily="66" charset="0"/>
                </a:rPr>
                <a:t>product</a:t>
              </a:r>
              <a:r>
                <a:rPr lang="fr-FR" altLang="fr-FR" sz="2000" b="1" dirty="0">
                  <a:latin typeface="Comic Sans MS" panose="030F0702030302020204" pitchFamily="66" charset="0"/>
                </a:rPr>
                <a:t> of 864 </a:t>
              </a:r>
              <a:r>
                <a:rPr lang="fr-FR" altLang="fr-FR" sz="2000" b="1" dirty="0" err="1">
                  <a:latin typeface="Comic Sans MS" panose="030F0702030302020204" pitchFamily="66" charset="0"/>
                </a:rPr>
                <a:t>aa</a:t>
              </a:r>
              <a:endParaRPr lang="fr-FR" altLang="fr-FR" sz="20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324600" y="1828800"/>
            <a:ext cx="2438400" cy="701675"/>
            <a:chOff x="3984" y="1296"/>
            <a:chExt cx="1536" cy="442"/>
          </a:xfrm>
        </p:grpSpPr>
        <p:sp>
          <p:nvSpPr>
            <p:cNvPr id="5137" name="Line 13"/>
            <p:cNvSpPr>
              <a:spLocks noChangeShapeType="1"/>
            </p:cNvSpPr>
            <p:nvPr/>
          </p:nvSpPr>
          <p:spPr bwMode="auto">
            <a:xfrm flipV="1">
              <a:off x="3984" y="1584"/>
              <a:ext cx="240" cy="96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8" name="Text Box 14"/>
            <p:cNvSpPr txBox="1">
              <a:spLocks noChangeArrowheads="1"/>
            </p:cNvSpPr>
            <p:nvPr/>
          </p:nvSpPr>
          <p:spPr bwMode="auto">
            <a:xfrm>
              <a:off x="4224" y="1296"/>
              <a:ext cx="129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2000" b="1" dirty="0" err="1">
                  <a:latin typeface="Comic Sans MS" panose="030F0702030302020204" pitchFamily="66" charset="0"/>
                </a:rPr>
                <a:t>Molecular</a:t>
              </a:r>
              <a:r>
                <a:rPr lang="fr-FR" altLang="fr-FR" sz="2000" b="1" dirty="0">
                  <a:latin typeface="Comic Sans MS" panose="030F0702030302020204" pitchFamily="66" charset="0"/>
                </a:rPr>
                <a:t> mass of 98.4 kDa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324600" y="2955925"/>
            <a:ext cx="2247900" cy="396875"/>
            <a:chOff x="3984" y="1904"/>
            <a:chExt cx="1416" cy="250"/>
          </a:xfrm>
        </p:grpSpPr>
        <p:sp>
          <p:nvSpPr>
            <p:cNvPr id="5135" name="Line 16"/>
            <p:cNvSpPr>
              <a:spLocks noChangeShapeType="1"/>
            </p:cNvSpPr>
            <p:nvPr/>
          </p:nvSpPr>
          <p:spPr bwMode="auto">
            <a:xfrm>
              <a:off x="3984" y="1920"/>
              <a:ext cx="240" cy="96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6" name="Text Box 17"/>
            <p:cNvSpPr txBox="1">
              <a:spLocks noChangeArrowheads="1"/>
            </p:cNvSpPr>
            <p:nvPr/>
          </p:nvSpPr>
          <p:spPr bwMode="auto">
            <a:xfrm>
              <a:off x="4104" y="1904"/>
              <a:ext cx="12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2000" b="1" dirty="0" err="1">
                  <a:latin typeface="Comic Sans MS" panose="030F0702030302020204" pitchFamily="66" charset="0"/>
                </a:rPr>
                <a:t>pI</a:t>
              </a:r>
              <a:r>
                <a:rPr lang="fr-FR" altLang="fr-FR" sz="2000" b="1" dirty="0">
                  <a:latin typeface="Comic Sans MS" panose="030F0702030302020204" pitchFamily="66" charset="0"/>
                </a:rPr>
                <a:t> of 5.95</a:t>
              </a:r>
            </a:p>
          </p:txBody>
        </p:sp>
      </p:grp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81000" y="4495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>
                <a:srgbClr val="008000"/>
              </a:buClr>
              <a:buSzPct val="120000"/>
              <a:buFontTx/>
              <a:buChar char="o"/>
            </a:pPr>
            <a:r>
              <a:rPr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Deduced</a:t>
            </a:r>
            <a:r>
              <a:rPr lang="fr-FR" altLang="fr-FR" sz="2000" b="1" dirty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amino</a:t>
            </a:r>
            <a:r>
              <a:rPr lang="fr-FR" altLang="fr-FR" sz="2000" b="1" dirty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acid</a:t>
            </a:r>
            <a:r>
              <a:rPr lang="fr-FR" altLang="fr-FR" sz="2000" b="1" dirty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sequence</a:t>
            </a:r>
            <a:r>
              <a:rPr lang="fr-FR" altLang="fr-FR" sz="2000" b="1" dirty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displayed</a:t>
            </a:r>
            <a:r>
              <a:rPr lang="fr-FR" altLang="fr-FR" sz="2000" b="1" dirty="0">
                <a:latin typeface="Comic Sans MS" panose="030F0702030302020204" pitchFamily="66" charset="0"/>
              </a:rPr>
              <a:t> 77.3% of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identity</a:t>
            </a:r>
            <a:r>
              <a:rPr lang="fr-FR" altLang="fr-FR" sz="2000" b="1" dirty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with</a:t>
            </a:r>
            <a:r>
              <a:rPr lang="fr-FR" altLang="fr-FR" sz="2000" b="1" dirty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hazelnut</a:t>
            </a:r>
            <a:r>
              <a:rPr lang="fr-FR" altLang="fr-FR" sz="2000" b="1" dirty="0">
                <a:latin typeface="Comic Sans MS" panose="030F0702030302020204" pitchFamily="66" charset="0"/>
              </a:rPr>
              <a:t> LOX and 76.3%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with</a:t>
            </a:r>
            <a:r>
              <a:rPr lang="fr-FR" altLang="fr-FR" sz="2000" b="1" dirty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tobacco</a:t>
            </a:r>
            <a:r>
              <a:rPr lang="fr-FR" altLang="fr-FR" sz="2000" b="1" dirty="0">
                <a:latin typeface="Comic Sans MS" panose="030F0702030302020204" pitchFamily="66" charset="0"/>
              </a:rPr>
              <a:t> LOX1.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381000" y="34290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8000"/>
              </a:buClr>
              <a:buSzPct val="120000"/>
              <a:buFontTx/>
              <a:buChar char="o"/>
            </a:pPr>
            <a:r>
              <a:rPr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000" b="1" dirty="0">
                <a:latin typeface="Comic Sans MS" panose="030F0702030302020204" pitchFamily="66" charset="0"/>
              </a:rPr>
              <a:t>No consensus 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targeting</a:t>
            </a:r>
            <a:r>
              <a:rPr lang="fr-FR" altLang="fr-FR" sz="2000" b="1" dirty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nor</a:t>
            </a:r>
            <a:r>
              <a:rPr lang="fr-FR" altLang="fr-FR" sz="2000" b="1" dirty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retention</a:t>
            </a:r>
            <a:r>
              <a:rPr lang="fr-FR" altLang="fr-FR" sz="2000" b="1" dirty="0">
                <a:latin typeface="Comic Sans MS" panose="030F0702030302020204" pitchFamily="66" charset="0"/>
              </a:rPr>
              <a:t> signal for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any</a:t>
            </a:r>
            <a:r>
              <a:rPr lang="fr-FR" altLang="fr-FR" sz="2000" b="1" dirty="0">
                <a:latin typeface="Comic Sans MS" panose="030F0702030302020204" pitchFamily="66" charset="0"/>
              </a:rPr>
              <a:t> organelles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381000" y="5715000"/>
            <a:ext cx="579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00"/>
              </a:buClr>
              <a:buSzPct val="120000"/>
              <a:buFontTx/>
              <a:buChar char="o"/>
            </a:pPr>
            <a:r>
              <a:rPr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Encoded</a:t>
            </a:r>
            <a:r>
              <a:rPr lang="fr-FR" altLang="fr-FR" sz="2000" b="1" dirty="0">
                <a:latin typeface="Comic Sans MS" panose="030F0702030302020204" pitchFamily="66" charset="0"/>
              </a:rPr>
              <a:t> by an unique copy of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gene</a:t>
            </a:r>
            <a:r>
              <a:rPr lang="fr-FR" altLang="fr-FR" sz="2000" b="1" dirty="0">
                <a:latin typeface="Comic Sans MS" panose="030F0702030302020204" pitchFamily="66" charset="0"/>
              </a:rPr>
              <a:t>. 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876800" y="3581400"/>
            <a:ext cx="3581400" cy="396875"/>
            <a:chOff x="3072" y="2256"/>
            <a:chExt cx="2256" cy="250"/>
          </a:xfrm>
        </p:grpSpPr>
        <p:sp>
          <p:nvSpPr>
            <p:cNvPr id="5133" name="Rectangle 31"/>
            <p:cNvSpPr>
              <a:spLocks noChangeArrowheads="1"/>
            </p:cNvSpPr>
            <p:nvPr/>
          </p:nvSpPr>
          <p:spPr bwMode="auto">
            <a:xfrm>
              <a:off x="3343" y="2256"/>
              <a:ext cx="19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2000" b="1" dirty="0" err="1">
                  <a:latin typeface="Comic Sans MS" panose="030F0702030302020204" pitchFamily="66" charset="0"/>
                </a:rPr>
                <a:t>confined</a:t>
              </a:r>
              <a:r>
                <a:rPr lang="fr-FR" altLang="fr-FR" sz="2000" b="1" dirty="0">
                  <a:latin typeface="Comic Sans MS" panose="030F0702030302020204" pitchFamily="66" charset="0"/>
                </a:rPr>
                <a:t> to the cytosol.</a:t>
              </a:r>
            </a:p>
          </p:txBody>
        </p:sp>
        <p:sp>
          <p:nvSpPr>
            <p:cNvPr id="5134" name="AutoShape 33" descr="Diagonales larges vers le haut"/>
            <p:cNvSpPr>
              <a:spLocks noChangeArrowheads="1"/>
            </p:cNvSpPr>
            <p:nvPr/>
          </p:nvSpPr>
          <p:spPr bwMode="auto">
            <a:xfrm>
              <a:off x="3072" y="2304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pattFill prst="wdUpDiag">
              <a:fgClr>
                <a:srgbClr val="008000"/>
              </a:fgClr>
              <a:bgClr>
                <a:srgbClr val="DCFF97"/>
              </a:bgClr>
            </a:patt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</p:spTree>
    <p:extLst>
      <p:ext uri="{BB962C8B-B14F-4D97-AF65-F5344CB8AC3E}">
        <p14:creationId xmlns:p14="http://schemas.microsoft.com/office/powerpoint/2010/main" val="145374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/>
      <p:bldP spid="13330" grpId="0"/>
      <p:bldP spid="13341" grpId="0"/>
      <p:bldP spid="13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83568" y="620688"/>
            <a:ext cx="7596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8000"/>
              </a:buClr>
            </a:pPr>
            <a:r>
              <a:rPr lang="en-US" sz="2400" b="1" dirty="0" smtClean="0"/>
              <a:t>Several </a:t>
            </a:r>
            <a:r>
              <a:rPr lang="en-US" sz="2400" b="1" dirty="0"/>
              <a:t>highly conserved regions were </a:t>
            </a:r>
            <a:r>
              <a:rPr lang="en-US" sz="2400" b="1" dirty="0" smtClean="0"/>
              <a:t>identified</a:t>
            </a:r>
            <a:endParaRPr lang="fr-FR" altLang="fr-FR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38200" y="5699125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C-terminus </a:t>
            </a:r>
            <a:r>
              <a:rPr lang="fr-FR" altLang="fr-FR" sz="2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domain</a:t>
            </a:r>
            <a:r>
              <a:rPr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: </a:t>
            </a:r>
            <a:r>
              <a:rPr lang="fr-FR" alt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fr-FR" altLang="fr-FR" sz="20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857</a:t>
            </a:r>
            <a:r>
              <a:rPr lang="fr-FR" alt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IPNSVSI</a:t>
            </a:r>
            <a:r>
              <a:rPr lang="fr-FR" altLang="fr-FR" sz="20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864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38200" y="2651125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Ligands of </a:t>
            </a:r>
            <a:r>
              <a:rPr lang="fr-FR" altLang="fr-FR" sz="2000" b="1" smtClean="0">
                <a:solidFill>
                  <a:srgbClr val="0000FF"/>
                </a:solidFill>
                <a:latin typeface="Comic Sans MS" panose="030F0702030302020204" pitchFamily="66" charset="0"/>
              </a:rPr>
              <a:t>iron </a:t>
            </a:r>
            <a:r>
              <a:rPr lang="fr-FR" altLang="fr-FR" sz="2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atom</a:t>
            </a:r>
            <a:r>
              <a:rPr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  <a:endParaRPr lang="fr-FR" altLang="fr-FR" sz="2200" dirty="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838200" y="1752600"/>
            <a:ext cx="8153400" cy="419100"/>
            <a:chOff x="528" y="1104"/>
            <a:chExt cx="5136" cy="264"/>
          </a:xfrm>
        </p:grpSpPr>
        <p:sp>
          <p:nvSpPr>
            <p:cNvPr id="6166" name="Text Box 10"/>
            <p:cNvSpPr txBox="1">
              <a:spLocks noChangeArrowheads="1"/>
            </p:cNvSpPr>
            <p:nvPr/>
          </p:nvSpPr>
          <p:spPr bwMode="auto">
            <a:xfrm>
              <a:off x="528" y="1104"/>
              <a:ext cx="25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8000"/>
                </a:buClr>
                <a:buFont typeface="Wingdings" panose="05000000000000000000" pitchFamily="2" charset="2"/>
                <a:buChar char="§"/>
              </a:pPr>
              <a:r>
                <a:rPr lang="fr-FR" altLang="fr-FR" sz="20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 Substrate binding domain: 	</a:t>
              </a:r>
            </a:p>
          </p:txBody>
        </p:sp>
        <p:sp>
          <p:nvSpPr>
            <p:cNvPr id="6167" name="Rectangle 11"/>
            <p:cNvSpPr>
              <a:spLocks noChangeArrowheads="1"/>
            </p:cNvSpPr>
            <p:nvPr/>
          </p:nvSpPr>
          <p:spPr bwMode="auto">
            <a:xfrm>
              <a:off x="2755" y="1118"/>
              <a:ext cx="29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</a:t>
              </a:r>
              <a:r>
                <a:rPr lang="fr-FR" altLang="fr-FR" sz="2000" b="1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364</a:t>
              </a:r>
              <a:r>
                <a:rPr lang="fr-FR" altLang="fr-FR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WRTDEEFARMLAG</a:t>
              </a:r>
              <a:r>
                <a:rPr lang="fr-FR" altLang="fr-FR" sz="2000" b="1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378</a:t>
              </a:r>
              <a:r>
                <a:rPr lang="fr-FR" altLang="fr-FR" sz="20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+ </a:t>
              </a:r>
              <a:r>
                <a:rPr lang="fr-FR" altLang="fr-FR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</a:t>
              </a:r>
              <a:r>
                <a:rPr lang="fr-FR" altLang="fr-FR" sz="2000" b="1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582</a:t>
              </a:r>
              <a:r>
                <a:rPr lang="fr-FR" altLang="fr-FR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V</a:t>
              </a:r>
              <a:r>
                <a:rPr lang="fr-FR" altLang="fr-FR" sz="2000" b="1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583</a:t>
              </a:r>
            </a:p>
          </p:txBody>
        </p:sp>
      </p:grpSp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3822700" y="2884488"/>
          <a:ext cx="1981200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Image" r:id="rId3" imgW="2755556" imgH="2425397" progId="">
                  <p:embed/>
                </p:oleObj>
              </mc:Choice>
              <mc:Fallback>
                <p:oleObj name="Image" r:id="rId3" imgW="2755556" imgH="2425397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2884488"/>
                        <a:ext cx="1981200" cy="174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302000" y="3479800"/>
            <a:ext cx="3403600" cy="1379538"/>
            <a:chOff x="408" y="2209"/>
            <a:chExt cx="2144" cy="869"/>
          </a:xfrm>
        </p:grpSpPr>
        <p:sp>
          <p:nvSpPr>
            <p:cNvPr id="6163" name="Text Box 15"/>
            <p:cNvSpPr txBox="1">
              <a:spLocks noChangeArrowheads="1"/>
            </p:cNvSpPr>
            <p:nvPr/>
          </p:nvSpPr>
          <p:spPr bwMode="auto">
            <a:xfrm>
              <a:off x="1790" y="2675"/>
              <a:ext cx="7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2000" b="1">
                  <a:solidFill>
                    <a:srgbClr val="009900"/>
                  </a:solidFill>
                  <a:latin typeface="Comic Sans MS" panose="030F0702030302020204" pitchFamily="66" charset="0"/>
                </a:rPr>
                <a:t>H</a:t>
              </a:r>
              <a:r>
                <a:rPr lang="fr-FR" altLang="fr-FR" sz="2000" b="1" baseline="-25000">
                  <a:solidFill>
                    <a:srgbClr val="009900"/>
                  </a:solidFill>
                  <a:latin typeface="Comic Sans MS" panose="030F0702030302020204" pitchFamily="66" charset="0"/>
                </a:rPr>
                <a:t>525</a:t>
              </a:r>
            </a:p>
          </p:txBody>
        </p:sp>
        <p:sp>
          <p:nvSpPr>
            <p:cNvPr id="6164" name="Text Box 16"/>
            <p:cNvSpPr txBox="1">
              <a:spLocks noChangeArrowheads="1"/>
            </p:cNvSpPr>
            <p:nvPr/>
          </p:nvSpPr>
          <p:spPr bwMode="auto">
            <a:xfrm>
              <a:off x="951" y="2828"/>
              <a:ext cx="6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2000" b="1">
                  <a:solidFill>
                    <a:srgbClr val="009900"/>
                  </a:solidFill>
                  <a:latin typeface="Comic Sans MS" panose="030F0702030302020204" pitchFamily="66" charset="0"/>
                </a:rPr>
                <a:t>H</a:t>
              </a:r>
              <a:r>
                <a:rPr lang="fr-FR" altLang="fr-FR" sz="2000" b="1" baseline="-25000">
                  <a:solidFill>
                    <a:srgbClr val="009900"/>
                  </a:solidFill>
                  <a:latin typeface="Comic Sans MS" panose="030F0702030302020204" pitchFamily="66" charset="0"/>
                </a:rPr>
                <a:t>716</a:t>
              </a:r>
            </a:p>
          </p:txBody>
        </p:sp>
        <p:sp>
          <p:nvSpPr>
            <p:cNvPr id="6165" name="Text Box 17"/>
            <p:cNvSpPr txBox="1">
              <a:spLocks noChangeArrowheads="1"/>
            </p:cNvSpPr>
            <p:nvPr/>
          </p:nvSpPr>
          <p:spPr bwMode="auto">
            <a:xfrm>
              <a:off x="408" y="2209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fr-FR" altLang="fr-FR" sz="2000" b="1">
                  <a:solidFill>
                    <a:srgbClr val="009900"/>
                  </a:solidFill>
                  <a:latin typeface="Comic Sans MS" panose="030F0702030302020204" pitchFamily="66" charset="0"/>
                </a:rPr>
                <a:t>H</a:t>
              </a:r>
              <a:r>
                <a:rPr lang="fr-FR" altLang="fr-FR" sz="2000" b="1" baseline="-25000">
                  <a:solidFill>
                    <a:srgbClr val="009900"/>
                  </a:solidFill>
                  <a:latin typeface="Comic Sans MS" panose="030F0702030302020204" pitchFamily="66" charset="0"/>
                </a:rPr>
                <a:t>530</a:t>
              </a:r>
            </a:p>
          </p:txBody>
        </p:sp>
      </p:grp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902075" y="2667000"/>
            <a:ext cx="1343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>
                <a:solidFill>
                  <a:srgbClr val="009900"/>
                </a:solidFill>
                <a:latin typeface="Comic Sans MS" panose="030F0702030302020204" pitchFamily="66" charset="0"/>
              </a:rPr>
              <a:t>I</a:t>
            </a:r>
            <a:r>
              <a:rPr lang="fr-FR" altLang="fr-FR" sz="2000" b="1" baseline="-25000">
                <a:solidFill>
                  <a:srgbClr val="009900"/>
                </a:solidFill>
                <a:latin typeface="Comic Sans MS" panose="030F0702030302020204" pitchFamily="66" charset="0"/>
              </a:rPr>
              <a:t>864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949825" y="2932113"/>
            <a:ext cx="1095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 b="1">
                <a:solidFill>
                  <a:srgbClr val="009900"/>
                </a:solidFill>
                <a:latin typeface="Comic Sans MS" panose="030F0702030302020204" pitchFamily="66" charset="0"/>
              </a:rPr>
              <a:t>N</a:t>
            </a:r>
            <a:r>
              <a:rPr lang="fr-FR" altLang="fr-FR" sz="2000" b="1" baseline="-25000">
                <a:solidFill>
                  <a:srgbClr val="009900"/>
                </a:solidFill>
                <a:latin typeface="Comic Sans MS" panose="030F0702030302020204" pitchFamily="66" charset="0"/>
              </a:rPr>
              <a:t>720</a:t>
            </a:r>
            <a:r>
              <a:rPr lang="fr-FR" altLang="fr-FR" sz="2000" b="1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600" b="1">
                <a:solidFill>
                  <a:srgbClr val="009900"/>
                </a:solidFill>
                <a:latin typeface="Comic Sans MS" panose="030F0702030302020204" pitchFamily="66" charset="0"/>
              </a:rPr>
              <a:t>         </a:t>
            </a: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838200" y="5029200"/>
            <a:ext cx="6327775" cy="396875"/>
            <a:chOff x="528" y="3168"/>
            <a:chExt cx="3986" cy="250"/>
          </a:xfrm>
        </p:grpSpPr>
        <p:sp>
          <p:nvSpPr>
            <p:cNvPr id="6161" name="Text Box 7"/>
            <p:cNvSpPr txBox="1">
              <a:spLocks noChangeArrowheads="1"/>
            </p:cNvSpPr>
            <p:nvPr/>
          </p:nvSpPr>
          <p:spPr bwMode="auto">
            <a:xfrm>
              <a:off x="528" y="3168"/>
              <a:ext cx="2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8000"/>
                </a:buClr>
                <a:buFont typeface="Wingdings" panose="05000000000000000000" pitchFamily="2" charset="2"/>
                <a:buChar char="§"/>
              </a:pPr>
              <a:r>
                <a:rPr lang="fr-FR" altLang="fr-FR" sz="20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 Oxygen binding domain:</a:t>
              </a:r>
            </a:p>
          </p:txBody>
        </p:sp>
        <p:sp>
          <p:nvSpPr>
            <p:cNvPr id="6162" name="Rectangle 25"/>
            <p:cNvSpPr>
              <a:spLocks noChangeArrowheads="1"/>
            </p:cNvSpPr>
            <p:nvPr/>
          </p:nvSpPr>
          <p:spPr bwMode="auto">
            <a:xfrm>
              <a:off x="2544" y="3168"/>
              <a:ext cx="19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A</a:t>
              </a:r>
              <a:r>
                <a:rPr lang="fr-FR" altLang="fr-FR" sz="2000" b="1" baseline="-25000">
                  <a:solidFill>
                    <a:srgbClr val="FF0000"/>
                  </a:solidFill>
                  <a:latin typeface="Comic Sans MS" panose="030F0702030302020204" pitchFamily="66" charset="0"/>
                </a:rPr>
                <a:t>712</a:t>
              </a:r>
              <a:r>
                <a:rPr lang="fr-FR" altLang="fr-FR" sz="20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SALHAAVNFGQY</a:t>
              </a:r>
              <a:r>
                <a:rPr lang="fr-FR" altLang="fr-FR" sz="2000" b="1" baseline="-25000">
                  <a:solidFill>
                    <a:srgbClr val="FF0000"/>
                  </a:solidFill>
                  <a:latin typeface="Comic Sans MS" panose="030F0702030302020204" pitchFamily="66" charset="0"/>
                </a:rPr>
                <a:t>724</a:t>
              </a:r>
              <a:endParaRPr lang="fr-FR" altLang="fr-FR" sz="20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572001" y="1752601"/>
            <a:ext cx="4343400" cy="1458913"/>
            <a:chOff x="2880" y="1104"/>
            <a:chExt cx="2736" cy="919"/>
          </a:xfrm>
        </p:grpSpPr>
        <p:sp>
          <p:nvSpPr>
            <p:cNvPr id="6158" name="Text Box 27"/>
            <p:cNvSpPr txBox="1">
              <a:spLocks noChangeArrowheads="1"/>
            </p:cNvSpPr>
            <p:nvPr/>
          </p:nvSpPr>
          <p:spPr bwMode="auto">
            <a:xfrm>
              <a:off x="2880" y="1389"/>
              <a:ext cx="201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2000" b="1" dirty="0">
                  <a:solidFill>
                    <a:srgbClr val="009900"/>
                  </a:solidFill>
                  <a:latin typeface="Comic Sans MS" panose="030F0702030302020204" pitchFamily="66" charset="0"/>
                </a:rPr>
                <a:t>TV motif </a:t>
              </a:r>
              <a:r>
                <a:rPr lang="fr-FR" altLang="fr-FR" sz="2000" b="1" dirty="0" err="1">
                  <a:solidFill>
                    <a:srgbClr val="009900"/>
                  </a:solidFill>
                  <a:latin typeface="Comic Sans MS" panose="030F0702030302020204" pitchFamily="66" charset="0"/>
                </a:rPr>
                <a:t>predominant</a:t>
              </a:r>
              <a:r>
                <a:rPr lang="fr-FR" altLang="fr-FR" sz="2000" b="1" dirty="0">
                  <a:solidFill>
                    <a:srgbClr val="009900"/>
                  </a:solidFill>
                  <a:latin typeface="Comic Sans MS" panose="030F0702030302020204" pitchFamily="66" charset="0"/>
                </a:rPr>
                <a:t> in 9-LOXs and </a:t>
              </a:r>
              <a:r>
                <a:rPr lang="fr-FR" altLang="fr-FR" sz="2000" b="1" dirty="0" err="1">
                  <a:solidFill>
                    <a:srgbClr val="009900"/>
                  </a:solidFill>
                  <a:latin typeface="Comic Sans MS" panose="030F0702030302020204" pitchFamily="66" charset="0"/>
                </a:rPr>
                <a:t>present</a:t>
              </a:r>
              <a:r>
                <a:rPr lang="fr-FR" altLang="fr-FR" sz="2000" b="1" dirty="0">
                  <a:solidFill>
                    <a:srgbClr val="009900"/>
                  </a:solidFill>
                  <a:latin typeface="Comic Sans MS" panose="030F0702030302020204" pitchFamily="66" charset="0"/>
                </a:rPr>
                <a:t> in few 13-LOXs</a:t>
              </a:r>
            </a:p>
          </p:txBody>
        </p:sp>
        <p:sp>
          <p:nvSpPr>
            <p:cNvPr id="6159" name="Rectangle 36"/>
            <p:cNvSpPr>
              <a:spLocks noChangeArrowheads="1"/>
            </p:cNvSpPr>
            <p:nvPr/>
          </p:nvSpPr>
          <p:spPr bwMode="auto">
            <a:xfrm>
              <a:off x="4992" y="1104"/>
              <a:ext cx="624" cy="288"/>
            </a:xfrm>
            <a:prstGeom prst="rect">
              <a:avLst/>
            </a:prstGeom>
            <a:noFill/>
            <a:ln w="254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6160" name="AutoShape 38" descr="Diagonales larges vers le haut"/>
            <p:cNvSpPr>
              <a:spLocks noChangeArrowheads="1"/>
            </p:cNvSpPr>
            <p:nvPr/>
          </p:nvSpPr>
          <p:spPr bwMode="auto">
            <a:xfrm rot="16200000" flipH="1">
              <a:off x="4968" y="1416"/>
              <a:ext cx="432" cy="384"/>
            </a:xfrm>
            <a:custGeom>
              <a:avLst/>
              <a:gdLst>
                <a:gd name="T0" fmla="*/ 309 w 21600"/>
                <a:gd name="T1" fmla="*/ 0 h 21600"/>
                <a:gd name="T2" fmla="*/ 185 w 21600"/>
                <a:gd name="T3" fmla="*/ 128 h 21600"/>
                <a:gd name="T4" fmla="*/ 0 w 21600"/>
                <a:gd name="T5" fmla="*/ 320 h 21600"/>
                <a:gd name="T6" fmla="*/ 185 w 21600"/>
                <a:gd name="T7" fmla="*/ 384 h 21600"/>
                <a:gd name="T8" fmla="*/ 370 w 21600"/>
                <a:gd name="T9" fmla="*/ 267 h 21600"/>
                <a:gd name="T10" fmla="*/ 432 w 21600"/>
                <a:gd name="T11" fmla="*/ 128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pattFill prst="wdUpDiag">
              <a:fgClr>
                <a:srgbClr val="009900"/>
              </a:fgClr>
              <a:bgClr>
                <a:srgbClr val="DCFF97"/>
              </a:bgClr>
            </a:pattFill>
            <a:ln w="254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41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/>
      <p:bldP spid="19465" grpId="0"/>
      <p:bldP spid="19475" grpId="0"/>
      <p:bldP spid="194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536" y="332656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 i="1" u="sng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Biochemical</a:t>
            </a:r>
            <a:r>
              <a:rPr lang="fr-FR" altLang="fr-FR" sz="2400" b="1" i="1" u="sng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400" b="1" i="1" u="sng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Characterization</a:t>
            </a:r>
            <a:r>
              <a:rPr lang="fr-FR" altLang="fr-FR" sz="2400" b="1" i="1" u="sng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of recombinant olive LOX</a:t>
            </a:r>
            <a:endParaRPr lang="fr-FR" altLang="fr-FR" sz="2400" b="1" i="1" u="sng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905000" y="5486400"/>
            <a:ext cx="4953000" cy="763588"/>
          </a:xfrm>
          <a:prstGeom prst="rect">
            <a:avLst/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>
                <a:solidFill>
                  <a:srgbClr val="008000"/>
                </a:solidFill>
                <a:latin typeface="Comic Sans MS" panose="030F0702030302020204" pitchFamily="66" charset="0"/>
              </a:rPr>
              <a:t>4.18 mg of recombinant protein from 5 liters of culture medium.</a:t>
            </a:r>
            <a:r>
              <a:rPr lang="fr-FR" altLang="fr-FR" sz="22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533400" y="1295400"/>
            <a:ext cx="541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00"/>
              </a:buClr>
              <a:buSzPct val="120000"/>
              <a:buFontTx/>
              <a:buChar char="o"/>
            </a:pPr>
            <a:r>
              <a:rPr lang="fr-FR" altLang="fr-FR" sz="2000" b="1">
                <a:solidFill>
                  <a:srgbClr val="3333FF"/>
                </a:solidFill>
                <a:latin typeface="Comic Sans MS" panose="030F0702030302020204" pitchFamily="66" charset="0"/>
              </a:rPr>
              <a:t> Induction by IPTG (1mM) and low temperature (15°C).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23528" y="2193925"/>
            <a:ext cx="5616624" cy="400050"/>
            <a:chOff x="552" y="1344"/>
            <a:chExt cx="2568" cy="252"/>
          </a:xfrm>
        </p:grpSpPr>
        <p:sp>
          <p:nvSpPr>
            <p:cNvPr id="7207" name="Text Box 36"/>
            <p:cNvSpPr txBox="1">
              <a:spLocks noChangeArrowheads="1"/>
            </p:cNvSpPr>
            <p:nvPr/>
          </p:nvSpPr>
          <p:spPr bwMode="auto">
            <a:xfrm>
              <a:off x="816" y="1344"/>
              <a:ext cx="23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2000" b="1" dirty="0" smtClean="0">
                  <a:solidFill>
                    <a:srgbClr val="3333FF"/>
                  </a:solidFill>
                  <a:latin typeface="Comic Sans MS" panose="030F0702030302020204" pitchFamily="66" charset="0"/>
                </a:rPr>
                <a:t>Expression in E. coli </a:t>
              </a:r>
              <a:r>
                <a:rPr lang="fr-FR" altLang="fr-FR" sz="2000" b="1" dirty="0">
                  <a:solidFill>
                    <a:srgbClr val="3333FF"/>
                  </a:solidFill>
                  <a:latin typeface="Comic Sans MS" panose="030F0702030302020204" pitchFamily="66" charset="0"/>
                </a:rPr>
                <a:t>in </a:t>
              </a:r>
              <a:r>
                <a:rPr lang="fr-FR" altLang="fr-FR" sz="2000" b="1" dirty="0" err="1">
                  <a:solidFill>
                    <a:srgbClr val="3333FF"/>
                  </a:solidFill>
                  <a:latin typeface="Comic Sans MS" panose="030F0702030302020204" pitchFamily="66" charset="0"/>
                </a:rPr>
                <a:t>supernatant</a:t>
              </a:r>
              <a:r>
                <a:rPr lang="fr-FR" altLang="fr-FR" sz="2000" b="1" dirty="0">
                  <a:solidFill>
                    <a:srgbClr val="3333FF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7208" name="AutoShape 37" descr="Diagonales larges vers le haut"/>
            <p:cNvSpPr>
              <a:spLocks noChangeArrowheads="1"/>
            </p:cNvSpPr>
            <p:nvPr/>
          </p:nvSpPr>
          <p:spPr bwMode="auto">
            <a:xfrm>
              <a:off x="552" y="1344"/>
              <a:ext cx="288" cy="240"/>
            </a:xfrm>
            <a:prstGeom prst="rightArrow">
              <a:avLst>
                <a:gd name="adj1" fmla="val 50000"/>
                <a:gd name="adj2" fmla="val 30000"/>
              </a:avLst>
            </a:prstGeom>
            <a:pattFill prst="wdUpDiag">
              <a:fgClr>
                <a:srgbClr val="009900"/>
              </a:fgClr>
              <a:bgClr>
                <a:srgbClr val="DCFF97"/>
              </a:bgClr>
            </a:patt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33400" y="2743200"/>
            <a:ext cx="5257800" cy="1295400"/>
            <a:chOff x="432" y="1728"/>
            <a:chExt cx="3120" cy="816"/>
          </a:xfrm>
        </p:grpSpPr>
        <p:sp>
          <p:nvSpPr>
            <p:cNvPr id="7204" name="Text Box 38"/>
            <p:cNvSpPr txBox="1">
              <a:spLocks noChangeArrowheads="1"/>
            </p:cNvSpPr>
            <p:nvPr/>
          </p:nvSpPr>
          <p:spPr bwMode="auto">
            <a:xfrm>
              <a:off x="432" y="1728"/>
              <a:ext cx="31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9900"/>
                </a:buClr>
                <a:buSzPct val="120000"/>
                <a:buFontTx/>
                <a:buChar char="o"/>
              </a:pPr>
              <a:r>
                <a:rPr lang="fr-FR" altLang="fr-FR" sz="2000" b="1">
                  <a:solidFill>
                    <a:srgbClr val="3333FF"/>
                  </a:solidFill>
                  <a:latin typeface="Comic Sans MS" panose="030F0702030302020204" pitchFamily="66" charset="0"/>
                </a:rPr>
                <a:t> Purification by a two-step procedure:</a:t>
              </a:r>
            </a:p>
          </p:txBody>
        </p:sp>
        <p:sp>
          <p:nvSpPr>
            <p:cNvPr id="7205" name="Text Box 39"/>
            <p:cNvSpPr txBox="1">
              <a:spLocks noChangeArrowheads="1"/>
            </p:cNvSpPr>
            <p:nvPr/>
          </p:nvSpPr>
          <p:spPr bwMode="auto">
            <a:xfrm>
              <a:off x="1056" y="2016"/>
              <a:ext cx="20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9900"/>
                </a:buClr>
                <a:buFontTx/>
                <a:buChar char="•"/>
              </a:pPr>
              <a:r>
                <a:rPr lang="fr-FR" altLang="fr-FR" sz="2000" b="1" dirty="0">
                  <a:solidFill>
                    <a:srgbClr val="3333FF"/>
                  </a:solidFill>
                  <a:latin typeface="Comic Sans MS" panose="030F0702030302020204" pitchFamily="66" charset="0"/>
                </a:rPr>
                <a:t> </a:t>
              </a:r>
              <a:r>
                <a:rPr lang="fr-FR" altLang="fr-FR" sz="2000" b="1" dirty="0" smtClean="0">
                  <a:solidFill>
                    <a:srgbClr val="3333FF"/>
                  </a:solidFill>
                  <a:latin typeface="Comic Sans MS" panose="030F0702030302020204" pitchFamily="66" charset="0"/>
                </a:rPr>
                <a:t>Nickel </a:t>
              </a:r>
              <a:r>
                <a:rPr lang="fr-FR" altLang="fr-FR" sz="2000" b="1" dirty="0" err="1">
                  <a:solidFill>
                    <a:srgbClr val="3333FF"/>
                  </a:solidFill>
                  <a:latin typeface="Comic Sans MS" panose="030F0702030302020204" pitchFamily="66" charset="0"/>
                </a:rPr>
                <a:t>chelated</a:t>
              </a:r>
              <a:r>
                <a:rPr lang="fr-FR" altLang="fr-FR" sz="2000" b="1" dirty="0">
                  <a:solidFill>
                    <a:srgbClr val="3333FF"/>
                  </a:solidFill>
                  <a:latin typeface="Comic Sans MS" panose="030F0702030302020204" pitchFamily="66" charset="0"/>
                </a:rPr>
                <a:t> </a:t>
              </a:r>
              <a:r>
                <a:rPr lang="fr-FR" altLang="fr-FR" sz="2000" b="1" dirty="0" err="1">
                  <a:solidFill>
                    <a:srgbClr val="3333FF"/>
                  </a:solidFill>
                  <a:latin typeface="Comic Sans MS" panose="030F0702030302020204" pitchFamily="66" charset="0"/>
                </a:rPr>
                <a:t>column</a:t>
              </a:r>
              <a:endParaRPr lang="fr-FR" altLang="fr-FR" sz="2000" b="1" dirty="0">
                <a:solidFill>
                  <a:srgbClr val="3333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206" name="Text Box 40"/>
            <p:cNvSpPr txBox="1">
              <a:spLocks noChangeArrowheads="1"/>
            </p:cNvSpPr>
            <p:nvPr/>
          </p:nvSpPr>
          <p:spPr bwMode="auto">
            <a:xfrm>
              <a:off x="1056" y="2294"/>
              <a:ext cx="2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9900"/>
                </a:buClr>
                <a:buFontTx/>
                <a:buChar char="•"/>
              </a:pPr>
              <a:r>
                <a:rPr lang="fr-FR" altLang="fr-FR" sz="2000" b="1">
                  <a:solidFill>
                    <a:srgbClr val="3333FF"/>
                  </a:solidFill>
                  <a:latin typeface="Comic Sans MS" panose="030F0702030302020204" pitchFamily="66" charset="0"/>
                </a:rPr>
                <a:t> Sephadex 200 gel filtration.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600200" y="168275"/>
            <a:ext cx="7696200" cy="5029200"/>
            <a:chOff x="1008" y="106"/>
            <a:chExt cx="4848" cy="3168"/>
          </a:xfrm>
        </p:grpSpPr>
        <p:sp>
          <p:nvSpPr>
            <p:cNvPr id="7177" name="Text Box 45"/>
            <p:cNvSpPr txBox="1">
              <a:spLocks noChangeArrowheads="1"/>
            </p:cNvSpPr>
            <p:nvPr/>
          </p:nvSpPr>
          <p:spPr bwMode="auto">
            <a:xfrm rot="-3582057">
              <a:off x="3818" y="1118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1600" b="1">
                  <a:solidFill>
                    <a:srgbClr val="3333FF"/>
                  </a:solidFill>
                  <a:latin typeface="Comic Sans MS" panose="030F0702030302020204" pitchFamily="66" charset="0"/>
                </a:rPr>
                <a:t>kDa</a:t>
              </a:r>
            </a:p>
          </p:txBody>
        </p:sp>
        <p:grpSp>
          <p:nvGrpSpPr>
            <p:cNvPr id="7178" name="Group 53"/>
            <p:cNvGrpSpPr>
              <a:grpSpLocks/>
            </p:cNvGrpSpPr>
            <p:nvPr/>
          </p:nvGrpSpPr>
          <p:grpSpPr bwMode="auto">
            <a:xfrm>
              <a:off x="1008" y="106"/>
              <a:ext cx="4848" cy="3168"/>
              <a:chOff x="1008" y="106"/>
              <a:chExt cx="4848" cy="3168"/>
            </a:xfrm>
          </p:grpSpPr>
          <p:grpSp>
            <p:nvGrpSpPr>
              <p:cNvPr id="7179" name="Group 52"/>
              <p:cNvGrpSpPr>
                <a:grpSpLocks/>
              </p:cNvGrpSpPr>
              <p:nvPr/>
            </p:nvGrpSpPr>
            <p:grpSpPr bwMode="auto">
              <a:xfrm>
                <a:off x="1008" y="106"/>
                <a:ext cx="4848" cy="3168"/>
                <a:chOff x="1008" y="106"/>
                <a:chExt cx="4848" cy="3168"/>
              </a:xfrm>
            </p:grpSpPr>
            <p:grpSp>
              <p:nvGrpSpPr>
                <p:cNvPr id="7181" name="Group 34"/>
                <p:cNvGrpSpPr>
                  <a:grpSpLocks/>
                </p:cNvGrpSpPr>
                <p:nvPr/>
              </p:nvGrpSpPr>
              <p:grpSpPr bwMode="auto">
                <a:xfrm>
                  <a:off x="3600" y="106"/>
                  <a:ext cx="2256" cy="2967"/>
                  <a:chOff x="3072" y="106"/>
                  <a:chExt cx="2256" cy="2967"/>
                </a:xfrm>
              </p:grpSpPr>
              <p:sp>
                <p:nvSpPr>
                  <p:cNvPr id="7183" name="Text Box 4"/>
                  <p:cNvSpPr txBox="1">
                    <a:spLocks noChangeArrowheads="1"/>
                  </p:cNvSpPr>
                  <p:nvPr/>
                </p:nvSpPr>
                <p:spPr bwMode="auto">
                  <a:xfrm rot="18138046">
                    <a:off x="3320" y="743"/>
                    <a:ext cx="1488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fr-FR" altLang="fr-FR" sz="1600" b="1" dirty="0" smtClean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rPr>
                      <a:t>Soluble fraction </a:t>
                    </a:r>
                    <a:endParaRPr lang="fr-FR" altLang="fr-FR" sz="1600" b="1" dirty="0">
                      <a:solidFill>
                        <a:srgbClr val="0000FF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7184" name="Text Box 8"/>
                  <p:cNvSpPr txBox="1">
                    <a:spLocks noChangeArrowheads="1"/>
                  </p:cNvSpPr>
                  <p:nvPr/>
                </p:nvSpPr>
                <p:spPr bwMode="auto">
                  <a:xfrm rot="-3446953">
                    <a:off x="3310" y="1214"/>
                    <a:ext cx="1440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fr-FR" altLang="fr-FR" sz="1600" b="1">
                        <a:solidFill>
                          <a:srgbClr val="0000FF"/>
                        </a:solidFill>
                        <a:latin typeface="Comic Sans MS" panose="030F0702030302020204" pitchFamily="66" charset="0"/>
                      </a:rPr>
                      <a:t>Nickel</a:t>
                    </a:r>
                  </a:p>
                </p:txBody>
              </p:sp>
              <p:sp>
                <p:nvSpPr>
                  <p:cNvPr id="7185" name="Text Box 12"/>
                  <p:cNvSpPr txBox="1">
                    <a:spLocks noChangeArrowheads="1"/>
                  </p:cNvSpPr>
                  <p:nvPr/>
                </p:nvSpPr>
                <p:spPr bwMode="auto">
                  <a:xfrm rot="-3555613">
                    <a:off x="3682" y="1102"/>
                    <a:ext cx="129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fr-FR" altLang="fr-FR" sz="1600" b="1">
                        <a:solidFill>
                          <a:srgbClr val="0000FF"/>
                        </a:solidFill>
                        <a:latin typeface="Comic Sans MS" panose="030F0702030302020204" pitchFamily="66" charset="0"/>
                      </a:rPr>
                      <a:t>Sephadex</a:t>
                    </a:r>
                  </a:p>
                </p:txBody>
              </p:sp>
              <p:grpSp>
                <p:nvGrpSpPr>
                  <p:cNvPr id="718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3072" y="1536"/>
                    <a:ext cx="2256" cy="1537"/>
                    <a:chOff x="2784" y="1343"/>
                    <a:chExt cx="2256" cy="1537"/>
                  </a:xfrm>
                </p:grpSpPr>
                <p:grpSp>
                  <p:nvGrpSpPr>
                    <p:cNvPr id="7188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4" y="1344"/>
                      <a:ext cx="738" cy="1536"/>
                      <a:chOff x="3264" y="1648"/>
                      <a:chExt cx="738" cy="1536"/>
                    </a:xfrm>
                  </p:grpSpPr>
                  <p:sp>
                    <p:nvSpPr>
                      <p:cNvPr id="7196" name="Text Box 1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64" y="1744"/>
                        <a:ext cx="432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fr-FR" altLang="fr-FR" sz="1400" b="1">
                            <a:solidFill>
                              <a:srgbClr val="0000FF"/>
                            </a:solidFill>
                            <a:latin typeface="Comic Sans MS" panose="030F0702030302020204" pitchFamily="66" charset="0"/>
                          </a:rPr>
                          <a:t>116</a:t>
                        </a:r>
                      </a:p>
                    </p:txBody>
                  </p:sp>
                  <p:sp>
                    <p:nvSpPr>
                      <p:cNvPr id="7197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12" y="1928"/>
                        <a:ext cx="288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fr-FR" altLang="fr-FR" sz="1400" b="1" dirty="0">
                            <a:solidFill>
                              <a:srgbClr val="0000FF"/>
                            </a:solidFill>
                            <a:latin typeface="Comic Sans MS" panose="030F0702030302020204" pitchFamily="66" charset="0"/>
                          </a:rPr>
                          <a:t>66</a:t>
                        </a:r>
                      </a:p>
                    </p:txBody>
                  </p:sp>
                  <p:sp>
                    <p:nvSpPr>
                      <p:cNvPr id="7198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12" y="2128"/>
                        <a:ext cx="288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fr-FR" altLang="fr-FR" sz="1400" b="1">
                            <a:solidFill>
                              <a:srgbClr val="0000FF"/>
                            </a:solidFill>
                            <a:latin typeface="Comic Sans MS" panose="030F0702030302020204" pitchFamily="66" charset="0"/>
                          </a:rPr>
                          <a:t>45</a:t>
                        </a:r>
                      </a:p>
                    </p:txBody>
                  </p:sp>
                  <p:sp>
                    <p:nvSpPr>
                      <p:cNvPr id="7199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12" y="2280"/>
                        <a:ext cx="288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fr-FR" altLang="fr-FR" sz="1400" b="1">
                            <a:solidFill>
                              <a:srgbClr val="0000FF"/>
                            </a:solidFill>
                            <a:latin typeface="Comic Sans MS" panose="030F0702030302020204" pitchFamily="66" charset="0"/>
                          </a:rPr>
                          <a:t>35</a:t>
                        </a:r>
                      </a:p>
                    </p:txBody>
                  </p:sp>
                  <p:sp>
                    <p:nvSpPr>
                      <p:cNvPr id="7200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12" y="2544"/>
                        <a:ext cx="288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fr-FR" altLang="fr-FR" sz="1400" b="1">
                            <a:solidFill>
                              <a:srgbClr val="0000FF"/>
                            </a:solidFill>
                            <a:latin typeface="Comic Sans MS" panose="030F0702030302020204" pitchFamily="66" charset="0"/>
                          </a:rPr>
                          <a:t>25</a:t>
                        </a:r>
                      </a:p>
                    </p:txBody>
                  </p:sp>
                  <p:sp>
                    <p:nvSpPr>
                      <p:cNvPr id="7201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12" y="2803"/>
                        <a:ext cx="288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fr-FR" altLang="fr-FR" sz="1400" b="1">
                            <a:solidFill>
                              <a:srgbClr val="0000FF"/>
                            </a:solidFill>
                            <a:latin typeface="Comic Sans MS" panose="030F0702030302020204" pitchFamily="66" charset="0"/>
                          </a:rPr>
                          <a:t>18</a:t>
                        </a:r>
                      </a:p>
                    </p:txBody>
                  </p:sp>
                  <p:sp>
                    <p:nvSpPr>
                      <p:cNvPr id="7202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12" y="2992"/>
                        <a:ext cx="288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fr-FR" altLang="fr-FR" sz="1400" b="1">
                            <a:solidFill>
                              <a:srgbClr val="0000FF"/>
                            </a:solidFill>
                            <a:latin typeface="Comic Sans MS" panose="030F0702030302020204" pitchFamily="66" charset="0"/>
                          </a:rPr>
                          <a:t>14</a:t>
                        </a:r>
                      </a:p>
                    </p:txBody>
                  </p:sp>
                  <p:pic>
                    <p:nvPicPr>
                      <p:cNvPr id="7203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" y="1648"/>
                        <a:ext cx="474" cy="1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pic>
                  <p:nvPicPr>
                    <p:cNvPr id="7189" name="Picture 2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520" y="1344"/>
                      <a:ext cx="252" cy="15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190" name="Picture 2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768" y="1344"/>
                      <a:ext cx="204" cy="15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719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40" y="1343"/>
                      <a:ext cx="1000" cy="1512"/>
                      <a:chOff x="3968" y="1352"/>
                      <a:chExt cx="1000" cy="1512"/>
                    </a:xfrm>
                  </p:grpSpPr>
                  <p:pic>
                    <p:nvPicPr>
                      <p:cNvPr id="7192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" y="1352"/>
                        <a:ext cx="210" cy="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7193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24" y="1512"/>
                        <a:ext cx="744" cy="250"/>
                        <a:chOff x="4704" y="1816"/>
                        <a:chExt cx="744" cy="250"/>
                      </a:xfrm>
                    </p:grpSpPr>
                    <p:sp>
                      <p:nvSpPr>
                        <p:cNvPr id="7194" name="AutoShap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04" y="1872"/>
                          <a:ext cx="240" cy="144"/>
                        </a:xfrm>
                        <a:prstGeom prst="leftArrow">
                          <a:avLst>
                            <a:gd name="adj1" fmla="val 50000"/>
                            <a:gd name="adj2" fmla="val 41667"/>
                          </a:avLst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fr-FR" altLang="fr-FR"/>
                        </a:p>
                      </p:txBody>
                    </p:sp>
                    <p:sp>
                      <p:nvSpPr>
                        <p:cNvPr id="7195" name="Text Box 2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20" y="1816"/>
                          <a:ext cx="528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</a:pPr>
                          <a:r>
                            <a:rPr lang="fr-FR" altLang="fr-FR" sz="2000" b="1" dirty="0">
                              <a:latin typeface="Comic Sans MS" panose="030F0702030302020204" pitchFamily="66" charset="0"/>
                            </a:rPr>
                            <a:t>LOX</a:t>
                          </a:r>
                        </a:p>
                      </p:txBody>
                    </p:sp>
                  </p:grpSp>
                </p:grpSp>
              </p:grpSp>
              <p:sp>
                <p:nvSpPr>
                  <p:cNvPr id="7187" name="Text Box 33"/>
                  <p:cNvSpPr txBox="1">
                    <a:spLocks noChangeArrowheads="1"/>
                  </p:cNvSpPr>
                  <p:nvPr/>
                </p:nvSpPr>
                <p:spPr bwMode="auto">
                  <a:xfrm rot="-3555613">
                    <a:off x="3986" y="1070"/>
                    <a:ext cx="129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fr-FR" altLang="fr-FR" sz="1600" b="1" dirty="0" err="1" smtClean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rPr>
                      <a:t>Westernblot</a:t>
                    </a:r>
                    <a:endParaRPr lang="fr-FR" altLang="fr-FR" sz="1600" b="1" dirty="0">
                      <a:solidFill>
                        <a:srgbClr val="0000FF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718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008" y="2832"/>
                  <a:ext cx="2400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009900"/>
                    </a:buClr>
                    <a:buSzPct val="120000"/>
                  </a:pPr>
                  <a:r>
                    <a:rPr lang="fr-FR" altLang="fr-FR" sz="2000" b="1">
                      <a:solidFill>
                        <a:srgbClr val="3333FF"/>
                      </a:solidFill>
                      <a:latin typeface="Comic Sans MS" panose="030F0702030302020204" pitchFamily="66" charset="0"/>
                    </a:rPr>
                    <a:t>Unique band at 98 kDa in SDS-PAGE and immunoblot.</a:t>
                  </a:r>
                </a:p>
              </p:txBody>
            </p:sp>
          </p:grpSp>
          <p:sp>
            <p:nvSpPr>
              <p:cNvPr id="7180" name="AutoShape 51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2112" y="2592"/>
                <a:ext cx="192" cy="240"/>
              </a:xfrm>
              <a:prstGeom prst="downArrow">
                <a:avLst>
                  <a:gd name="adj1" fmla="val 50000"/>
                  <a:gd name="adj2" fmla="val 31250"/>
                </a:avLst>
              </a:prstGeom>
              <a:pattFill prst="wdUpDiag">
                <a:fgClr>
                  <a:srgbClr val="009900"/>
                </a:fgClr>
                <a:bgClr>
                  <a:srgbClr val="DCFF97"/>
                </a:bgClr>
              </a:patt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3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" grpId="0" animBg="1"/>
      <p:bldP spid="153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71600" y="0"/>
            <a:ext cx="7561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fr-FR" altLang="fr-FR" b="1" i="1" u="sng" dirty="0" err="1" smtClean="0">
                <a:solidFill>
                  <a:srgbClr val="0099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Characterization</a:t>
            </a:r>
            <a:r>
              <a:rPr kumimoji="0" lang="fr-FR" altLang="fr-FR" b="1" i="1" u="sng" dirty="0" smtClean="0">
                <a:solidFill>
                  <a:srgbClr val="0099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of the recombinant olive LOX</a:t>
            </a:r>
            <a:endParaRPr kumimoji="0" lang="fr-FR" altLang="fr-FR" b="1" i="1" u="sng" dirty="0">
              <a:solidFill>
                <a:srgbClr val="0099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71550" y="692696"/>
            <a:ext cx="75608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 dirty="0" err="1" smtClean="0"/>
              <a:t>Regio</a:t>
            </a:r>
            <a:r>
              <a:rPr lang="en-US" b="1" dirty="0" smtClean="0"/>
              <a:t>- and stereo-specificity of recombinant olive LOX</a:t>
            </a:r>
            <a:endParaRPr kumimoji="0" lang="fr-FR" altLang="fr-FR" b="1" u="sng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518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00"/>
              </a:buClr>
              <a:buSzPct val="150000"/>
              <a:buFontTx/>
              <a:buChar char="o"/>
            </a:pPr>
            <a:r>
              <a:rPr kumimoji="0" lang="fr-FR" altLang="fr-FR" sz="20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80 </a:t>
            </a:r>
            <a:r>
              <a:rPr kumimoji="0" lang="fr-FR" altLang="fr-FR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Units</a:t>
            </a:r>
            <a:r>
              <a:rPr kumimoji="0"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of r olive LOX </a:t>
            </a:r>
            <a:r>
              <a:rPr kumimoji="0" lang="fr-FR" altLang="fr-FR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were</a:t>
            </a:r>
            <a:r>
              <a:rPr kumimoji="0"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fr-FR" altLang="fr-FR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incubated</a:t>
            </a:r>
            <a:r>
              <a:rPr kumimoji="0"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fr-FR" altLang="fr-FR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with</a:t>
            </a:r>
            <a:r>
              <a:rPr kumimoji="0"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5,36 </a:t>
            </a:r>
            <a:r>
              <a:rPr kumimoji="0" lang="fr-FR" altLang="fr-FR" sz="2000" b="1" dirty="0" err="1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mM</a:t>
            </a:r>
            <a:r>
              <a:rPr kumimoji="0"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fr-FR" altLang="fr-FR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linoleic</a:t>
            </a:r>
            <a:r>
              <a:rPr kumimoji="0"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fr-FR" altLang="fr-FR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acid</a:t>
            </a:r>
            <a:r>
              <a:rPr kumimoji="0"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30 </a:t>
            </a:r>
            <a:r>
              <a:rPr kumimoji="0"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min </a:t>
            </a:r>
            <a:r>
              <a:rPr kumimoji="0"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at </a:t>
            </a:r>
            <a:r>
              <a:rPr kumimoji="0"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4°C.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3632200" y="1340769"/>
            <a:ext cx="5994896" cy="5401344"/>
            <a:chOff x="3632200" y="1340769"/>
            <a:chExt cx="5994896" cy="5401344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5436096" y="1340769"/>
              <a:ext cx="4191000" cy="862013"/>
              <a:chOff x="3312" y="864"/>
              <a:chExt cx="2640" cy="543"/>
            </a:xfrm>
          </p:grpSpPr>
          <p:sp>
            <p:nvSpPr>
              <p:cNvPr id="17431" name="Text Box 8"/>
              <p:cNvSpPr txBox="1">
                <a:spLocks noChangeArrowheads="1"/>
              </p:cNvSpPr>
              <p:nvPr/>
            </p:nvSpPr>
            <p:spPr bwMode="auto">
              <a:xfrm>
                <a:off x="3696" y="864"/>
                <a:ext cx="2256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fr-FR" altLang="fr-FR" sz="2000" b="1" dirty="0" err="1" smtClean="0">
                    <a:solidFill>
                      <a:srgbClr val="0000FF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Products</a:t>
                </a:r>
                <a:r>
                  <a:rPr kumimoji="0" lang="fr-FR" altLang="fr-FR" sz="2000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</a:t>
                </a:r>
                <a:r>
                  <a:rPr kumimoji="0" lang="fr-FR" altLang="fr-FR" sz="2000" b="1" dirty="0" err="1" smtClean="0">
                    <a:solidFill>
                      <a:srgbClr val="0000FF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analysis</a:t>
                </a:r>
                <a:r>
                  <a:rPr kumimoji="0" lang="fr-FR" altLang="fr-FR" sz="2000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 by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kumimoji="0" lang="fr-FR" altLang="fr-FR" sz="2000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13C-NMR.</a:t>
                </a:r>
                <a:endParaRPr kumimoji="0" lang="fr-FR" altLang="fr-FR" sz="2000" b="1" dirty="0">
                  <a:solidFill>
                    <a:srgbClr val="0000FF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32" name="AutoShape 9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3312" y="1008"/>
                <a:ext cx="288" cy="192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pattFill prst="wdUpDiag">
                <a:fgClr>
                  <a:srgbClr val="009900"/>
                </a:fgClr>
                <a:bgClr>
                  <a:schemeClr val="bg1"/>
                </a:bgClr>
              </a:patt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pic>
          <p:nvPicPr>
            <p:cNvPr id="17430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200" y="3068638"/>
              <a:ext cx="4724400" cy="367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317544" y="3352800"/>
            <a:ext cx="2857500" cy="2362200"/>
            <a:chOff x="2064" y="2112"/>
            <a:chExt cx="1800" cy="1488"/>
          </a:xfrm>
        </p:grpSpPr>
        <p:sp>
          <p:nvSpPr>
            <p:cNvPr id="17425" name="Rectangle 14"/>
            <p:cNvSpPr>
              <a:spLocks noChangeArrowheads="1"/>
            </p:cNvSpPr>
            <p:nvPr/>
          </p:nvSpPr>
          <p:spPr bwMode="auto">
            <a:xfrm>
              <a:off x="3744" y="2544"/>
              <a:ext cx="120" cy="10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grpSp>
          <p:nvGrpSpPr>
            <p:cNvPr id="17426" name="Group 15"/>
            <p:cNvGrpSpPr>
              <a:grpSpLocks/>
            </p:cNvGrpSpPr>
            <p:nvPr/>
          </p:nvGrpSpPr>
          <p:grpSpPr bwMode="auto">
            <a:xfrm>
              <a:off x="2064" y="2112"/>
              <a:ext cx="1728" cy="672"/>
              <a:chOff x="2064" y="2112"/>
              <a:chExt cx="1728" cy="672"/>
            </a:xfrm>
          </p:grpSpPr>
          <p:sp>
            <p:nvSpPr>
              <p:cNvPr id="17427" name="Text Box 16"/>
              <p:cNvSpPr txBox="1">
                <a:spLocks noChangeArrowheads="1"/>
              </p:cNvSpPr>
              <p:nvPr/>
            </p:nvSpPr>
            <p:spPr bwMode="auto">
              <a:xfrm>
                <a:off x="2064" y="2112"/>
                <a:ext cx="1728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en-US" sz="1600" b="1" dirty="0">
                    <a:solidFill>
                      <a:srgbClr val="FF0000"/>
                    </a:solidFill>
                  </a:rPr>
                  <a:t>carbon 13 of 13-hydroperoxy </a:t>
                </a:r>
                <a:r>
                  <a:rPr lang="en-US" sz="1600" b="1" dirty="0" err="1">
                    <a:solidFill>
                      <a:srgbClr val="FF0000"/>
                    </a:solidFill>
                  </a:rPr>
                  <a:t>octadecadienoic</a:t>
                </a:r>
                <a:endParaRPr lang="en-US" sz="1600" b="1" dirty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fr-FR" sz="1600" b="1" dirty="0" err="1">
                    <a:solidFill>
                      <a:srgbClr val="FF0000"/>
                    </a:solidFill>
                  </a:rPr>
                  <a:t>acid</a:t>
                </a:r>
                <a:endParaRPr kumimoji="0" lang="fr-FR" altLang="fr-FR" sz="1600" b="1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28" name="Line 17"/>
              <p:cNvSpPr>
                <a:spLocks noChangeShapeType="1"/>
              </p:cNvSpPr>
              <p:nvPr/>
            </p:nvSpPr>
            <p:spPr bwMode="auto">
              <a:xfrm>
                <a:off x="3168" y="2496"/>
                <a:ext cx="528" cy="2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200445" y="2997200"/>
            <a:ext cx="3316288" cy="2717800"/>
            <a:chOff x="3880" y="1888"/>
            <a:chExt cx="2089" cy="1712"/>
          </a:xfrm>
        </p:grpSpPr>
        <p:sp>
          <p:nvSpPr>
            <p:cNvPr id="17421" name="Rectangle 19"/>
            <p:cNvSpPr>
              <a:spLocks noChangeArrowheads="1"/>
            </p:cNvSpPr>
            <p:nvPr/>
          </p:nvSpPr>
          <p:spPr bwMode="auto">
            <a:xfrm>
              <a:off x="3880" y="1920"/>
              <a:ext cx="144" cy="1680"/>
            </a:xfrm>
            <a:prstGeom prst="rect">
              <a:avLst/>
            </a:prstGeom>
            <a:noFill/>
            <a:ln w="254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grpSp>
          <p:nvGrpSpPr>
            <p:cNvPr id="17422" name="Group 20"/>
            <p:cNvGrpSpPr>
              <a:grpSpLocks/>
            </p:cNvGrpSpPr>
            <p:nvPr/>
          </p:nvGrpSpPr>
          <p:grpSpPr bwMode="auto">
            <a:xfrm>
              <a:off x="4080" y="1888"/>
              <a:ext cx="1889" cy="752"/>
              <a:chOff x="4080" y="1888"/>
              <a:chExt cx="1889" cy="752"/>
            </a:xfrm>
          </p:grpSpPr>
          <p:sp>
            <p:nvSpPr>
              <p:cNvPr id="17423" name="Text Box 21"/>
              <p:cNvSpPr txBox="1">
                <a:spLocks noChangeArrowheads="1"/>
              </p:cNvSpPr>
              <p:nvPr/>
            </p:nvSpPr>
            <p:spPr bwMode="auto">
              <a:xfrm>
                <a:off x="4241" y="1888"/>
                <a:ext cx="172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sz="16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carbon</a:t>
                </a:r>
                <a:r>
                  <a:rPr lang="fr-FR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 9 of 9-hydroperoxy </a:t>
                </a:r>
                <a:r>
                  <a:rPr lang="fr-FR" sz="16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octadecadienoic</a:t>
                </a:r>
                <a:r>
                  <a:rPr lang="fr-FR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fr-FR" sz="1600" b="1" dirty="0" err="1">
                    <a:solidFill>
                      <a:schemeClr val="accent6">
                        <a:lumMod val="75000"/>
                      </a:schemeClr>
                    </a:solidFill>
                  </a:rPr>
                  <a:t>acid</a:t>
                </a:r>
                <a:endParaRPr kumimoji="0" lang="fr-FR" altLang="fr-FR" sz="1600" b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24" name="Line 22"/>
              <p:cNvSpPr>
                <a:spLocks noChangeShapeType="1"/>
              </p:cNvSpPr>
              <p:nvPr/>
            </p:nvSpPr>
            <p:spPr bwMode="auto">
              <a:xfrm flipH="1">
                <a:off x="4080" y="2208"/>
                <a:ext cx="528" cy="432"/>
              </a:xfrm>
              <a:prstGeom prst="line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925144" y="2276872"/>
            <a:ext cx="2743200" cy="685800"/>
            <a:chOff x="288" y="2464"/>
            <a:chExt cx="1728" cy="432"/>
          </a:xfrm>
        </p:grpSpPr>
        <p:sp>
          <p:nvSpPr>
            <p:cNvPr id="17419" name="Text Box 24"/>
            <p:cNvSpPr txBox="1">
              <a:spLocks noChangeArrowheads="1"/>
            </p:cNvSpPr>
            <p:nvPr/>
          </p:nvSpPr>
          <p:spPr bwMode="auto">
            <a:xfrm>
              <a:off x="288" y="2539"/>
              <a:ext cx="17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fr-FR" altLang="fr-FR" sz="2000" b="1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9/13-LOX</a:t>
              </a:r>
              <a:endParaRPr kumimoji="0" lang="fr-FR" altLang="fr-FR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7420" name="Rectangle 25"/>
            <p:cNvSpPr>
              <a:spLocks noChangeArrowheads="1"/>
            </p:cNvSpPr>
            <p:nvPr/>
          </p:nvSpPr>
          <p:spPr bwMode="auto">
            <a:xfrm>
              <a:off x="416" y="2464"/>
              <a:ext cx="1440" cy="432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17418" name="Rectangle 26"/>
          <p:cNvSpPr>
            <a:spLocks noChangeArrowheads="1"/>
          </p:cNvSpPr>
          <p:nvPr/>
        </p:nvSpPr>
        <p:spPr bwMode="auto">
          <a:xfrm>
            <a:off x="-49213" y="6581775"/>
            <a:ext cx="41592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GB" altLang="fr-FR" sz="1200" b="1">
                <a:cs typeface="Times New Roman" panose="02020603050405020304" pitchFamily="18" charset="0"/>
              </a:rPr>
              <a:t>Palmieri-Thiers, 2009, Biochim. Biophys Acta, 1971, 339-346</a:t>
            </a:r>
            <a:endParaRPr lang="en-GB" altLang="fr-FR" b="1"/>
          </a:p>
        </p:txBody>
      </p:sp>
      <p:sp>
        <p:nvSpPr>
          <p:cNvPr id="9" name="Rectangle 8"/>
          <p:cNvSpPr/>
          <p:nvPr/>
        </p:nvSpPr>
        <p:spPr>
          <a:xfrm>
            <a:off x="480789" y="2924944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altLang="fr-FR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9S 13R LOX</a:t>
            </a:r>
            <a:endParaRPr lang="fr-FR" altLang="fr-FR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79512" y="2492896"/>
            <a:ext cx="5364088" cy="3321165"/>
            <a:chOff x="179512" y="2492896"/>
            <a:chExt cx="5364088" cy="332116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/>
            <a:srcRect l="56818" t="35401" r="13183" b="19077"/>
            <a:stretch/>
          </p:blipFill>
          <p:spPr>
            <a:xfrm>
              <a:off x="179512" y="3356992"/>
              <a:ext cx="2880000" cy="2457069"/>
            </a:xfrm>
            <a:prstGeom prst="rect">
              <a:avLst/>
            </a:prstGeom>
          </p:spPr>
        </p:pic>
        <p:grpSp>
          <p:nvGrpSpPr>
            <p:cNvPr id="27" name="Groupe 26"/>
            <p:cNvGrpSpPr/>
            <p:nvPr/>
          </p:nvGrpSpPr>
          <p:grpSpPr>
            <a:xfrm>
              <a:off x="395536" y="2492896"/>
              <a:ext cx="5148064" cy="400110"/>
              <a:chOff x="395536" y="2492896"/>
              <a:chExt cx="5148064" cy="40011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71600" y="2492896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FR" altLang="fr-FR" b="1" dirty="0">
                    <a:solidFill>
                      <a:srgbClr val="0000FF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by </a:t>
                </a:r>
                <a:r>
                  <a:rPr lang="fr-FR" altLang="fr-FR" sz="2000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c</a:t>
                </a:r>
                <a:r>
                  <a:rPr lang="fr-FR" sz="2000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hiral-phase</a:t>
                </a:r>
                <a:r>
                  <a:rPr lang="fr-FR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HPLC-MS/MS</a:t>
                </a:r>
                <a:endParaRPr lang="fr-FR" altLang="fr-FR" b="1" dirty="0">
                  <a:solidFill>
                    <a:srgbClr val="0000FF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AutoShape 9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395536" y="2492896"/>
                <a:ext cx="457200" cy="30480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pattFill prst="wdUpDiag">
                <a:fgClr>
                  <a:srgbClr val="009900"/>
                </a:fgClr>
                <a:bgClr>
                  <a:schemeClr val="bg1"/>
                </a:bgClr>
              </a:patt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7668344" y="3717032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dvTT5235d5a9"/>
              </a:rPr>
              <a:t>9-HPODE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4221088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dvTT5235d5a9"/>
              </a:rPr>
              <a:t>13-HPODE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  <p:bldP spid="38918" grpId="1"/>
      <p:bldP spid="9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9900" y="381000"/>
            <a:ext cx="844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 i="1" u="sng" dirty="0">
                <a:solidFill>
                  <a:srgbClr val="008000"/>
                </a:solidFill>
                <a:latin typeface="Comic Sans MS" panose="030F0702030302020204" pitchFamily="66" charset="0"/>
              </a:rPr>
              <a:t>LOX EXPRESSION AND ENZYMATIC ACTIVITY DURING OLIVE FRUIT DEVELOPMENT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0" y="1981200"/>
            <a:ext cx="327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8000"/>
              </a:buClr>
              <a:buSzPct val="120000"/>
              <a:buFontTx/>
              <a:buChar char="o"/>
            </a:pPr>
            <a:r>
              <a:rPr lang="fr-FR" altLang="fr-FR" sz="2000" b="1">
                <a:solidFill>
                  <a:srgbClr val="0000FF"/>
                </a:solidFill>
                <a:latin typeface="Comic Sans MS" panose="030F0702030302020204" pitchFamily="66" charset="0"/>
              </a:rPr>
              <a:t> LOX activity detected in all stages with maximal activity at black stage.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364088" y="3645024"/>
            <a:ext cx="325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8000"/>
              </a:buClr>
              <a:buSzPct val="120000"/>
              <a:buFontTx/>
              <a:buChar char="o"/>
            </a:pPr>
            <a:r>
              <a:rPr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9/13-LOX </a:t>
            </a:r>
            <a:r>
              <a:rPr lang="fr-FR" altLang="fr-FR" sz="2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expressed</a:t>
            </a:r>
            <a:r>
              <a:rPr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 in black olives. 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2362200" y="6197600"/>
            <a:ext cx="5334000" cy="400110"/>
          </a:xfrm>
          <a:prstGeom prst="rect">
            <a:avLst/>
          </a:prstGeom>
          <a:noFill/>
          <a:ln w="317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 dirty="0">
                <a:latin typeface="Comic Sans MS" panose="030F0702030302020204" pitchFamily="66" charset="0"/>
              </a:rPr>
              <a:t>At least </a:t>
            </a:r>
            <a:r>
              <a:rPr lang="fr-FR" altLang="fr-FR" sz="2000" b="1" dirty="0" err="1" smtClean="0">
                <a:latin typeface="Comic Sans MS" panose="030F0702030302020204" pitchFamily="66" charset="0"/>
              </a:rPr>
              <a:t>two</a:t>
            </a:r>
            <a:r>
              <a:rPr lang="fr-FR" altLang="fr-FR" sz="2000" b="1" dirty="0" smtClean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isoforms</a:t>
            </a:r>
            <a:r>
              <a:rPr lang="fr-FR" altLang="fr-FR" sz="2000" b="1" dirty="0">
                <a:latin typeface="Comic Sans MS" panose="030F0702030302020204" pitchFamily="66" charset="0"/>
              </a:rPr>
              <a:t> in black olives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0" y="1143000"/>
            <a:ext cx="4305300" cy="4905375"/>
            <a:chOff x="288" y="720"/>
            <a:chExt cx="2712" cy="3090"/>
          </a:xfrm>
        </p:grpSpPr>
        <p:grpSp>
          <p:nvGrpSpPr>
            <p:cNvPr id="9224" name="Group 60"/>
            <p:cNvGrpSpPr>
              <a:grpSpLocks/>
            </p:cNvGrpSpPr>
            <p:nvPr/>
          </p:nvGrpSpPr>
          <p:grpSpPr bwMode="auto">
            <a:xfrm>
              <a:off x="944" y="3416"/>
              <a:ext cx="1760" cy="394"/>
              <a:chOff x="944" y="3416"/>
              <a:chExt cx="1760" cy="394"/>
            </a:xfrm>
          </p:grpSpPr>
          <p:sp>
            <p:nvSpPr>
              <p:cNvPr id="9232" name="Line 8"/>
              <p:cNvSpPr>
                <a:spLocks noChangeShapeType="1"/>
              </p:cNvSpPr>
              <p:nvPr/>
            </p:nvSpPr>
            <p:spPr bwMode="auto">
              <a:xfrm>
                <a:off x="1008" y="3456"/>
                <a:ext cx="624" cy="0"/>
              </a:xfrm>
              <a:prstGeom prst="line">
                <a:avLst/>
              </a:prstGeom>
              <a:noFill/>
              <a:ln w="31750">
                <a:solidFill>
                  <a:srgbClr val="008000"/>
                </a:solidFill>
                <a:round/>
                <a:headEnd type="triangl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3" name="Line 9"/>
              <p:cNvSpPr>
                <a:spLocks noChangeShapeType="1"/>
              </p:cNvSpPr>
              <p:nvPr/>
            </p:nvSpPr>
            <p:spPr bwMode="auto">
              <a:xfrm>
                <a:off x="1808" y="3456"/>
                <a:ext cx="880" cy="0"/>
              </a:xfrm>
              <a:prstGeom prst="line">
                <a:avLst/>
              </a:prstGeom>
              <a:noFill/>
              <a:ln w="31750">
                <a:solidFill>
                  <a:schemeClr val="tx2"/>
                </a:solidFill>
                <a:round/>
                <a:headEnd type="triangl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34" name="Text Box 11"/>
              <p:cNvSpPr txBox="1">
                <a:spLocks noChangeArrowheads="1"/>
              </p:cNvSpPr>
              <p:nvPr/>
            </p:nvSpPr>
            <p:spPr bwMode="auto">
              <a:xfrm>
                <a:off x="944" y="3478"/>
                <a:ext cx="76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altLang="fr-FR" sz="1000" b="1">
                    <a:solidFill>
                      <a:srgbClr val="008000"/>
                    </a:solidFill>
                    <a:latin typeface="Comic Sans MS" panose="030F0702030302020204" pitchFamily="66" charset="0"/>
                  </a:rPr>
                  <a:t>Green stages</a:t>
                </a:r>
              </a:p>
            </p:txBody>
          </p:sp>
          <p:grpSp>
            <p:nvGrpSpPr>
              <p:cNvPr id="9235" name="Group 49"/>
              <p:cNvGrpSpPr>
                <a:grpSpLocks/>
              </p:cNvGrpSpPr>
              <p:nvPr/>
            </p:nvGrpSpPr>
            <p:grpSpPr bwMode="auto">
              <a:xfrm>
                <a:off x="1432" y="3416"/>
                <a:ext cx="576" cy="394"/>
                <a:chOff x="1544" y="3840"/>
                <a:chExt cx="576" cy="394"/>
              </a:xfrm>
            </p:grpSpPr>
            <p:sp>
              <p:nvSpPr>
                <p:cNvPr id="9237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832" y="3840"/>
                  <a:ext cx="0" cy="144"/>
                </a:xfrm>
                <a:prstGeom prst="line">
                  <a:avLst/>
                </a:prstGeom>
                <a:noFill/>
                <a:ln w="31750">
                  <a:solidFill>
                    <a:srgbClr val="993300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3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44" y="3984"/>
                  <a:ext cx="57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fr-FR" altLang="fr-FR" sz="1000" b="1">
                      <a:solidFill>
                        <a:srgbClr val="993300"/>
                      </a:solidFill>
                      <a:latin typeface="Comic Sans MS" panose="030F0702030302020204" pitchFamily="66" charset="0"/>
                    </a:rPr>
                    <a:t>Turning stage</a:t>
                  </a:r>
                </a:p>
              </p:txBody>
            </p:sp>
          </p:grpSp>
          <p:sp>
            <p:nvSpPr>
              <p:cNvPr id="9236" name="Text Box 13"/>
              <p:cNvSpPr txBox="1">
                <a:spLocks noChangeArrowheads="1"/>
              </p:cNvSpPr>
              <p:nvPr/>
            </p:nvSpPr>
            <p:spPr bwMode="auto">
              <a:xfrm>
                <a:off x="1936" y="3472"/>
                <a:ext cx="76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altLang="fr-FR" sz="1000" b="1">
                    <a:latin typeface="Comic Sans MS" panose="030F0702030302020204" pitchFamily="66" charset="0"/>
                  </a:rPr>
                  <a:t>Black stages</a:t>
                </a:r>
              </a:p>
            </p:txBody>
          </p:sp>
        </p:grpSp>
        <p:pic>
          <p:nvPicPr>
            <p:cNvPr id="9225" name="Picture 4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2712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Line 52"/>
            <p:cNvSpPr>
              <a:spLocks noChangeShapeType="1"/>
            </p:cNvSpPr>
            <p:nvPr/>
          </p:nvSpPr>
          <p:spPr bwMode="auto">
            <a:xfrm>
              <a:off x="1016" y="1096"/>
              <a:ext cx="624" cy="0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7" name="Line 53"/>
            <p:cNvSpPr>
              <a:spLocks noChangeShapeType="1"/>
            </p:cNvSpPr>
            <p:nvPr/>
          </p:nvSpPr>
          <p:spPr bwMode="auto">
            <a:xfrm>
              <a:off x="1816" y="1096"/>
              <a:ext cx="880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28" name="Text Box 54"/>
            <p:cNvSpPr txBox="1">
              <a:spLocks noChangeArrowheads="1"/>
            </p:cNvSpPr>
            <p:nvPr/>
          </p:nvSpPr>
          <p:spPr bwMode="auto">
            <a:xfrm>
              <a:off x="952" y="912"/>
              <a:ext cx="7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000" b="1">
                  <a:solidFill>
                    <a:srgbClr val="008000"/>
                  </a:solidFill>
                  <a:latin typeface="Comic Sans MS" panose="030F0702030302020204" pitchFamily="66" charset="0"/>
                </a:rPr>
                <a:t>Green stages</a:t>
              </a:r>
            </a:p>
          </p:txBody>
        </p:sp>
        <p:sp>
          <p:nvSpPr>
            <p:cNvPr id="9229" name="Line 56"/>
            <p:cNvSpPr>
              <a:spLocks noChangeShapeType="1"/>
            </p:cNvSpPr>
            <p:nvPr/>
          </p:nvSpPr>
          <p:spPr bwMode="auto">
            <a:xfrm>
              <a:off x="1728" y="1000"/>
              <a:ext cx="0" cy="144"/>
            </a:xfrm>
            <a:prstGeom prst="line">
              <a:avLst/>
            </a:prstGeom>
            <a:noFill/>
            <a:ln w="31750">
              <a:solidFill>
                <a:srgbClr val="9933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0" name="Text Box 57"/>
            <p:cNvSpPr txBox="1">
              <a:spLocks noChangeArrowheads="1"/>
            </p:cNvSpPr>
            <p:nvPr/>
          </p:nvSpPr>
          <p:spPr bwMode="auto">
            <a:xfrm>
              <a:off x="1440" y="720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000" b="1">
                  <a:solidFill>
                    <a:srgbClr val="993300"/>
                  </a:solidFill>
                  <a:latin typeface="Comic Sans MS" panose="030F0702030302020204" pitchFamily="66" charset="0"/>
                </a:rPr>
                <a:t>Turning stage</a:t>
              </a:r>
            </a:p>
          </p:txBody>
        </p:sp>
        <p:sp>
          <p:nvSpPr>
            <p:cNvPr id="9231" name="Text Box 58"/>
            <p:cNvSpPr txBox="1">
              <a:spLocks noChangeArrowheads="1"/>
            </p:cNvSpPr>
            <p:nvPr/>
          </p:nvSpPr>
          <p:spPr bwMode="auto">
            <a:xfrm>
              <a:off x="1872" y="912"/>
              <a:ext cx="76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000" b="1">
                  <a:latin typeface="Comic Sans MS" panose="030F0702030302020204" pitchFamily="66" charset="0"/>
                </a:rPr>
                <a:t>Black stages</a:t>
              </a:r>
            </a:p>
          </p:txBody>
        </p:sp>
      </p:grp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220072" y="4653136"/>
            <a:ext cx="360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008000"/>
              </a:buClr>
              <a:buSzPct val="120000"/>
              <a:buFontTx/>
              <a:buChar char="o"/>
            </a:pPr>
            <a:r>
              <a:rPr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 13-LOX </a:t>
            </a:r>
            <a:r>
              <a:rPr lang="fr-FR" altLang="fr-FR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was</a:t>
            </a:r>
            <a:r>
              <a:rPr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purified</a:t>
            </a:r>
            <a:r>
              <a:rPr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</a:t>
            </a:r>
            <a:r>
              <a:rPr lang="fr-FR" altLang="fr-FR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from</a:t>
            </a:r>
            <a:r>
              <a:rPr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black olives. </a:t>
            </a:r>
          </a:p>
        </p:txBody>
      </p:sp>
    </p:spTree>
    <p:extLst>
      <p:ext uri="{BB962C8B-B14F-4D97-AF65-F5344CB8AC3E}">
        <p14:creationId xmlns:p14="http://schemas.microsoft.com/office/powerpoint/2010/main" val="1085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23" grpId="0"/>
      <p:bldP spid="17440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3"/>
          <p:cNvSpPr txBox="1">
            <a:spLocks noChangeArrowheads="1"/>
          </p:cNvSpPr>
          <p:nvPr/>
        </p:nvSpPr>
        <p:spPr bwMode="auto">
          <a:xfrm>
            <a:off x="395536" y="5445224"/>
            <a:ext cx="8358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removal of steric bulk at the entrance of the catalytic site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induces 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increase of substrate afﬁnity and of catalytic efﬁciency</a:t>
            </a:r>
          </a:p>
        </p:txBody>
      </p:sp>
      <p:sp>
        <p:nvSpPr>
          <p:cNvPr id="18435" name="ZoneTexte 4"/>
          <p:cNvSpPr txBox="1">
            <a:spLocks noChangeArrowheads="1"/>
          </p:cNvSpPr>
          <p:nvPr/>
        </p:nvSpPr>
        <p:spPr bwMode="auto">
          <a:xfrm>
            <a:off x="323528" y="908720"/>
            <a:ext cx="87133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two particularly bulky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residues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located at the site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(blue)</a:t>
            </a:r>
            <a:r>
              <a:rPr kumimoji="0" lang="fr-FR" alt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mutant enzymes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were constructed by replacement of bulky amino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acid residues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the less space-ﬁlling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residues (red)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Image 7" descr="fig1B olive mutee_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14563"/>
            <a:ext cx="44243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 8" descr="fig1A olive WT_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14563"/>
            <a:ext cx="44243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ZoneTexte 9"/>
          <p:cNvSpPr txBox="1">
            <a:spLocks noChangeArrowheads="1"/>
          </p:cNvSpPr>
          <p:nvPr/>
        </p:nvSpPr>
        <p:spPr bwMode="auto">
          <a:xfrm>
            <a:off x="1928813" y="3192463"/>
            <a:ext cx="50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sp>
        <p:nvSpPr>
          <p:cNvPr id="18439" name="ZoneTexte 5"/>
          <p:cNvSpPr txBox="1">
            <a:spLocks noChangeArrowheads="1"/>
          </p:cNvSpPr>
          <p:nvPr/>
        </p:nvSpPr>
        <p:spPr bwMode="auto">
          <a:xfrm>
            <a:off x="2643188" y="2714625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His525</a:t>
            </a:r>
          </a:p>
        </p:txBody>
      </p:sp>
      <p:sp>
        <p:nvSpPr>
          <p:cNvPr id="18440" name="ZoneTexte 6"/>
          <p:cNvSpPr txBox="1">
            <a:spLocks noChangeArrowheads="1"/>
          </p:cNvSpPr>
          <p:nvPr/>
        </p:nvSpPr>
        <p:spPr bwMode="auto">
          <a:xfrm>
            <a:off x="1071563" y="2500313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His716</a:t>
            </a:r>
          </a:p>
        </p:txBody>
      </p:sp>
      <p:sp>
        <p:nvSpPr>
          <p:cNvPr id="18441" name="ZoneTexte 7"/>
          <p:cNvSpPr txBox="1">
            <a:spLocks noChangeArrowheads="1"/>
          </p:cNvSpPr>
          <p:nvPr/>
        </p:nvSpPr>
        <p:spPr bwMode="auto">
          <a:xfrm>
            <a:off x="2214563" y="2214563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His530</a:t>
            </a:r>
          </a:p>
        </p:txBody>
      </p:sp>
      <p:sp>
        <p:nvSpPr>
          <p:cNvPr id="18442" name="ZoneTexte 8"/>
          <p:cNvSpPr txBox="1">
            <a:spLocks noChangeArrowheads="1"/>
          </p:cNvSpPr>
          <p:nvPr/>
        </p:nvSpPr>
        <p:spPr bwMode="auto">
          <a:xfrm>
            <a:off x="2000250" y="3714750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Asn720</a:t>
            </a:r>
          </a:p>
        </p:txBody>
      </p:sp>
      <p:sp>
        <p:nvSpPr>
          <p:cNvPr id="18443" name="ZoneTexte 9"/>
          <p:cNvSpPr txBox="1">
            <a:spLocks noChangeArrowheads="1"/>
          </p:cNvSpPr>
          <p:nvPr/>
        </p:nvSpPr>
        <p:spPr bwMode="auto">
          <a:xfrm>
            <a:off x="857250" y="3286125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Ile864</a:t>
            </a:r>
          </a:p>
        </p:txBody>
      </p:sp>
      <p:sp>
        <p:nvSpPr>
          <p:cNvPr id="18444" name="ZoneTexte 11"/>
          <p:cNvSpPr txBox="1">
            <a:spLocks noChangeArrowheads="1"/>
          </p:cNvSpPr>
          <p:nvPr/>
        </p:nvSpPr>
        <p:spPr bwMode="auto">
          <a:xfrm>
            <a:off x="3786188" y="3214688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Val583</a:t>
            </a:r>
          </a:p>
        </p:txBody>
      </p:sp>
      <p:sp>
        <p:nvSpPr>
          <p:cNvPr id="18445" name="ZoneTexte 12"/>
          <p:cNvSpPr txBox="1">
            <a:spLocks noChangeArrowheads="1"/>
          </p:cNvSpPr>
          <p:nvPr/>
        </p:nvSpPr>
        <p:spPr bwMode="auto">
          <a:xfrm>
            <a:off x="3500438" y="4286250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Thr582</a:t>
            </a:r>
          </a:p>
        </p:txBody>
      </p:sp>
      <p:sp>
        <p:nvSpPr>
          <p:cNvPr id="18446" name="ZoneTexte 13"/>
          <p:cNvSpPr txBox="1">
            <a:spLocks noChangeArrowheads="1"/>
          </p:cNvSpPr>
          <p:nvPr/>
        </p:nvSpPr>
        <p:spPr bwMode="auto">
          <a:xfrm>
            <a:off x="2928938" y="3214688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Arg733</a:t>
            </a:r>
          </a:p>
        </p:txBody>
      </p:sp>
      <p:sp>
        <p:nvSpPr>
          <p:cNvPr id="18447" name="ZoneTexte 14"/>
          <p:cNvSpPr txBox="1">
            <a:spLocks noChangeArrowheads="1"/>
          </p:cNvSpPr>
          <p:nvPr/>
        </p:nvSpPr>
        <p:spPr bwMode="auto">
          <a:xfrm>
            <a:off x="214313" y="4214813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Phe277</a:t>
            </a:r>
          </a:p>
        </p:txBody>
      </p:sp>
      <p:sp>
        <p:nvSpPr>
          <p:cNvPr id="18448" name="ZoneTexte 15"/>
          <p:cNvSpPr txBox="1">
            <a:spLocks noChangeArrowheads="1"/>
          </p:cNvSpPr>
          <p:nvPr/>
        </p:nvSpPr>
        <p:spPr bwMode="auto">
          <a:xfrm>
            <a:off x="2000250" y="4500563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Tyr280</a:t>
            </a:r>
          </a:p>
        </p:txBody>
      </p:sp>
      <p:sp>
        <p:nvSpPr>
          <p:cNvPr id="18449" name="ZoneTexte 21"/>
          <p:cNvSpPr txBox="1">
            <a:spLocks noChangeArrowheads="1"/>
          </p:cNvSpPr>
          <p:nvPr/>
        </p:nvSpPr>
        <p:spPr bwMode="auto">
          <a:xfrm>
            <a:off x="6500813" y="3170238"/>
            <a:ext cx="50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sp>
        <p:nvSpPr>
          <p:cNvPr id="18450" name="ZoneTexte 5"/>
          <p:cNvSpPr txBox="1">
            <a:spLocks noChangeArrowheads="1"/>
          </p:cNvSpPr>
          <p:nvPr/>
        </p:nvSpPr>
        <p:spPr bwMode="auto">
          <a:xfrm>
            <a:off x="7215188" y="2692400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His525</a:t>
            </a:r>
          </a:p>
        </p:txBody>
      </p:sp>
      <p:sp>
        <p:nvSpPr>
          <p:cNvPr id="18451" name="ZoneTexte 6"/>
          <p:cNvSpPr txBox="1">
            <a:spLocks noChangeArrowheads="1"/>
          </p:cNvSpPr>
          <p:nvPr/>
        </p:nvSpPr>
        <p:spPr bwMode="auto">
          <a:xfrm>
            <a:off x="5643563" y="2478088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His716</a:t>
            </a:r>
          </a:p>
        </p:txBody>
      </p:sp>
      <p:sp>
        <p:nvSpPr>
          <p:cNvPr id="18452" name="ZoneTexte 7"/>
          <p:cNvSpPr txBox="1">
            <a:spLocks noChangeArrowheads="1"/>
          </p:cNvSpPr>
          <p:nvPr/>
        </p:nvSpPr>
        <p:spPr bwMode="auto">
          <a:xfrm>
            <a:off x="6786563" y="2192338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His530</a:t>
            </a:r>
          </a:p>
        </p:txBody>
      </p:sp>
      <p:sp>
        <p:nvSpPr>
          <p:cNvPr id="18453" name="ZoneTexte 8"/>
          <p:cNvSpPr txBox="1">
            <a:spLocks noChangeArrowheads="1"/>
          </p:cNvSpPr>
          <p:nvPr/>
        </p:nvSpPr>
        <p:spPr bwMode="auto">
          <a:xfrm>
            <a:off x="6572250" y="3692525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Asn720</a:t>
            </a:r>
          </a:p>
        </p:txBody>
      </p:sp>
      <p:sp>
        <p:nvSpPr>
          <p:cNvPr id="18454" name="ZoneTexte 9"/>
          <p:cNvSpPr txBox="1">
            <a:spLocks noChangeArrowheads="1"/>
          </p:cNvSpPr>
          <p:nvPr/>
        </p:nvSpPr>
        <p:spPr bwMode="auto">
          <a:xfrm>
            <a:off x="5429250" y="3263900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Ile864</a:t>
            </a:r>
          </a:p>
        </p:txBody>
      </p:sp>
      <p:sp>
        <p:nvSpPr>
          <p:cNvPr id="18455" name="ZoneTexte 11"/>
          <p:cNvSpPr txBox="1">
            <a:spLocks noChangeArrowheads="1"/>
          </p:cNvSpPr>
          <p:nvPr/>
        </p:nvSpPr>
        <p:spPr bwMode="auto">
          <a:xfrm>
            <a:off x="8358188" y="3192463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Val583</a:t>
            </a:r>
          </a:p>
        </p:txBody>
      </p:sp>
      <p:sp>
        <p:nvSpPr>
          <p:cNvPr id="18456" name="ZoneTexte 12"/>
          <p:cNvSpPr txBox="1">
            <a:spLocks noChangeArrowheads="1"/>
          </p:cNvSpPr>
          <p:nvPr/>
        </p:nvSpPr>
        <p:spPr bwMode="auto">
          <a:xfrm>
            <a:off x="8072438" y="4264025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Thr582</a:t>
            </a:r>
          </a:p>
        </p:txBody>
      </p:sp>
      <p:sp>
        <p:nvSpPr>
          <p:cNvPr id="18457" name="ZoneTexte 13"/>
          <p:cNvSpPr txBox="1">
            <a:spLocks noChangeArrowheads="1"/>
          </p:cNvSpPr>
          <p:nvPr/>
        </p:nvSpPr>
        <p:spPr bwMode="auto">
          <a:xfrm>
            <a:off x="7500938" y="3192463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Arg733</a:t>
            </a:r>
          </a:p>
        </p:txBody>
      </p:sp>
      <p:sp>
        <p:nvSpPr>
          <p:cNvPr id="18458" name="ZoneTexte 14"/>
          <p:cNvSpPr txBox="1">
            <a:spLocks noChangeArrowheads="1"/>
          </p:cNvSpPr>
          <p:nvPr/>
        </p:nvSpPr>
        <p:spPr bwMode="auto">
          <a:xfrm>
            <a:off x="4786313" y="4192588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Ala277</a:t>
            </a:r>
          </a:p>
        </p:txBody>
      </p:sp>
      <p:sp>
        <p:nvSpPr>
          <p:cNvPr id="18459" name="ZoneTexte 15"/>
          <p:cNvSpPr txBox="1">
            <a:spLocks noChangeArrowheads="1"/>
          </p:cNvSpPr>
          <p:nvPr/>
        </p:nvSpPr>
        <p:spPr bwMode="auto">
          <a:xfrm>
            <a:off x="6572250" y="4478338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Ile280</a:t>
            </a:r>
          </a:p>
        </p:txBody>
      </p:sp>
      <p:sp>
        <p:nvSpPr>
          <p:cNvPr id="33" name="Forme libre 32"/>
          <p:cNvSpPr/>
          <p:nvPr/>
        </p:nvSpPr>
        <p:spPr>
          <a:xfrm>
            <a:off x="785813" y="3633788"/>
            <a:ext cx="676275" cy="530225"/>
          </a:xfrm>
          <a:custGeom>
            <a:avLst/>
            <a:gdLst>
              <a:gd name="connsiteX0" fmla="*/ 400843 w 1236662"/>
              <a:gd name="connsiteY0" fmla="*/ 257174 h 1347786"/>
              <a:gd name="connsiteX1" fmla="*/ 453231 w 1236662"/>
              <a:gd name="connsiteY1" fmla="*/ 52387 h 1347786"/>
              <a:gd name="connsiteX2" fmla="*/ 477043 w 1236662"/>
              <a:gd name="connsiteY2" fmla="*/ 23812 h 1347786"/>
              <a:gd name="connsiteX3" fmla="*/ 586581 w 1236662"/>
              <a:gd name="connsiteY3" fmla="*/ 195262 h 1347786"/>
              <a:gd name="connsiteX4" fmla="*/ 972343 w 1236662"/>
              <a:gd name="connsiteY4" fmla="*/ 352424 h 1347786"/>
              <a:gd name="connsiteX5" fmla="*/ 1096168 w 1236662"/>
              <a:gd name="connsiteY5" fmla="*/ 290512 h 1347786"/>
              <a:gd name="connsiteX6" fmla="*/ 1177131 w 1236662"/>
              <a:gd name="connsiteY6" fmla="*/ 495299 h 1347786"/>
              <a:gd name="connsiteX7" fmla="*/ 1153318 w 1236662"/>
              <a:gd name="connsiteY7" fmla="*/ 852487 h 1347786"/>
              <a:gd name="connsiteX8" fmla="*/ 1210468 w 1236662"/>
              <a:gd name="connsiteY8" fmla="*/ 1014412 h 1347786"/>
              <a:gd name="connsiteX9" fmla="*/ 996156 w 1236662"/>
              <a:gd name="connsiteY9" fmla="*/ 1252537 h 1347786"/>
              <a:gd name="connsiteX10" fmla="*/ 786606 w 1236662"/>
              <a:gd name="connsiteY10" fmla="*/ 1343024 h 1347786"/>
              <a:gd name="connsiteX11" fmla="*/ 391318 w 1236662"/>
              <a:gd name="connsiteY11" fmla="*/ 1223962 h 1347786"/>
              <a:gd name="connsiteX12" fmla="*/ 72231 w 1236662"/>
              <a:gd name="connsiteY12" fmla="*/ 933449 h 1347786"/>
              <a:gd name="connsiteX13" fmla="*/ 5556 w 1236662"/>
              <a:gd name="connsiteY13" fmla="*/ 714374 h 1347786"/>
              <a:gd name="connsiteX14" fmla="*/ 38893 w 1236662"/>
              <a:gd name="connsiteY14" fmla="*/ 576262 h 1347786"/>
              <a:gd name="connsiteX15" fmla="*/ 191293 w 1236662"/>
              <a:gd name="connsiteY15" fmla="*/ 514349 h 1347786"/>
              <a:gd name="connsiteX16" fmla="*/ 400843 w 1236662"/>
              <a:gd name="connsiteY16" fmla="*/ 257174 h 1347786"/>
              <a:gd name="connsiteX0" fmla="*/ 400843 w 1236662"/>
              <a:gd name="connsiteY0" fmla="*/ 257174 h 1347786"/>
              <a:gd name="connsiteX1" fmla="*/ 453231 w 1236662"/>
              <a:gd name="connsiteY1" fmla="*/ 52387 h 1347786"/>
              <a:gd name="connsiteX2" fmla="*/ 548449 w 1236662"/>
              <a:gd name="connsiteY2" fmla="*/ 23812 h 1347786"/>
              <a:gd name="connsiteX3" fmla="*/ 586581 w 1236662"/>
              <a:gd name="connsiteY3" fmla="*/ 195262 h 1347786"/>
              <a:gd name="connsiteX4" fmla="*/ 972343 w 1236662"/>
              <a:gd name="connsiteY4" fmla="*/ 352424 h 1347786"/>
              <a:gd name="connsiteX5" fmla="*/ 1096168 w 1236662"/>
              <a:gd name="connsiteY5" fmla="*/ 290512 h 1347786"/>
              <a:gd name="connsiteX6" fmla="*/ 1177131 w 1236662"/>
              <a:gd name="connsiteY6" fmla="*/ 495299 h 1347786"/>
              <a:gd name="connsiteX7" fmla="*/ 1153318 w 1236662"/>
              <a:gd name="connsiteY7" fmla="*/ 852487 h 1347786"/>
              <a:gd name="connsiteX8" fmla="*/ 1210468 w 1236662"/>
              <a:gd name="connsiteY8" fmla="*/ 1014412 h 1347786"/>
              <a:gd name="connsiteX9" fmla="*/ 996156 w 1236662"/>
              <a:gd name="connsiteY9" fmla="*/ 1252537 h 1347786"/>
              <a:gd name="connsiteX10" fmla="*/ 786606 w 1236662"/>
              <a:gd name="connsiteY10" fmla="*/ 1343024 h 1347786"/>
              <a:gd name="connsiteX11" fmla="*/ 391318 w 1236662"/>
              <a:gd name="connsiteY11" fmla="*/ 1223962 h 1347786"/>
              <a:gd name="connsiteX12" fmla="*/ 72231 w 1236662"/>
              <a:gd name="connsiteY12" fmla="*/ 933449 h 1347786"/>
              <a:gd name="connsiteX13" fmla="*/ 5556 w 1236662"/>
              <a:gd name="connsiteY13" fmla="*/ 714374 h 1347786"/>
              <a:gd name="connsiteX14" fmla="*/ 38893 w 1236662"/>
              <a:gd name="connsiteY14" fmla="*/ 576262 h 1347786"/>
              <a:gd name="connsiteX15" fmla="*/ 191293 w 1236662"/>
              <a:gd name="connsiteY15" fmla="*/ 514349 h 1347786"/>
              <a:gd name="connsiteX16" fmla="*/ 400843 w 1236662"/>
              <a:gd name="connsiteY16" fmla="*/ 257174 h 1347786"/>
              <a:gd name="connsiteX0" fmla="*/ 400843 w 1236662"/>
              <a:gd name="connsiteY0" fmla="*/ 257175 h 1347787"/>
              <a:gd name="connsiteX1" fmla="*/ 453231 w 1236662"/>
              <a:gd name="connsiteY1" fmla="*/ 52388 h 1347787"/>
              <a:gd name="connsiteX2" fmla="*/ 548449 w 1236662"/>
              <a:gd name="connsiteY2" fmla="*/ 23813 h 1347787"/>
              <a:gd name="connsiteX3" fmla="*/ 800863 w 1236662"/>
              <a:gd name="connsiteY3" fmla="*/ 195263 h 1347787"/>
              <a:gd name="connsiteX4" fmla="*/ 972343 w 1236662"/>
              <a:gd name="connsiteY4" fmla="*/ 352425 h 1347787"/>
              <a:gd name="connsiteX5" fmla="*/ 1096168 w 1236662"/>
              <a:gd name="connsiteY5" fmla="*/ 290513 h 1347787"/>
              <a:gd name="connsiteX6" fmla="*/ 1177131 w 1236662"/>
              <a:gd name="connsiteY6" fmla="*/ 495300 h 1347787"/>
              <a:gd name="connsiteX7" fmla="*/ 1153318 w 1236662"/>
              <a:gd name="connsiteY7" fmla="*/ 852488 h 1347787"/>
              <a:gd name="connsiteX8" fmla="*/ 1210468 w 1236662"/>
              <a:gd name="connsiteY8" fmla="*/ 1014413 h 1347787"/>
              <a:gd name="connsiteX9" fmla="*/ 996156 w 1236662"/>
              <a:gd name="connsiteY9" fmla="*/ 1252538 h 1347787"/>
              <a:gd name="connsiteX10" fmla="*/ 786606 w 1236662"/>
              <a:gd name="connsiteY10" fmla="*/ 1343025 h 1347787"/>
              <a:gd name="connsiteX11" fmla="*/ 391318 w 1236662"/>
              <a:gd name="connsiteY11" fmla="*/ 1223963 h 1347787"/>
              <a:gd name="connsiteX12" fmla="*/ 72231 w 1236662"/>
              <a:gd name="connsiteY12" fmla="*/ 933450 h 1347787"/>
              <a:gd name="connsiteX13" fmla="*/ 5556 w 1236662"/>
              <a:gd name="connsiteY13" fmla="*/ 714375 h 1347787"/>
              <a:gd name="connsiteX14" fmla="*/ 38893 w 1236662"/>
              <a:gd name="connsiteY14" fmla="*/ 576263 h 1347787"/>
              <a:gd name="connsiteX15" fmla="*/ 191293 w 1236662"/>
              <a:gd name="connsiteY15" fmla="*/ 514350 h 1347787"/>
              <a:gd name="connsiteX16" fmla="*/ 400843 w 1236662"/>
              <a:gd name="connsiteY16" fmla="*/ 257175 h 1347787"/>
              <a:gd name="connsiteX0" fmla="*/ 400843 w 1236662"/>
              <a:gd name="connsiteY0" fmla="*/ 257175 h 1347787"/>
              <a:gd name="connsiteX1" fmla="*/ 453231 w 1236662"/>
              <a:gd name="connsiteY1" fmla="*/ 52388 h 1347787"/>
              <a:gd name="connsiteX2" fmla="*/ 548449 w 1236662"/>
              <a:gd name="connsiteY2" fmla="*/ 23813 h 1347787"/>
              <a:gd name="connsiteX3" fmla="*/ 800863 w 1236662"/>
              <a:gd name="connsiteY3" fmla="*/ 195263 h 1347787"/>
              <a:gd name="connsiteX4" fmla="*/ 972343 w 1236662"/>
              <a:gd name="connsiteY4" fmla="*/ 352425 h 1347787"/>
              <a:gd name="connsiteX5" fmla="*/ 972343 w 1236662"/>
              <a:gd name="connsiteY5" fmla="*/ 423840 h 1347787"/>
              <a:gd name="connsiteX6" fmla="*/ 1096168 w 1236662"/>
              <a:gd name="connsiteY6" fmla="*/ 290513 h 1347787"/>
              <a:gd name="connsiteX7" fmla="*/ 1177131 w 1236662"/>
              <a:gd name="connsiteY7" fmla="*/ 495300 h 1347787"/>
              <a:gd name="connsiteX8" fmla="*/ 1153318 w 1236662"/>
              <a:gd name="connsiteY8" fmla="*/ 852488 h 1347787"/>
              <a:gd name="connsiteX9" fmla="*/ 1210468 w 1236662"/>
              <a:gd name="connsiteY9" fmla="*/ 1014413 h 1347787"/>
              <a:gd name="connsiteX10" fmla="*/ 996156 w 1236662"/>
              <a:gd name="connsiteY10" fmla="*/ 1252538 h 1347787"/>
              <a:gd name="connsiteX11" fmla="*/ 786606 w 1236662"/>
              <a:gd name="connsiteY11" fmla="*/ 1343025 h 1347787"/>
              <a:gd name="connsiteX12" fmla="*/ 391318 w 1236662"/>
              <a:gd name="connsiteY12" fmla="*/ 1223963 h 1347787"/>
              <a:gd name="connsiteX13" fmla="*/ 72231 w 1236662"/>
              <a:gd name="connsiteY13" fmla="*/ 933450 h 1347787"/>
              <a:gd name="connsiteX14" fmla="*/ 5556 w 1236662"/>
              <a:gd name="connsiteY14" fmla="*/ 714375 h 1347787"/>
              <a:gd name="connsiteX15" fmla="*/ 38893 w 1236662"/>
              <a:gd name="connsiteY15" fmla="*/ 576263 h 1347787"/>
              <a:gd name="connsiteX16" fmla="*/ 191293 w 1236662"/>
              <a:gd name="connsiteY16" fmla="*/ 514350 h 1347787"/>
              <a:gd name="connsiteX17" fmla="*/ 400843 w 1236662"/>
              <a:gd name="connsiteY17" fmla="*/ 257175 h 1347787"/>
              <a:gd name="connsiteX0" fmla="*/ 400843 w 1236662"/>
              <a:gd name="connsiteY0" fmla="*/ 257175 h 1347787"/>
              <a:gd name="connsiteX1" fmla="*/ 453231 w 1236662"/>
              <a:gd name="connsiteY1" fmla="*/ 52388 h 1347787"/>
              <a:gd name="connsiteX2" fmla="*/ 548449 w 1236662"/>
              <a:gd name="connsiteY2" fmla="*/ 23813 h 1347787"/>
              <a:gd name="connsiteX3" fmla="*/ 800863 w 1236662"/>
              <a:gd name="connsiteY3" fmla="*/ 195263 h 1347787"/>
              <a:gd name="connsiteX4" fmla="*/ 972343 w 1236662"/>
              <a:gd name="connsiteY4" fmla="*/ 352425 h 1347787"/>
              <a:gd name="connsiteX5" fmla="*/ 972343 w 1236662"/>
              <a:gd name="connsiteY5" fmla="*/ 423840 h 1347787"/>
              <a:gd name="connsiteX6" fmla="*/ 1096168 w 1236662"/>
              <a:gd name="connsiteY6" fmla="*/ 290513 h 1347787"/>
              <a:gd name="connsiteX7" fmla="*/ 1177131 w 1236662"/>
              <a:gd name="connsiteY7" fmla="*/ 495300 h 1347787"/>
              <a:gd name="connsiteX8" fmla="*/ 1153318 w 1236662"/>
              <a:gd name="connsiteY8" fmla="*/ 852488 h 1347787"/>
              <a:gd name="connsiteX9" fmla="*/ 1210468 w 1236662"/>
              <a:gd name="connsiteY9" fmla="*/ 1014413 h 1347787"/>
              <a:gd name="connsiteX10" fmla="*/ 996156 w 1236662"/>
              <a:gd name="connsiteY10" fmla="*/ 1252538 h 1347787"/>
              <a:gd name="connsiteX11" fmla="*/ 786606 w 1236662"/>
              <a:gd name="connsiteY11" fmla="*/ 1343025 h 1347787"/>
              <a:gd name="connsiteX12" fmla="*/ 391318 w 1236662"/>
              <a:gd name="connsiteY12" fmla="*/ 1223963 h 1347787"/>
              <a:gd name="connsiteX13" fmla="*/ 72231 w 1236662"/>
              <a:gd name="connsiteY13" fmla="*/ 933450 h 1347787"/>
              <a:gd name="connsiteX14" fmla="*/ 5556 w 1236662"/>
              <a:gd name="connsiteY14" fmla="*/ 714375 h 1347787"/>
              <a:gd name="connsiteX15" fmla="*/ 38893 w 1236662"/>
              <a:gd name="connsiteY15" fmla="*/ 576263 h 1347787"/>
              <a:gd name="connsiteX16" fmla="*/ 191293 w 1236662"/>
              <a:gd name="connsiteY16" fmla="*/ 514350 h 1347787"/>
              <a:gd name="connsiteX17" fmla="*/ 400843 w 1236662"/>
              <a:gd name="connsiteY17" fmla="*/ 257175 h 1347787"/>
              <a:gd name="connsiteX0" fmla="*/ 400843 w 1236662"/>
              <a:gd name="connsiteY0" fmla="*/ 257175 h 1347787"/>
              <a:gd name="connsiteX1" fmla="*/ 453231 w 1236662"/>
              <a:gd name="connsiteY1" fmla="*/ 52388 h 1347787"/>
              <a:gd name="connsiteX2" fmla="*/ 548449 w 1236662"/>
              <a:gd name="connsiteY2" fmla="*/ 23813 h 1347787"/>
              <a:gd name="connsiteX3" fmla="*/ 800863 w 1236662"/>
              <a:gd name="connsiteY3" fmla="*/ 195263 h 1347787"/>
              <a:gd name="connsiteX4" fmla="*/ 900873 w 1236662"/>
              <a:gd name="connsiteY4" fmla="*/ 352425 h 1347787"/>
              <a:gd name="connsiteX5" fmla="*/ 972343 w 1236662"/>
              <a:gd name="connsiteY5" fmla="*/ 423840 h 1347787"/>
              <a:gd name="connsiteX6" fmla="*/ 1096168 w 1236662"/>
              <a:gd name="connsiteY6" fmla="*/ 290513 h 1347787"/>
              <a:gd name="connsiteX7" fmla="*/ 1177131 w 1236662"/>
              <a:gd name="connsiteY7" fmla="*/ 495300 h 1347787"/>
              <a:gd name="connsiteX8" fmla="*/ 1153318 w 1236662"/>
              <a:gd name="connsiteY8" fmla="*/ 852488 h 1347787"/>
              <a:gd name="connsiteX9" fmla="*/ 1210468 w 1236662"/>
              <a:gd name="connsiteY9" fmla="*/ 1014413 h 1347787"/>
              <a:gd name="connsiteX10" fmla="*/ 996156 w 1236662"/>
              <a:gd name="connsiteY10" fmla="*/ 1252538 h 1347787"/>
              <a:gd name="connsiteX11" fmla="*/ 786606 w 1236662"/>
              <a:gd name="connsiteY11" fmla="*/ 1343025 h 1347787"/>
              <a:gd name="connsiteX12" fmla="*/ 391318 w 1236662"/>
              <a:gd name="connsiteY12" fmla="*/ 1223963 h 1347787"/>
              <a:gd name="connsiteX13" fmla="*/ 72231 w 1236662"/>
              <a:gd name="connsiteY13" fmla="*/ 933450 h 1347787"/>
              <a:gd name="connsiteX14" fmla="*/ 5556 w 1236662"/>
              <a:gd name="connsiteY14" fmla="*/ 714375 h 1347787"/>
              <a:gd name="connsiteX15" fmla="*/ 38893 w 1236662"/>
              <a:gd name="connsiteY15" fmla="*/ 576263 h 1347787"/>
              <a:gd name="connsiteX16" fmla="*/ 191293 w 1236662"/>
              <a:gd name="connsiteY16" fmla="*/ 514350 h 1347787"/>
              <a:gd name="connsiteX17" fmla="*/ 400843 w 1236662"/>
              <a:gd name="connsiteY17" fmla="*/ 257175 h 1347787"/>
              <a:gd name="connsiteX0" fmla="*/ 400843 w 1262031"/>
              <a:gd name="connsiteY0" fmla="*/ 257175 h 1347787"/>
              <a:gd name="connsiteX1" fmla="*/ 453231 w 1262031"/>
              <a:gd name="connsiteY1" fmla="*/ 52388 h 1347787"/>
              <a:gd name="connsiteX2" fmla="*/ 548449 w 1262031"/>
              <a:gd name="connsiteY2" fmla="*/ 23813 h 1347787"/>
              <a:gd name="connsiteX3" fmla="*/ 800863 w 1262031"/>
              <a:gd name="connsiteY3" fmla="*/ 195263 h 1347787"/>
              <a:gd name="connsiteX4" fmla="*/ 900873 w 1262031"/>
              <a:gd name="connsiteY4" fmla="*/ 352425 h 1347787"/>
              <a:gd name="connsiteX5" fmla="*/ 972343 w 1262031"/>
              <a:gd name="connsiteY5" fmla="*/ 423840 h 1347787"/>
              <a:gd name="connsiteX6" fmla="*/ 1096168 w 1262031"/>
              <a:gd name="connsiteY6" fmla="*/ 290513 h 1347787"/>
              <a:gd name="connsiteX7" fmla="*/ 1248537 w 1262031"/>
              <a:gd name="connsiteY7" fmla="*/ 371453 h 1347787"/>
              <a:gd name="connsiteX8" fmla="*/ 1177131 w 1262031"/>
              <a:gd name="connsiteY8" fmla="*/ 495300 h 1347787"/>
              <a:gd name="connsiteX9" fmla="*/ 1153318 w 1262031"/>
              <a:gd name="connsiteY9" fmla="*/ 852488 h 1347787"/>
              <a:gd name="connsiteX10" fmla="*/ 1210468 w 1262031"/>
              <a:gd name="connsiteY10" fmla="*/ 1014413 h 1347787"/>
              <a:gd name="connsiteX11" fmla="*/ 996156 w 1262031"/>
              <a:gd name="connsiteY11" fmla="*/ 1252538 h 1347787"/>
              <a:gd name="connsiteX12" fmla="*/ 786606 w 1262031"/>
              <a:gd name="connsiteY12" fmla="*/ 1343025 h 1347787"/>
              <a:gd name="connsiteX13" fmla="*/ 391318 w 1262031"/>
              <a:gd name="connsiteY13" fmla="*/ 1223963 h 1347787"/>
              <a:gd name="connsiteX14" fmla="*/ 72231 w 1262031"/>
              <a:gd name="connsiteY14" fmla="*/ 933450 h 1347787"/>
              <a:gd name="connsiteX15" fmla="*/ 5556 w 1262031"/>
              <a:gd name="connsiteY15" fmla="*/ 714375 h 1347787"/>
              <a:gd name="connsiteX16" fmla="*/ 38893 w 1262031"/>
              <a:gd name="connsiteY16" fmla="*/ 576263 h 1347787"/>
              <a:gd name="connsiteX17" fmla="*/ 191293 w 1262031"/>
              <a:gd name="connsiteY17" fmla="*/ 514350 h 1347787"/>
              <a:gd name="connsiteX18" fmla="*/ 400843 w 1262031"/>
              <a:gd name="connsiteY18" fmla="*/ 257175 h 1347787"/>
              <a:gd name="connsiteX0" fmla="*/ 400843 w 1261237"/>
              <a:gd name="connsiteY0" fmla="*/ 257175 h 1347787"/>
              <a:gd name="connsiteX1" fmla="*/ 453231 w 1261237"/>
              <a:gd name="connsiteY1" fmla="*/ 52388 h 1347787"/>
              <a:gd name="connsiteX2" fmla="*/ 548449 w 1261237"/>
              <a:gd name="connsiteY2" fmla="*/ 23813 h 1347787"/>
              <a:gd name="connsiteX3" fmla="*/ 800863 w 1261237"/>
              <a:gd name="connsiteY3" fmla="*/ 195263 h 1347787"/>
              <a:gd name="connsiteX4" fmla="*/ 900873 w 1261237"/>
              <a:gd name="connsiteY4" fmla="*/ 352425 h 1347787"/>
              <a:gd name="connsiteX5" fmla="*/ 972343 w 1261237"/>
              <a:gd name="connsiteY5" fmla="*/ 423840 h 1347787"/>
              <a:gd name="connsiteX6" fmla="*/ 1096168 w 1261237"/>
              <a:gd name="connsiteY6" fmla="*/ 290513 h 1347787"/>
              <a:gd name="connsiteX7" fmla="*/ 1100931 w 1261237"/>
              <a:gd name="connsiteY7" fmla="*/ 361928 h 1347787"/>
              <a:gd name="connsiteX8" fmla="*/ 1248537 w 1261237"/>
              <a:gd name="connsiteY8" fmla="*/ 371453 h 1347787"/>
              <a:gd name="connsiteX9" fmla="*/ 1177131 w 1261237"/>
              <a:gd name="connsiteY9" fmla="*/ 495300 h 1347787"/>
              <a:gd name="connsiteX10" fmla="*/ 1153318 w 1261237"/>
              <a:gd name="connsiteY10" fmla="*/ 852488 h 1347787"/>
              <a:gd name="connsiteX11" fmla="*/ 1210468 w 1261237"/>
              <a:gd name="connsiteY11" fmla="*/ 1014413 h 1347787"/>
              <a:gd name="connsiteX12" fmla="*/ 996156 w 1261237"/>
              <a:gd name="connsiteY12" fmla="*/ 1252538 h 1347787"/>
              <a:gd name="connsiteX13" fmla="*/ 786606 w 1261237"/>
              <a:gd name="connsiteY13" fmla="*/ 1343025 h 1347787"/>
              <a:gd name="connsiteX14" fmla="*/ 391318 w 1261237"/>
              <a:gd name="connsiteY14" fmla="*/ 1223963 h 1347787"/>
              <a:gd name="connsiteX15" fmla="*/ 72231 w 1261237"/>
              <a:gd name="connsiteY15" fmla="*/ 933450 h 1347787"/>
              <a:gd name="connsiteX16" fmla="*/ 5556 w 1261237"/>
              <a:gd name="connsiteY16" fmla="*/ 714375 h 1347787"/>
              <a:gd name="connsiteX17" fmla="*/ 38893 w 1261237"/>
              <a:gd name="connsiteY17" fmla="*/ 576263 h 1347787"/>
              <a:gd name="connsiteX18" fmla="*/ 191293 w 1261237"/>
              <a:gd name="connsiteY18" fmla="*/ 514350 h 1347787"/>
              <a:gd name="connsiteX19" fmla="*/ 400843 w 1261237"/>
              <a:gd name="connsiteY19" fmla="*/ 257175 h 1347787"/>
              <a:gd name="connsiteX0" fmla="*/ 400843 w 1261237"/>
              <a:gd name="connsiteY0" fmla="*/ 257175 h 1347787"/>
              <a:gd name="connsiteX1" fmla="*/ 453231 w 1261237"/>
              <a:gd name="connsiteY1" fmla="*/ 52388 h 1347787"/>
              <a:gd name="connsiteX2" fmla="*/ 548449 w 1261237"/>
              <a:gd name="connsiteY2" fmla="*/ 23813 h 1347787"/>
              <a:gd name="connsiteX3" fmla="*/ 800863 w 1261237"/>
              <a:gd name="connsiteY3" fmla="*/ 195263 h 1347787"/>
              <a:gd name="connsiteX4" fmla="*/ 900873 w 1261237"/>
              <a:gd name="connsiteY4" fmla="*/ 352425 h 1347787"/>
              <a:gd name="connsiteX5" fmla="*/ 972343 w 1261237"/>
              <a:gd name="connsiteY5" fmla="*/ 423840 h 1347787"/>
              <a:gd name="connsiteX6" fmla="*/ 1096168 w 1261237"/>
              <a:gd name="connsiteY6" fmla="*/ 433365 h 1347787"/>
              <a:gd name="connsiteX7" fmla="*/ 1100931 w 1261237"/>
              <a:gd name="connsiteY7" fmla="*/ 361928 h 1347787"/>
              <a:gd name="connsiteX8" fmla="*/ 1248537 w 1261237"/>
              <a:gd name="connsiteY8" fmla="*/ 371453 h 1347787"/>
              <a:gd name="connsiteX9" fmla="*/ 1177131 w 1261237"/>
              <a:gd name="connsiteY9" fmla="*/ 495300 h 1347787"/>
              <a:gd name="connsiteX10" fmla="*/ 1153318 w 1261237"/>
              <a:gd name="connsiteY10" fmla="*/ 852488 h 1347787"/>
              <a:gd name="connsiteX11" fmla="*/ 1210468 w 1261237"/>
              <a:gd name="connsiteY11" fmla="*/ 1014413 h 1347787"/>
              <a:gd name="connsiteX12" fmla="*/ 996156 w 1261237"/>
              <a:gd name="connsiteY12" fmla="*/ 1252538 h 1347787"/>
              <a:gd name="connsiteX13" fmla="*/ 786606 w 1261237"/>
              <a:gd name="connsiteY13" fmla="*/ 1343025 h 1347787"/>
              <a:gd name="connsiteX14" fmla="*/ 391318 w 1261237"/>
              <a:gd name="connsiteY14" fmla="*/ 1223963 h 1347787"/>
              <a:gd name="connsiteX15" fmla="*/ 72231 w 1261237"/>
              <a:gd name="connsiteY15" fmla="*/ 933450 h 1347787"/>
              <a:gd name="connsiteX16" fmla="*/ 5556 w 1261237"/>
              <a:gd name="connsiteY16" fmla="*/ 714375 h 1347787"/>
              <a:gd name="connsiteX17" fmla="*/ 38893 w 1261237"/>
              <a:gd name="connsiteY17" fmla="*/ 576263 h 1347787"/>
              <a:gd name="connsiteX18" fmla="*/ 191293 w 1261237"/>
              <a:gd name="connsiteY18" fmla="*/ 514350 h 1347787"/>
              <a:gd name="connsiteX19" fmla="*/ 400843 w 1261237"/>
              <a:gd name="connsiteY19" fmla="*/ 257175 h 1347787"/>
              <a:gd name="connsiteX0" fmla="*/ 400843 w 1314419"/>
              <a:gd name="connsiteY0" fmla="*/ 257175 h 1347787"/>
              <a:gd name="connsiteX1" fmla="*/ 453231 w 1314419"/>
              <a:gd name="connsiteY1" fmla="*/ 52388 h 1347787"/>
              <a:gd name="connsiteX2" fmla="*/ 548449 w 1314419"/>
              <a:gd name="connsiteY2" fmla="*/ 23813 h 1347787"/>
              <a:gd name="connsiteX3" fmla="*/ 800863 w 1314419"/>
              <a:gd name="connsiteY3" fmla="*/ 195263 h 1347787"/>
              <a:gd name="connsiteX4" fmla="*/ 900873 w 1314419"/>
              <a:gd name="connsiteY4" fmla="*/ 352425 h 1347787"/>
              <a:gd name="connsiteX5" fmla="*/ 972343 w 1314419"/>
              <a:gd name="connsiteY5" fmla="*/ 423840 h 1347787"/>
              <a:gd name="connsiteX6" fmla="*/ 1096168 w 1314419"/>
              <a:gd name="connsiteY6" fmla="*/ 433365 h 1347787"/>
              <a:gd name="connsiteX7" fmla="*/ 1100931 w 1314419"/>
              <a:gd name="connsiteY7" fmla="*/ 361928 h 1347787"/>
              <a:gd name="connsiteX8" fmla="*/ 1248537 w 1314419"/>
              <a:gd name="connsiteY8" fmla="*/ 371453 h 1347787"/>
              <a:gd name="connsiteX9" fmla="*/ 1177131 w 1314419"/>
              <a:gd name="connsiteY9" fmla="*/ 495300 h 1347787"/>
              <a:gd name="connsiteX10" fmla="*/ 1310450 w 1314419"/>
              <a:gd name="connsiteY10" fmla="*/ 504826 h 1347787"/>
              <a:gd name="connsiteX11" fmla="*/ 1153318 w 1314419"/>
              <a:gd name="connsiteY11" fmla="*/ 852488 h 1347787"/>
              <a:gd name="connsiteX12" fmla="*/ 1210468 w 1314419"/>
              <a:gd name="connsiteY12" fmla="*/ 1014413 h 1347787"/>
              <a:gd name="connsiteX13" fmla="*/ 996156 w 1314419"/>
              <a:gd name="connsiteY13" fmla="*/ 1252538 h 1347787"/>
              <a:gd name="connsiteX14" fmla="*/ 786606 w 1314419"/>
              <a:gd name="connsiteY14" fmla="*/ 1343025 h 1347787"/>
              <a:gd name="connsiteX15" fmla="*/ 391318 w 1314419"/>
              <a:gd name="connsiteY15" fmla="*/ 1223963 h 1347787"/>
              <a:gd name="connsiteX16" fmla="*/ 72231 w 1314419"/>
              <a:gd name="connsiteY16" fmla="*/ 933450 h 1347787"/>
              <a:gd name="connsiteX17" fmla="*/ 5556 w 1314419"/>
              <a:gd name="connsiteY17" fmla="*/ 714375 h 1347787"/>
              <a:gd name="connsiteX18" fmla="*/ 38893 w 1314419"/>
              <a:gd name="connsiteY18" fmla="*/ 576263 h 1347787"/>
              <a:gd name="connsiteX19" fmla="*/ 191293 w 1314419"/>
              <a:gd name="connsiteY19" fmla="*/ 514350 h 1347787"/>
              <a:gd name="connsiteX20" fmla="*/ 400843 w 1314419"/>
              <a:gd name="connsiteY20" fmla="*/ 257175 h 1347787"/>
              <a:gd name="connsiteX0" fmla="*/ 400843 w 1314419"/>
              <a:gd name="connsiteY0" fmla="*/ 257175 h 1347787"/>
              <a:gd name="connsiteX1" fmla="*/ 453231 w 1314419"/>
              <a:gd name="connsiteY1" fmla="*/ 52388 h 1347787"/>
              <a:gd name="connsiteX2" fmla="*/ 548449 w 1314419"/>
              <a:gd name="connsiteY2" fmla="*/ 23813 h 1347787"/>
              <a:gd name="connsiteX3" fmla="*/ 800863 w 1314419"/>
              <a:gd name="connsiteY3" fmla="*/ 195263 h 1347787"/>
              <a:gd name="connsiteX4" fmla="*/ 900873 w 1314419"/>
              <a:gd name="connsiteY4" fmla="*/ 352425 h 1347787"/>
              <a:gd name="connsiteX5" fmla="*/ 972343 w 1314419"/>
              <a:gd name="connsiteY5" fmla="*/ 423840 h 1347787"/>
              <a:gd name="connsiteX6" fmla="*/ 1096168 w 1314419"/>
              <a:gd name="connsiteY6" fmla="*/ 433365 h 1347787"/>
              <a:gd name="connsiteX7" fmla="*/ 1100931 w 1314419"/>
              <a:gd name="connsiteY7" fmla="*/ 361928 h 1347787"/>
              <a:gd name="connsiteX8" fmla="*/ 1248537 w 1314419"/>
              <a:gd name="connsiteY8" fmla="*/ 371453 h 1347787"/>
              <a:gd name="connsiteX9" fmla="*/ 1177131 w 1314419"/>
              <a:gd name="connsiteY9" fmla="*/ 495300 h 1347787"/>
              <a:gd name="connsiteX10" fmla="*/ 1310450 w 1314419"/>
              <a:gd name="connsiteY10" fmla="*/ 504826 h 1347787"/>
              <a:gd name="connsiteX11" fmla="*/ 1153318 w 1314419"/>
              <a:gd name="connsiteY11" fmla="*/ 852488 h 1347787"/>
              <a:gd name="connsiteX12" fmla="*/ 1286637 w 1314419"/>
              <a:gd name="connsiteY12" fmla="*/ 709589 h 1347787"/>
              <a:gd name="connsiteX13" fmla="*/ 1210468 w 1314419"/>
              <a:gd name="connsiteY13" fmla="*/ 1014413 h 1347787"/>
              <a:gd name="connsiteX14" fmla="*/ 996156 w 1314419"/>
              <a:gd name="connsiteY14" fmla="*/ 1252538 h 1347787"/>
              <a:gd name="connsiteX15" fmla="*/ 786606 w 1314419"/>
              <a:gd name="connsiteY15" fmla="*/ 1343025 h 1347787"/>
              <a:gd name="connsiteX16" fmla="*/ 391318 w 1314419"/>
              <a:gd name="connsiteY16" fmla="*/ 1223963 h 1347787"/>
              <a:gd name="connsiteX17" fmla="*/ 72231 w 1314419"/>
              <a:gd name="connsiteY17" fmla="*/ 933450 h 1347787"/>
              <a:gd name="connsiteX18" fmla="*/ 5556 w 1314419"/>
              <a:gd name="connsiteY18" fmla="*/ 714375 h 1347787"/>
              <a:gd name="connsiteX19" fmla="*/ 38893 w 1314419"/>
              <a:gd name="connsiteY19" fmla="*/ 576263 h 1347787"/>
              <a:gd name="connsiteX20" fmla="*/ 191293 w 1314419"/>
              <a:gd name="connsiteY20" fmla="*/ 514350 h 1347787"/>
              <a:gd name="connsiteX21" fmla="*/ 400843 w 1314419"/>
              <a:gd name="connsiteY21" fmla="*/ 257175 h 1347787"/>
              <a:gd name="connsiteX0" fmla="*/ 400843 w 1330289"/>
              <a:gd name="connsiteY0" fmla="*/ 257175 h 1347787"/>
              <a:gd name="connsiteX1" fmla="*/ 453231 w 1330289"/>
              <a:gd name="connsiteY1" fmla="*/ 52388 h 1347787"/>
              <a:gd name="connsiteX2" fmla="*/ 548449 w 1330289"/>
              <a:gd name="connsiteY2" fmla="*/ 23813 h 1347787"/>
              <a:gd name="connsiteX3" fmla="*/ 800863 w 1330289"/>
              <a:gd name="connsiteY3" fmla="*/ 195263 h 1347787"/>
              <a:gd name="connsiteX4" fmla="*/ 900873 w 1330289"/>
              <a:gd name="connsiteY4" fmla="*/ 352425 h 1347787"/>
              <a:gd name="connsiteX5" fmla="*/ 972343 w 1330289"/>
              <a:gd name="connsiteY5" fmla="*/ 423840 h 1347787"/>
              <a:gd name="connsiteX6" fmla="*/ 1096168 w 1330289"/>
              <a:gd name="connsiteY6" fmla="*/ 433365 h 1347787"/>
              <a:gd name="connsiteX7" fmla="*/ 1100931 w 1330289"/>
              <a:gd name="connsiteY7" fmla="*/ 361928 h 1347787"/>
              <a:gd name="connsiteX8" fmla="*/ 1248537 w 1330289"/>
              <a:gd name="connsiteY8" fmla="*/ 371453 h 1347787"/>
              <a:gd name="connsiteX9" fmla="*/ 1177131 w 1330289"/>
              <a:gd name="connsiteY9" fmla="*/ 495300 h 1347787"/>
              <a:gd name="connsiteX10" fmla="*/ 1310450 w 1330289"/>
              <a:gd name="connsiteY10" fmla="*/ 504826 h 1347787"/>
              <a:gd name="connsiteX11" fmla="*/ 1296162 w 1330289"/>
              <a:gd name="connsiteY11" fmla="*/ 638150 h 1347787"/>
              <a:gd name="connsiteX12" fmla="*/ 1286637 w 1330289"/>
              <a:gd name="connsiteY12" fmla="*/ 709589 h 1347787"/>
              <a:gd name="connsiteX13" fmla="*/ 1210468 w 1330289"/>
              <a:gd name="connsiteY13" fmla="*/ 1014413 h 1347787"/>
              <a:gd name="connsiteX14" fmla="*/ 996156 w 1330289"/>
              <a:gd name="connsiteY14" fmla="*/ 1252538 h 1347787"/>
              <a:gd name="connsiteX15" fmla="*/ 786606 w 1330289"/>
              <a:gd name="connsiteY15" fmla="*/ 1343025 h 1347787"/>
              <a:gd name="connsiteX16" fmla="*/ 391318 w 1330289"/>
              <a:gd name="connsiteY16" fmla="*/ 1223963 h 1347787"/>
              <a:gd name="connsiteX17" fmla="*/ 72231 w 1330289"/>
              <a:gd name="connsiteY17" fmla="*/ 933450 h 1347787"/>
              <a:gd name="connsiteX18" fmla="*/ 5556 w 1330289"/>
              <a:gd name="connsiteY18" fmla="*/ 714375 h 1347787"/>
              <a:gd name="connsiteX19" fmla="*/ 38893 w 1330289"/>
              <a:gd name="connsiteY19" fmla="*/ 576263 h 1347787"/>
              <a:gd name="connsiteX20" fmla="*/ 191293 w 1330289"/>
              <a:gd name="connsiteY20" fmla="*/ 514350 h 1347787"/>
              <a:gd name="connsiteX21" fmla="*/ 400843 w 1330289"/>
              <a:gd name="connsiteY21" fmla="*/ 257175 h 1347787"/>
              <a:gd name="connsiteX0" fmla="*/ 400843 w 1330289"/>
              <a:gd name="connsiteY0" fmla="*/ 257175 h 1347787"/>
              <a:gd name="connsiteX1" fmla="*/ 453231 w 1330289"/>
              <a:gd name="connsiteY1" fmla="*/ 52388 h 1347787"/>
              <a:gd name="connsiteX2" fmla="*/ 548449 w 1330289"/>
              <a:gd name="connsiteY2" fmla="*/ 23813 h 1347787"/>
              <a:gd name="connsiteX3" fmla="*/ 800863 w 1330289"/>
              <a:gd name="connsiteY3" fmla="*/ 195263 h 1347787"/>
              <a:gd name="connsiteX4" fmla="*/ 900873 w 1330289"/>
              <a:gd name="connsiteY4" fmla="*/ 352425 h 1347787"/>
              <a:gd name="connsiteX5" fmla="*/ 972343 w 1330289"/>
              <a:gd name="connsiteY5" fmla="*/ 423840 h 1347787"/>
              <a:gd name="connsiteX6" fmla="*/ 1096168 w 1330289"/>
              <a:gd name="connsiteY6" fmla="*/ 433365 h 1347787"/>
              <a:gd name="connsiteX7" fmla="*/ 1100931 w 1330289"/>
              <a:gd name="connsiteY7" fmla="*/ 361928 h 1347787"/>
              <a:gd name="connsiteX8" fmla="*/ 1248537 w 1330289"/>
              <a:gd name="connsiteY8" fmla="*/ 371453 h 1347787"/>
              <a:gd name="connsiteX9" fmla="*/ 1177131 w 1330289"/>
              <a:gd name="connsiteY9" fmla="*/ 495300 h 1347787"/>
              <a:gd name="connsiteX10" fmla="*/ 1310450 w 1330289"/>
              <a:gd name="connsiteY10" fmla="*/ 504826 h 1347787"/>
              <a:gd name="connsiteX11" fmla="*/ 1296162 w 1330289"/>
              <a:gd name="connsiteY11" fmla="*/ 638150 h 1347787"/>
              <a:gd name="connsiteX12" fmla="*/ 1286637 w 1330289"/>
              <a:gd name="connsiteY12" fmla="*/ 709589 h 1347787"/>
              <a:gd name="connsiteX13" fmla="*/ 1281874 w 1330289"/>
              <a:gd name="connsiteY13" fmla="*/ 800075 h 1347787"/>
              <a:gd name="connsiteX14" fmla="*/ 996156 w 1330289"/>
              <a:gd name="connsiteY14" fmla="*/ 1252538 h 1347787"/>
              <a:gd name="connsiteX15" fmla="*/ 786606 w 1330289"/>
              <a:gd name="connsiteY15" fmla="*/ 1343025 h 1347787"/>
              <a:gd name="connsiteX16" fmla="*/ 391318 w 1330289"/>
              <a:gd name="connsiteY16" fmla="*/ 1223963 h 1347787"/>
              <a:gd name="connsiteX17" fmla="*/ 72231 w 1330289"/>
              <a:gd name="connsiteY17" fmla="*/ 933450 h 1347787"/>
              <a:gd name="connsiteX18" fmla="*/ 5556 w 1330289"/>
              <a:gd name="connsiteY18" fmla="*/ 714375 h 1347787"/>
              <a:gd name="connsiteX19" fmla="*/ 38893 w 1330289"/>
              <a:gd name="connsiteY19" fmla="*/ 576263 h 1347787"/>
              <a:gd name="connsiteX20" fmla="*/ 191293 w 1330289"/>
              <a:gd name="connsiteY20" fmla="*/ 514350 h 1347787"/>
              <a:gd name="connsiteX21" fmla="*/ 400843 w 1330289"/>
              <a:gd name="connsiteY21" fmla="*/ 257175 h 1347787"/>
              <a:gd name="connsiteX0" fmla="*/ 400843 w 1330289"/>
              <a:gd name="connsiteY0" fmla="*/ 257175 h 1447011"/>
              <a:gd name="connsiteX1" fmla="*/ 453231 w 1330289"/>
              <a:gd name="connsiteY1" fmla="*/ 52388 h 1447011"/>
              <a:gd name="connsiteX2" fmla="*/ 548449 w 1330289"/>
              <a:gd name="connsiteY2" fmla="*/ 23813 h 1447011"/>
              <a:gd name="connsiteX3" fmla="*/ 800863 w 1330289"/>
              <a:gd name="connsiteY3" fmla="*/ 195263 h 1447011"/>
              <a:gd name="connsiteX4" fmla="*/ 900873 w 1330289"/>
              <a:gd name="connsiteY4" fmla="*/ 352425 h 1447011"/>
              <a:gd name="connsiteX5" fmla="*/ 972343 w 1330289"/>
              <a:gd name="connsiteY5" fmla="*/ 423840 h 1447011"/>
              <a:gd name="connsiteX6" fmla="*/ 1096168 w 1330289"/>
              <a:gd name="connsiteY6" fmla="*/ 433365 h 1447011"/>
              <a:gd name="connsiteX7" fmla="*/ 1100931 w 1330289"/>
              <a:gd name="connsiteY7" fmla="*/ 361928 h 1447011"/>
              <a:gd name="connsiteX8" fmla="*/ 1248537 w 1330289"/>
              <a:gd name="connsiteY8" fmla="*/ 371453 h 1447011"/>
              <a:gd name="connsiteX9" fmla="*/ 1177131 w 1330289"/>
              <a:gd name="connsiteY9" fmla="*/ 495300 h 1447011"/>
              <a:gd name="connsiteX10" fmla="*/ 1310450 w 1330289"/>
              <a:gd name="connsiteY10" fmla="*/ 504826 h 1447011"/>
              <a:gd name="connsiteX11" fmla="*/ 1296162 w 1330289"/>
              <a:gd name="connsiteY11" fmla="*/ 638150 h 1447011"/>
              <a:gd name="connsiteX12" fmla="*/ 1286637 w 1330289"/>
              <a:gd name="connsiteY12" fmla="*/ 709589 h 1447011"/>
              <a:gd name="connsiteX13" fmla="*/ 1281874 w 1330289"/>
              <a:gd name="connsiteY13" fmla="*/ 800075 h 1447011"/>
              <a:gd name="connsiteX14" fmla="*/ 996156 w 1330289"/>
              <a:gd name="connsiteY14" fmla="*/ 1252538 h 1447011"/>
              <a:gd name="connsiteX15" fmla="*/ 786606 w 1330289"/>
              <a:gd name="connsiteY15" fmla="*/ 1343025 h 1447011"/>
              <a:gd name="connsiteX16" fmla="*/ 853249 w 1330289"/>
              <a:gd name="connsiteY16" fmla="*/ 628622 h 1447011"/>
              <a:gd name="connsiteX17" fmla="*/ 391318 w 1330289"/>
              <a:gd name="connsiteY17" fmla="*/ 1223963 h 1447011"/>
              <a:gd name="connsiteX18" fmla="*/ 72231 w 1330289"/>
              <a:gd name="connsiteY18" fmla="*/ 933450 h 1447011"/>
              <a:gd name="connsiteX19" fmla="*/ 5556 w 1330289"/>
              <a:gd name="connsiteY19" fmla="*/ 714375 h 1447011"/>
              <a:gd name="connsiteX20" fmla="*/ 38893 w 1330289"/>
              <a:gd name="connsiteY20" fmla="*/ 576263 h 1447011"/>
              <a:gd name="connsiteX21" fmla="*/ 191293 w 1330289"/>
              <a:gd name="connsiteY21" fmla="*/ 514350 h 1447011"/>
              <a:gd name="connsiteX22" fmla="*/ 400843 w 1330289"/>
              <a:gd name="connsiteY22" fmla="*/ 257175 h 1447011"/>
              <a:gd name="connsiteX0" fmla="*/ 400843 w 1330289"/>
              <a:gd name="connsiteY0" fmla="*/ 257175 h 1412879"/>
              <a:gd name="connsiteX1" fmla="*/ 453231 w 1330289"/>
              <a:gd name="connsiteY1" fmla="*/ 52388 h 1412879"/>
              <a:gd name="connsiteX2" fmla="*/ 548449 w 1330289"/>
              <a:gd name="connsiteY2" fmla="*/ 23813 h 1412879"/>
              <a:gd name="connsiteX3" fmla="*/ 800863 w 1330289"/>
              <a:gd name="connsiteY3" fmla="*/ 195263 h 1412879"/>
              <a:gd name="connsiteX4" fmla="*/ 900873 w 1330289"/>
              <a:gd name="connsiteY4" fmla="*/ 352425 h 1412879"/>
              <a:gd name="connsiteX5" fmla="*/ 972343 w 1330289"/>
              <a:gd name="connsiteY5" fmla="*/ 423840 h 1412879"/>
              <a:gd name="connsiteX6" fmla="*/ 1096168 w 1330289"/>
              <a:gd name="connsiteY6" fmla="*/ 433365 h 1412879"/>
              <a:gd name="connsiteX7" fmla="*/ 1100931 w 1330289"/>
              <a:gd name="connsiteY7" fmla="*/ 361928 h 1412879"/>
              <a:gd name="connsiteX8" fmla="*/ 1248537 w 1330289"/>
              <a:gd name="connsiteY8" fmla="*/ 371453 h 1412879"/>
              <a:gd name="connsiteX9" fmla="*/ 1177131 w 1330289"/>
              <a:gd name="connsiteY9" fmla="*/ 495300 h 1412879"/>
              <a:gd name="connsiteX10" fmla="*/ 1310450 w 1330289"/>
              <a:gd name="connsiteY10" fmla="*/ 504826 h 1412879"/>
              <a:gd name="connsiteX11" fmla="*/ 1296162 w 1330289"/>
              <a:gd name="connsiteY11" fmla="*/ 638150 h 1412879"/>
              <a:gd name="connsiteX12" fmla="*/ 1286637 w 1330289"/>
              <a:gd name="connsiteY12" fmla="*/ 709589 h 1412879"/>
              <a:gd name="connsiteX13" fmla="*/ 1281874 w 1330289"/>
              <a:gd name="connsiteY13" fmla="*/ 800075 h 1412879"/>
              <a:gd name="connsiteX14" fmla="*/ 996156 w 1330289"/>
              <a:gd name="connsiteY14" fmla="*/ 1252538 h 1412879"/>
              <a:gd name="connsiteX15" fmla="*/ 786606 w 1330289"/>
              <a:gd name="connsiteY15" fmla="*/ 1343025 h 1412879"/>
              <a:gd name="connsiteX16" fmla="*/ 996125 w 1330289"/>
              <a:gd name="connsiteY16" fmla="*/ 833411 h 1412879"/>
              <a:gd name="connsiteX17" fmla="*/ 853249 w 1330289"/>
              <a:gd name="connsiteY17" fmla="*/ 628622 h 1412879"/>
              <a:gd name="connsiteX18" fmla="*/ 391318 w 1330289"/>
              <a:gd name="connsiteY18" fmla="*/ 1223963 h 1412879"/>
              <a:gd name="connsiteX19" fmla="*/ 72231 w 1330289"/>
              <a:gd name="connsiteY19" fmla="*/ 933450 h 1412879"/>
              <a:gd name="connsiteX20" fmla="*/ 5556 w 1330289"/>
              <a:gd name="connsiteY20" fmla="*/ 714375 h 1412879"/>
              <a:gd name="connsiteX21" fmla="*/ 38893 w 1330289"/>
              <a:gd name="connsiteY21" fmla="*/ 576263 h 1412879"/>
              <a:gd name="connsiteX22" fmla="*/ 191293 w 1330289"/>
              <a:gd name="connsiteY22" fmla="*/ 514350 h 1412879"/>
              <a:gd name="connsiteX23" fmla="*/ 400843 w 1330289"/>
              <a:gd name="connsiteY23" fmla="*/ 257175 h 1412879"/>
              <a:gd name="connsiteX0" fmla="*/ 400843 w 1330289"/>
              <a:gd name="connsiteY0" fmla="*/ 257175 h 1274768"/>
              <a:gd name="connsiteX1" fmla="*/ 453231 w 1330289"/>
              <a:gd name="connsiteY1" fmla="*/ 52388 h 1274768"/>
              <a:gd name="connsiteX2" fmla="*/ 548449 w 1330289"/>
              <a:gd name="connsiteY2" fmla="*/ 23813 h 1274768"/>
              <a:gd name="connsiteX3" fmla="*/ 800863 w 1330289"/>
              <a:gd name="connsiteY3" fmla="*/ 195263 h 1274768"/>
              <a:gd name="connsiteX4" fmla="*/ 900873 w 1330289"/>
              <a:gd name="connsiteY4" fmla="*/ 352425 h 1274768"/>
              <a:gd name="connsiteX5" fmla="*/ 972343 w 1330289"/>
              <a:gd name="connsiteY5" fmla="*/ 423840 h 1274768"/>
              <a:gd name="connsiteX6" fmla="*/ 1096168 w 1330289"/>
              <a:gd name="connsiteY6" fmla="*/ 433365 h 1274768"/>
              <a:gd name="connsiteX7" fmla="*/ 1100931 w 1330289"/>
              <a:gd name="connsiteY7" fmla="*/ 361928 h 1274768"/>
              <a:gd name="connsiteX8" fmla="*/ 1248537 w 1330289"/>
              <a:gd name="connsiteY8" fmla="*/ 371453 h 1274768"/>
              <a:gd name="connsiteX9" fmla="*/ 1177131 w 1330289"/>
              <a:gd name="connsiteY9" fmla="*/ 495300 h 1274768"/>
              <a:gd name="connsiteX10" fmla="*/ 1310450 w 1330289"/>
              <a:gd name="connsiteY10" fmla="*/ 504826 h 1274768"/>
              <a:gd name="connsiteX11" fmla="*/ 1296162 w 1330289"/>
              <a:gd name="connsiteY11" fmla="*/ 638150 h 1274768"/>
              <a:gd name="connsiteX12" fmla="*/ 1286637 w 1330289"/>
              <a:gd name="connsiteY12" fmla="*/ 709589 h 1274768"/>
              <a:gd name="connsiteX13" fmla="*/ 1281874 w 1330289"/>
              <a:gd name="connsiteY13" fmla="*/ 800075 h 1274768"/>
              <a:gd name="connsiteX14" fmla="*/ 996156 w 1330289"/>
              <a:gd name="connsiteY14" fmla="*/ 1252538 h 1274768"/>
              <a:gd name="connsiteX15" fmla="*/ 1215202 w 1330289"/>
              <a:gd name="connsiteY15" fmla="*/ 914373 h 1274768"/>
              <a:gd name="connsiteX16" fmla="*/ 996125 w 1330289"/>
              <a:gd name="connsiteY16" fmla="*/ 833411 h 1274768"/>
              <a:gd name="connsiteX17" fmla="*/ 853249 w 1330289"/>
              <a:gd name="connsiteY17" fmla="*/ 628622 h 1274768"/>
              <a:gd name="connsiteX18" fmla="*/ 391318 w 1330289"/>
              <a:gd name="connsiteY18" fmla="*/ 1223963 h 1274768"/>
              <a:gd name="connsiteX19" fmla="*/ 72231 w 1330289"/>
              <a:gd name="connsiteY19" fmla="*/ 933450 h 1274768"/>
              <a:gd name="connsiteX20" fmla="*/ 5556 w 1330289"/>
              <a:gd name="connsiteY20" fmla="*/ 714375 h 1274768"/>
              <a:gd name="connsiteX21" fmla="*/ 38893 w 1330289"/>
              <a:gd name="connsiteY21" fmla="*/ 576263 h 1274768"/>
              <a:gd name="connsiteX22" fmla="*/ 191293 w 1330289"/>
              <a:gd name="connsiteY22" fmla="*/ 514350 h 1274768"/>
              <a:gd name="connsiteX23" fmla="*/ 400843 w 1330289"/>
              <a:gd name="connsiteY23" fmla="*/ 257175 h 1274768"/>
              <a:gd name="connsiteX0" fmla="*/ 400843 w 1330289"/>
              <a:gd name="connsiteY0" fmla="*/ 257175 h 1274768"/>
              <a:gd name="connsiteX1" fmla="*/ 453231 w 1330289"/>
              <a:gd name="connsiteY1" fmla="*/ 52388 h 1274768"/>
              <a:gd name="connsiteX2" fmla="*/ 548449 w 1330289"/>
              <a:gd name="connsiteY2" fmla="*/ 23813 h 1274768"/>
              <a:gd name="connsiteX3" fmla="*/ 800863 w 1330289"/>
              <a:gd name="connsiteY3" fmla="*/ 195263 h 1274768"/>
              <a:gd name="connsiteX4" fmla="*/ 900873 w 1330289"/>
              <a:gd name="connsiteY4" fmla="*/ 352425 h 1274768"/>
              <a:gd name="connsiteX5" fmla="*/ 972343 w 1330289"/>
              <a:gd name="connsiteY5" fmla="*/ 423840 h 1274768"/>
              <a:gd name="connsiteX6" fmla="*/ 1096168 w 1330289"/>
              <a:gd name="connsiteY6" fmla="*/ 433365 h 1274768"/>
              <a:gd name="connsiteX7" fmla="*/ 1100931 w 1330289"/>
              <a:gd name="connsiteY7" fmla="*/ 361928 h 1274768"/>
              <a:gd name="connsiteX8" fmla="*/ 1248537 w 1330289"/>
              <a:gd name="connsiteY8" fmla="*/ 371453 h 1274768"/>
              <a:gd name="connsiteX9" fmla="*/ 1177131 w 1330289"/>
              <a:gd name="connsiteY9" fmla="*/ 495300 h 1274768"/>
              <a:gd name="connsiteX10" fmla="*/ 1310450 w 1330289"/>
              <a:gd name="connsiteY10" fmla="*/ 504826 h 1274768"/>
              <a:gd name="connsiteX11" fmla="*/ 1296162 w 1330289"/>
              <a:gd name="connsiteY11" fmla="*/ 638150 h 1274768"/>
              <a:gd name="connsiteX12" fmla="*/ 1286637 w 1330289"/>
              <a:gd name="connsiteY12" fmla="*/ 709589 h 1274768"/>
              <a:gd name="connsiteX13" fmla="*/ 1281874 w 1330289"/>
              <a:gd name="connsiteY13" fmla="*/ 800075 h 1274768"/>
              <a:gd name="connsiteX14" fmla="*/ 1281876 w 1330289"/>
              <a:gd name="connsiteY14" fmla="*/ 895324 h 1274768"/>
              <a:gd name="connsiteX15" fmla="*/ 1215202 w 1330289"/>
              <a:gd name="connsiteY15" fmla="*/ 914373 h 1274768"/>
              <a:gd name="connsiteX16" fmla="*/ 996125 w 1330289"/>
              <a:gd name="connsiteY16" fmla="*/ 833411 h 1274768"/>
              <a:gd name="connsiteX17" fmla="*/ 853249 w 1330289"/>
              <a:gd name="connsiteY17" fmla="*/ 628622 h 1274768"/>
              <a:gd name="connsiteX18" fmla="*/ 391318 w 1330289"/>
              <a:gd name="connsiteY18" fmla="*/ 1223963 h 1274768"/>
              <a:gd name="connsiteX19" fmla="*/ 72231 w 1330289"/>
              <a:gd name="connsiteY19" fmla="*/ 933450 h 1274768"/>
              <a:gd name="connsiteX20" fmla="*/ 5556 w 1330289"/>
              <a:gd name="connsiteY20" fmla="*/ 714375 h 1274768"/>
              <a:gd name="connsiteX21" fmla="*/ 38893 w 1330289"/>
              <a:gd name="connsiteY21" fmla="*/ 576263 h 1274768"/>
              <a:gd name="connsiteX22" fmla="*/ 191293 w 1330289"/>
              <a:gd name="connsiteY22" fmla="*/ 514350 h 1274768"/>
              <a:gd name="connsiteX23" fmla="*/ 400843 w 1330289"/>
              <a:gd name="connsiteY23" fmla="*/ 257175 h 1274768"/>
              <a:gd name="connsiteX0" fmla="*/ 400843 w 1330289"/>
              <a:gd name="connsiteY0" fmla="*/ 257175 h 1274768"/>
              <a:gd name="connsiteX1" fmla="*/ 453231 w 1330289"/>
              <a:gd name="connsiteY1" fmla="*/ 52388 h 1274768"/>
              <a:gd name="connsiteX2" fmla="*/ 548449 w 1330289"/>
              <a:gd name="connsiteY2" fmla="*/ 23813 h 1274768"/>
              <a:gd name="connsiteX3" fmla="*/ 800863 w 1330289"/>
              <a:gd name="connsiteY3" fmla="*/ 195263 h 1274768"/>
              <a:gd name="connsiteX4" fmla="*/ 900873 w 1330289"/>
              <a:gd name="connsiteY4" fmla="*/ 352425 h 1274768"/>
              <a:gd name="connsiteX5" fmla="*/ 972343 w 1330289"/>
              <a:gd name="connsiteY5" fmla="*/ 423840 h 1274768"/>
              <a:gd name="connsiteX6" fmla="*/ 1096168 w 1330289"/>
              <a:gd name="connsiteY6" fmla="*/ 433365 h 1274768"/>
              <a:gd name="connsiteX7" fmla="*/ 1100931 w 1330289"/>
              <a:gd name="connsiteY7" fmla="*/ 361928 h 1274768"/>
              <a:gd name="connsiteX8" fmla="*/ 1248537 w 1330289"/>
              <a:gd name="connsiteY8" fmla="*/ 371453 h 1274768"/>
              <a:gd name="connsiteX9" fmla="*/ 1177131 w 1330289"/>
              <a:gd name="connsiteY9" fmla="*/ 495300 h 1274768"/>
              <a:gd name="connsiteX10" fmla="*/ 1310450 w 1330289"/>
              <a:gd name="connsiteY10" fmla="*/ 504826 h 1274768"/>
              <a:gd name="connsiteX11" fmla="*/ 1296162 w 1330289"/>
              <a:gd name="connsiteY11" fmla="*/ 638150 h 1274768"/>
              <a:gd name="connsiteX12" fmla="*/ 1286637 w 1330289"/>
              <a:gd name="connsiteY12" fmla="*/ 709589 h 1274768"/>
              <a:gd name="connsiteX13" fmla="*/ 1281874 w 1330289"/>
              <a:gd name="connsiteY13" fmla="*/ 800075 h 1274768"/>
              <a:gd name="connsiteX14" fmla="*/ 1281876 w 1330289"/>
              <a:gd name="connsiteY14" fmla="*/ 895324 h 1274768"/>
              <a:gd name="connsiteX15" fmla="*/ 1215202 w 1330289"/>
              <a:gd name="connsiteY15" fmla="*/ 914373 h 1274768"/>
              <a:gd name="connsiteX16" fmla="*/ 1067531 w 1330289"/>
              <a:gd name="connsiteY16" fmla="*/ 761949 h 1274768"/>
              <a:gd name="connsiteX17" fmla="*/ 853249 w 1330289"/>
              <a:gd name="connsiteY17" fmla="*/ 628622 h 1274768"/>
              <a:gd name="connsiteX18" fmla="*/ 391318 w 1330289"/>
              <a:gd name="connsiteY18" fmla="*/ 1223963 h 1274768"/>
              <a:gd name="connsiteX19" fmla="*/ 72231 w 1330289"/>
              <a:gd name="connsiteY19" fmla="*/ 933450 h 1274768"/>
              <a:gd name="connsiteX20" fmla="*/ 5556 w 1330289"/>
              <a:gd name="connsiteY20" fmla="*/ 714375 h 1274768"/>
              <a:gd name="connsiteX21" fmla="*/ 38893 w 1330289"/>
              <a:gd name="connsiteY21" fmla="*/ 576263 h 1274768"/>
              <a:gd name="connsiteX22" fmla="*/ 191293 w 1330289"/>
              <a:gd name="connsiteY22" fmla="*/ 514350 h 1274768"/>
              <a:gd name="connsiteX23" fmla="*/ 400843 w 1330289"/>
              <a:gd name="connsiteY23" fmla="*/ 257175 h 1274768"/>
              <a:gd name="connsiteX0" fmla="*/ 400843 w 1330289"/>
              <a:gd name="connsiteY0" fmla="*/ 257175 h 1276351"/>
              <a:gd name="connsiteX1" fmla="*/ 453231 w 1330289"/>
              <a:gd name="connsiteY1" fmla="*/ 52388 h 1276351"/>
              <a:gd name="connsiteX2" fmla="*/ 548449 w 1330289"/>
              <a:gd name="connsiteY2" fmla="*/ 23813 h 1276351"/>
              <a:gd name="connsiteX3" fmla="*/ 800863 w 1330289"/>
              <a:gd name="connsiteY3" fmla="*/ 195263 h 1276351"/>
              <a:gd name="connsiteX4" fmla="*/ 900873 w 1330289"/>
              <a:gd name="connsiteY4" fmla="*/ 352425 h 1276351"/>
              <a:gd name="connsiteX5" fmla="*/ 972343 w 1330289"/>
              <a:gd name="connsiteY5" fmla="*/ 423840 h 1276351"/>
              <a:gd name="connsiteX6" fmla="*/ 1096168 w 1330289"/>
              <a:gd name="connsiteY6" fmla="*/ 433365 h 1276351"/>
              <a:gd name="connsiteX7" fmla="*/ 1100931 w 1330289"/>
              <a:gd name="connsiteY7" fmla="*/ 361928 h 1276351"/>
              <a:gd name="connsiteX8" fmla="*/ 1248537 w 1330289"/>
              <a:gd name="connsiteY8" fmla="*/ 371453 h 1276351"/>
              <a:gd name="connsiteX9" fmla="*/ 1177131 w 1330289"/>
              <a:gd name="connsiteY9" fmla="*/ 495300 h 1276351"/>
              <a:gd name="connsiteX10" fmla="*/ 1310450 w 1330289"/>
              <a:gd name="connsiteY10" fmla="*/ 504826 h 1276351"/>
              <a:gd name="connsiteX11" fmla="*/ 1296162 w 1330289"/>
              <a:gd name="connsiteY11" fmla="*/ 638150 h 1276351"/>
              <a:gd name="connsiteX12" fmla="*/ 1286637 w 1330289"/>
              <a:gd name="connsiteY12" fmla="*/ 709589 h 1276351"/>
              <a:gd name="connsiteX13" fmla="*/ 1281874 w 1330289"/>
              <a:gd name="connsiteY13" fmla="*/ 800075 h 1276351"/>
              <a:gd name="connsiteX14" fmla="*/ 1281876 w 1330289"/>
              <a:gd name="connsiteY14" fmla="*/ 895324 h 1276351"/>
              <a:gd name="connsiteX15" fmla="*/ 1215202 w 1330289"/>
              <a:gd name="connsiteY15" fmla="*/ 914373 h 1276351"/>
              <a:gd name="connsiteX16" fmla="*/ 1067531 w 1330289"/>
              <a:gd name="connsiteY16" fmla="*/ 761949 h 1276351"/>
              <a:gd name="connsiteX17" fmla="*/ 853249 w 1330289"/>
              <a:gd name="connsiteY17" fmla="*/ 628622 h 1276351"/>
              <a:gd name="connsiteX18" fmla="*/ 391318 w 1330289"/>
              <a:gd name="connsiteY18" fmla="*/ 1223963 h 1276351"/>
              <a:gd name="connsiteX19" fmla="*/ 300798 w 1330289"/>
              <a:gd name="connsiteY19" fmla="*/ 942950 h 1276351"/>
              <a:gd name="connsiteX20" fmla="*/ 72231 w 1330289"/>
              <a:gd name="connsiteY20" fmla="*/ 933450 h 1276351"/>
              <a:gd name="connsiteX21" fmla="*/ 5556 w 1330289"/>
              <a:gd name="connsiteY21" fmla="*/ 714375 h 1276351"/>
              <a:gd name="connsiteX22" fmla="*/ 38893 w 1330289"/>
              <a:gd name="connsiteY22" fmla="*/ 576263 h 1276351"/>
              <a:gd name="connsiteX23" fmla="*/ 191293 w 1330289"/>
              <a:gd name="connsiteY23" fmla="*/ 514350 h 1276351"/>
              <a:gd name="connsiteX24" fmla="*/ 400843 w 1330289"/>
              <a:gd name="connsiteY24" fmla="*/ 257175 h 1276351"/>
              <a:gd name="connsiteX0" fmla="*/ 400843 w 1330289"/>
              <a:gd name="connsiteY0" fmla="*/ 257175 h 977880"/>
              <a:gd name="connsiteX1" fmla="*/ 453231 w 1330289"/>
              <a:gd name="connsiteY1" fmla="*/ 52388 h 977880"/>
              <a:gd name="connsiteX2" fmla="*/ 548449 w 1330289"/>
              <a:gd name="connsiteY2" fmla="*/ 23813 h 977880"/>
              <a:gd name="connsiteX3" fmla="*/ 800863 w 1330289"/>
              <a:gd name="connsiteY3" fmla="*/ 195263 h 977880"/>
              <a:gd name="connsiteX4" fmla="*/ 900873 w 1330289"/>
              <a:gd name="connsiteY4" fmla="*/ 352425 h 977880"/>
              <a:gd name="connsiteX5" fmla="*/ 972343 w 1330289"/>
              <a:gd name="connsiteY5" fmla="*/ 423840 h 977880"/>
              <a:gd name="connsiteX6" fmla="*/ 1096168 w 1330289"/>
              <a:gd name="connsiteY6" fmla="*/ 433365 h 977880"/>
              <a:gd name="connsiteX7" fmla="*/ 1100931 w 1330289"/>
              <a:gd name="connsiteY7" fmla="*/ 361928 h 977880"/>
              <a:gd name="connsiteX8" fmla="*/ 1248537 w 1330289"/>
              <a:gd name="connsiteY8" fmla="*/ 371453 h 977880"/>
              <a:gd name="connsiteX9" fmla="*/ 1177131 w 1330289"/>
              <a:gd name="connsiteY9" fmla="*/ 495300 h 977880"/>
              <a:gd name="connsiteX10" fmla="*/ 1310450 w 1330289"/>
              <a:gd name="connsiteY10" fmla="*/ 504826 h 977880"/>
              <a:gd name="connsiteX11" fmla="*/ 1296162 w 1330289"/>
              <a:gd name="connsiteY11" fmla="*/ 638150 h 977880"/>
              <a:gd name="connsiteX12" fmla="*/ 1286637 w 1330289"/>
              <a:gd name="connsiteY12" fmla="*/ 709589 h 977880"/>
              <a:gd name="connsiteX13" fmla="*/ 1281874 w 1330289"/>
              <a:gd name="connsiteY13" fmla="*/ 800075 h 977880"/>
              <a:gd name="connsiteX14" fmla="*/ 1281876 w 1330289"/>
              <a:gd name="connsiteY14" fmla="*/ 895324 h 977880"/>
              <a:gd name="connsiteX15" fmla="*/ 1215202 w 1330289"/>
              <a:gd name="connsiteY15" fmla="*/ 914373 h 977880"/>
              <a:gd name="connsiteX16" fmla="*/ 1067531 w 1330289"/>
              <a:gd name="connsiteY16" fmla="*/ 761949 h 977880"/>
              <a:gd name="connsiteX17" fmla="*/ 853249 w 1330289"/>
              <a:gd name="connsiteY17" fmla="*/ 628622 h 977880"/>
              <a:gd name="connsiteX18" fmla="*/ 534162 w 1330289"/>
              <a:gd name="connsiteY18" fmla="*/ 723873 h 977880"/>
              <a:gd name="connsiteX19" fmla="*/ 300798 w 1330289"/>
              <a:gd name="connsiteY19" fmla="*/ 942950 h 977880"/>
              <a:gd name="connsiteX20" fmla="*/ 72231 w 1330289"/>
              <a:gd name="connsiteY20" fmla="*/ 933450 h 977880"/>
              <a:gd name="connsiteX21" fmla="*/ 5556 w 1330289"/>
              <a:gd name="connsiteY21" fmla="*/ 714375 h 977880"/>
              <a:gd name="connsiteX22" fmla="*/ 38893 w 1330289"/>
              <a:gd name="connsiteY22" fmla="*/ 576263 h 977880"/>
              <a:gd name="connsiteX23" fmla="*/ 191293 w 1330289"/>
              <a:gd name="connsiteY23" fmla="*/ 514350 h 977880"/>
              <a:gd name="connsiteX24" fmla="*/ 400843 w 1330289"/>
              <a:gd name="connsiteY24" fmla="*/ 257175 h 977880"/>
              <a:gd name="connsiteX0" fmla="*/ 412744 w 1342190"/>
              <a:gd name="connsiteY0" fmla="*/ 257175 h 977880"/>
              <a:gd name="connsiteX1" fmla="*/ 465132 w 1342190"/>
              <a:gd name="connsiteY1" fmla="*/ 52388 h 977880"/>
              <a:gd name="connsiteX2" fmla="*/ 560350 w 1342190"/>
              <a:gd name="connsiteY2" fmla="*/ 23813 h 977880"/>
              <a:gd name="connsiteX3" fmla="*/ 812764 w 1342190"/>
              <a:gd name="connsiteY3" fmla="*/ 195263 h 977880"/>
              <a:gd name="connsiteX4" fmla="*/ 912774 w 1342190"/>
              <a:gd name="connsiteY4" fmla="*/ 352425 h 977880"/>
              <a:gd name="connsiteX5" fmla="*/ 984244 w 1342190"/>
              <a:gd name="connsiteY5" fmla="*/ 423840 h 977880"/>
              <a:gd name="connsiteX6" fmla="*/ 1108069 w 1342190"/>
              <a:gd name="connsiteY6" fmla="*/ 433365 h 977880"/>
              <a:gd name="connsiteX7" fmla="*/ 1112832 w 1342190"/>
              <a:gd name="connsiteY7" fmla="*/ 361928 h 977880"/>
              <a:gd name="connsiteX8" fmla="*/ 1260438 w 1342190"/>
              <a:gd name="connsiteY8" fmla="*/ 371453 h 977880"/>
              <a:gd name="connsiteX9" fmla="*/ 1189032 w 1342190"/>
              <a:gd name="connsiteY9" fmla="*/ 495300 h 977880"/>
              <a:gd name="connsiteX10" fmla="*/ 1322351 w 1342190"/>
              <a:gd name="connsiteY10" fmla="*/ 504826 h 977880"/>
              <a:gd name="connsiteX11" fmla="*/ 1308063 w 1342190"/>
              <a:gd name="connsiteY11" fmla="*/ 638150 h 977880"/>
              <a:gd name="connsiteX12" fmla="*/ 1298538 w 1342190"/>
              <a:gd name="connsiteY12" fmla="*/ 709589 h 977880"/>
              <a:gd name="connsiteX13" fmla="*/ 1293775 w 1342190"/>
              <a:gd name="connsiteY13" fmla="*/ 800075 h 977880"/>
              <a:gd name="connsiteX14" fmla="*/ 1293777 w 1342190"/>
              <a:gd name="connsiteY14" fmla="*/ 895324 h 977880"/>
              <a:gd name="connsiteX15" fmla="*/ 1227103 w 1342190"/>
              <a:gd name="connsiteY15" fmla="*/ 914373 h 977880"/>
              <a:gd name="connsiteX16" fmla="*/ 1079432 w 1342190"/>
              <a:gd name="connsiteY16" fmla="*/ 761949 h 977880"/>
              <a:gd name="connsiteX17" fmla="*/ 865150 w 1342190"/>
              <a:gd name="connsiteY17" fmla="*/ 628622 h 977880"/>
              <a:gd name="connsiteX18" fmla="*/ 546063 w 1342190"/>
              <a:gd name="connsiteY18" fmla="*/ 723873 h 977880"/>
              <a:gd name="connsiteX19" fmla="*/ 312699 w 1342190"/>
              <a:gd name="connsiteY19" fmla="*/ 942950 h 977880"/>
              <a:gd name="connsiteX20" fmla="*/ 84132 w 1342190"/>
              <a:gd name="connsiteY20" fmla="*/ 933450 h 977880"/>
              <a:gd name="connsiteX21" fmla="*/ 155538 w 1342190"/>
              <a:gd name="connsiteY21" fmla="*/ 857227 h 977880"/>
              <a:gd name="connsiteX22" fmla="*/ 17457 w 1342190"/>
              <a:gd name="connsiteY22" fmla="*/ 714375 h 977880"/>
              <a:gd name="connsiteX23" fmla="*/ 50794 w 1342190"/>
              <a:gd name="connsiteY23" fmla="*/ 576263 h 977880"/>
              <a:gd name="connsiteX24" fmla="*/ 203194 w 1342190"/>
              <a:gd name="connsiteY24" fmla="*/ 514350 h 977880"/>
              <a:gd name="connsiteX25" fmla="*/ 412744 w 1342190"/>
              <a:gd name="connsiteY25" fmla="*/ 257175 h 977880"/>
              <a:gd name="connsiteX0" fmla="*/ 412744 w 1342190"/>
              <a:gd name="connsiteY0" fmla="*/ 257175 h 977880"/>
              <a:gd name="connsiteX1" fmla="*/ 465132 w 1342190"/>
              <a:gd name="connsiteY1" fmla="*/ 52388 h 977880"/>
              <a:gd name="connsiteX2" fmla="*/ 560350 w 1342190"/>
              <a:gd name="connsiteY2" fmla="*/ 23813 h 977880"/>
              <a:gd name="connsiteX3" fmla="*/ 812764 w 1342190"/>
              <a:gd name="connsiteY3" fmla="*/ 195263 h 977880"/>
              <a:gd name="connsiteX4" fmla="*/ 912774 w 1342190"/>
              <a:gd name="connsiteY4" fmla="*/ 352425 h 977880"/>
              <a:gd name="connsiteX5" fmla="*/ 984244 w 1342190"/>
              <a:gd name="connsiteY5" fmla="*/ 423840 h 977880"/>
              <a:gd name="connsiteX6" fmla="*/ 1108069 w 1342190"/>
              <a:gd name="connsiteY6" fmla="*/ 433365 h 977880"/>
              <a:gd name="connsiteX7" fmla="*/ 1112832 w 1342190"/>
              <a:gd name="connsiteY7" fmla="*/ 361928 h 977880"/>
              <a:gd name="connsiteX8" fmla="*/ 1260438 w 1342190"/>
              <a:gd name="connsiteY8" fmla="*/ 371453 h 977880"/>
              <a:gd name="connsiteX9" fmla="*/ 1189032 w 1342190"/>
              <a:gd name="connsiteY9" fmla="*/ 495300 h 977880"/>
              <a:gd name="connsiteX10" fmla="*/ 1322351 w 1342190"/>
              <a:gd name="connsiteY10" fmla="*/ 504826 h 977880"/>
              <a:gd name="connsiteX11" fmla="*/ 1308063 w 1342190"/>
              <a:gd name="connsiteY11" fmla="*/ 638150 h 977880"/>
              <a:gd name="connsiteX12" fmla="*/ 1298538 w 1342190"/>
              <a:gd name="connsiteY12" fmla="*/ 709589 h 977880"/>
              <a:gd name="connsiteX13" fmla="*/ 1293775 w 1342190"/>
              <a:gd name="connsiteY13" fmla="*/ 800075 h 977880"/>
              <a:gd name="connsiteX14" fmla="*/ 1293777 w 1342190"/>
              <a:gd name="connsiteY14" fmla="*/ 895324 h 977880"/>
              <a:gd name="connsiteX15" fmla="*/ 1227103 w 1342190"/>
              <a:gd name="connsiteY15" fmla="*/ 914373 h 977880"/>
              <a:gd name="connsiteX16" fmla="*/ 1079432 w 1342190"/>
              <a:gd name="connsiteY16" fmla="*/ 761949 h 977880"/>
              <a:gd name="connsiteX17" fmla="*/ 865150 w 1342190"/>
              <a:gd name="connsiteY17" fmla="*/ 628622 h 977880"/>
              <a:gd name="connsiteX18" fmla="*/ 546063 w 1342190"/>
              <a:gd name="connsiteY18" fmla="*/ 723873 h 977880"/>
              <a:gd name="connsiteX19" fmla="*/ 312699 w 1342190"/>
              <a:gd name="connsiteY19" fmla="*/ 942950 h 977880"/>
              <a:gd name="connsiteX20" fmla="*/ 84132 w 1342190"/>
              <a:gd name="connsiteY20" fmla="*/ 933450 h 977880"/>
              <a:gd name="connsiteX21" fmla="*/ 226976 w 1342190"/>
              <a:gd name="connsiteY21" fmla="*/ 923926 h 977880"/>
              <a:gd name="connsiteX22" fmla="*/ 155538 w 1342190"/>
              <a:gd name="connsiteY22" fmla="*/ 857227 h 977880"/>
              <a:gd name="connsiteX23" fmla="*/ 17457 w 1342190"/>
              <a:gd name="connsiteY23" fmla="*/ 714375 h 977880"/>
              <a:gd name="connsiteX24" fmla="*/ 50794 w 1342190"/>
              <a:gd name="connsiteY24" fmla="*/ 576263 h 977880"/>
              <a:gd name="connsiteX25" fmla="*/ 203194 w 1342190"/>
              <a:gd name="connsiteY25" fmla="*/ 514350 h 977880"/>
              <a:gd name="connsiteX26" fmla="*/ 412744 w 1342190"/>
              <a:gd name="connsiteY26" fmla="*/ 257175 h 977880"/>
              <a:gd name="connsiteX0" fmla="*/ 412744 w 1342190"/>
              <a:gd name="connsiteY0" fmla="*/ 257175 h 977879"/>
              <a:gd name="connsiteX1" fmla="*/ 465132 w 1342190"/>
              <a:gd name="connsiteY1" fmla="*/ 52388 h 977879"/>
              <a:gd name="connsiteX2" fmla="*/ 560350 w 1342190"/>
              <a:gd name="connsiteY2" fmla="*/ 23813 h 977879"/>
              <a:gd name="connsiteX3" fmla="*/ 812764 w 1342190"/>
              <a:gd name="connsiteY3" fmla="*/ 195263 h 977879"/>
              <a:gd name="connsiteX4" fmla="*/ 912774 w 1342190"/>
              <a:gd name="connsiteY4" fmla="*/ 352425 h 977879"/>
              <a:gd name="connsiteX5" fmla="*/ 984244 w 1342190"/>
              <a:gd name="connsiteY5" fmla="*/ 423840 h 977879"/>
              <a:gd name="connsiteX6" fmla="*/ 1108069 w 1342190"/>
              <a:gd name="connsiteY6" fmla="*/ 433365 h 977879"/>
              <a:gd name="connsiteX7" fmla="*/ 1112832 w 1342190"/>
              <a:gd name="connsiteY7" fmla="*/ 361928 h 977879"/>
              <a:gd name="connsiteX8" fmla="*/ 1260438 w 1342190"/>
              <a:gd name="connsiteY8" fmla="*/ 371453 h 977879"/>
              <a:gd name="connsiteX9" fmla="*/ 1189032 w 1342190"/>
              <a:gd name="connsiteY9" fmla="*/ 495300 h 977879"/>
              <a:gd name="connsiteX10" fmla="*/ 1322351 w 1342190"/>
              <a:gd name="connsiteY10" fmla="*/ 504826 h 977879"/>
              <a:gd name="connsiteX11" fmla="*/ 1308063 w 1342190"/>
              <a:gd name="connsiteY11" fmla="*/ 638150 h 977879"/>
              <a:gd name="connsiteX12" fmla="*/ 1298538 w 1342190"/>
              <a:gd name="connsiteY12" fmla="*/ 709589 h 977879"/>
              <a:gd name="connsiteX13" fmla="*/ 1293775 w 1342190"/>
              <a:gd name="connsiteY13" fmla="*/ 800075 h 977879"/>
              <a:gd name="connsiteX14" fmla="*/ 1293777 w 1342190"/>
              <a:gd name="connsiteY14" fmla="*/ 895324 h 977879"/>
              <a:gd name="connsiteX15" fmla="*/ 1227103 w 1342190"/>
              <a:gd name="connsiteY15" fmla="*/ 914373 h 977879"/>
              <a:gd name="connsiteX16" fmla="*/ 1079432 w 1342190"/>
              <a:gd name="connsiteY16" fmla="*/ 761949 h 977879"/>
              <a:gd name="connsiteX17" fmla="*/ 865150 w 1342190"/>
              <a:gd name="connsiteY17" fmla="*/ 628622 h 977879"/>
              <a:gd name="connsiteX18" fmla="*/ 546063 w 1342190"/>
              <a:gd name="connsiteY18" fmla="*/ 723873 h 977879"/>
              <a:gd name="connsiteX19" fmla="*/ 312699 w 1342190"/>
              <a:gd name="connsiteY19" fmla="*/ 942950 h 977879"/>
              <a:gd name="connsiteX20" fmla="*/ 298414 w 1342190"/>
              <a:gd name="connsiteY20" fmla="*/ 933450 h 977879"/>
              <a:gd name="connsiteX21" fmla="*/ 226976 w 1342190"/>
              <a:gd name="connsiteY21" fmla="*/ 923926 h 977879"/>
              <a:gd name="connsiteX22" fmla="*/ 155538 w 1342190"/>
              <a:gd name="connsiteY22" fmla="*/ 857227 h 977879"/>
              <a:gd name="connsiteX23" fmla="*/ 17457 w 1342190"/>
              <a:gd name="connsiteY23" fmla="*/ 714375 h 977879"/>
              <a:gd name="connsiteX24" fmla="*/ 50794 w 1342190"/>
              <a:gd name="connsiteY24" fmla="*/ 576263 h 977879"/>
              <a:gd name="connsiteX25" fmla="*/ 203194 w 1342190"/>
              <a:gd name="connsiteY25" fmla="*/ 514350 h 977879"/>
              <a:gd name="connsiteX26" fmla="*/ 412744 w 1342190"/>
              <a:gd name="connsiteY26" fmla="*/ 257175 h 977879"/>
              <a:gd name="connsiteX0" fmla="*/ 412744 w 1342190"/>
              <a:gd name="connsiteY0" fmla="*/ 257175 h 977879"/>
              <a:gd name="connsiteX1" fmla="*/ 465132 w 1342190"/>
              <a:gd name="connsiteY1" fmla="*/ 52388 h 977879"/>
              <a:gd name="connsiteX2" fmla="*/ 560350 w 1342190"/>
              <a:gd name="connsiteY2" fmla="*/ 23813 h 977879"/>
              <a:gd name="connsiteX3" fmla="*/ 812764 w 1342190"/>
              <a:gd name="connsiteY3" fmla="*/ 195263 h 977879"/>
              <a:gd name="connsiteX4" fmla="*/ 912774 w 1342190"/>
              <a:gd name="connsiteY4" fmla="*/ 352425 h 977879"/>
              <a:gd name="connsiteX5" fmla="*/ 984244 w 1342190"/>
              <a:gd name="connsiteY5" fmla="*/ 423840 h 977879"/>
              <a:gd name="connsiteX6" fmla="*/ 1108069 w 1342190"/>
              <a:gd name="connsiteY6" fmla="*/ 433365 h 977879"/>
              <a:gd name="connsiteX7" fmla="*/ 1112832 w 1342190"/>
              <a:gd name="connsiteY7" fmla="*/ 361928 h 977879"/>
              <a:gd name="connsiteX8" fmla="*/ 1260438 w 1342190"/>
              <a:gd name="connsiteY8" fmla="*/ 371453 h 977879"/>
              <a:gd name="connsiteX9" fmla="*/ 1189032 w 1342190"/>
              <a:gd name="connsiteY9" fmla="*/ 495300 h 977879"/>
              <a:gd name="connsiteX10" fmla="*/ 1322351 w 1342190"/>
              <a:gd name="connsiteY10" fmla="*/ 504826 h 977879"/>
              <a:gd name="connsiteX11" fmla="*/ 1308063 w 1342190"/>
              <a:gd name="connsiteY11" fmla="*/ 638150 h 977879"/>
              <a:gd name="connsiteX12" fmla="*/ 1298538 w 1342190"/>
              <a:gd name="connsiteY12" fmla="*/ 709589 h 977879"/>
              <a:gd name="connsiteX13" fmla="*/ 1293775 w 1342190"/>
              <a:gd name="connsiteY13" fmla="*/ 800075 h 977879"/>
              <a:gd name="connsiteX14" fmla="*/ 1293777 w 1342190"/>
              <a:gd name="connsiteY14" fmla="*/ 895324 h 977879"/>
              <a:gd name="connsiteX15" fmla="*/ 1227103 w 1342190"/>
              <a:gd name="connsiteY15" fmla="*/ 914373 h 977879"/>
              <a:gd name="connsiteX16" fmla="*/ 1079432 w 1342190"/>
              <a:gd name="connsiteY16" fmla="*/ 761949 h 977879"/>
              <a:gd name="connsiteX17" fmla="*/ 865150 w 1342190"/>
              <a:gd name="connsiteY17" fmla="*/ 628622 h 977879"/>
              <a:gd name="connsiteX18" fmla="*/ 546063 w 1342190"/>
              <a:gd name="connsiteY18" fmla="*/ 723873 h 977879"/>
              <a:gd name="connsiteX19" fmla="*/ 312699 w 1342190"/>
              <a:gd name="connsiteY19" fmla="*/ 942950 h 977879"/>
              <a:gd name="connsiteX20" fmla="*/ 298414 w 1342190"/>
              <a:gd name="connsiteY20" fmla="*/ 933450 h 977879"/>
              <a:gd name="connsiteX21" fmla="*/ 226976 w 1342190"/>
              <a:gd name="connsiteY21" fmla="*/ 923926 h 977879"/>
              <a:gd name="connsiteX22" fmla="*/ 155538 w 1342190"/>
              <a:gd name="connsiteY22" fmla="*/ 857227 h 977879"/>
              <a:gd name="connsiteX23" fmla="*/ 17457 w 1342190"/>
              <a:gd name="connsiteY23" fmla="*/ 714375 h 977879"/>
              <a:gd name="connsiteX24" fmla="*/ 50794 w 1342190"/>
              <a:gd name="connsiteY24" fmla="*/ 576263 h 977879"/>
              <a:gd name="connsiteX25" fmla="*/ 203194 w 1342190"/>
              <a:gd name="connsiteY25" fmla="*/ 514350 h 977879"/>
              <a:gd name="connsiteX26" fmla="*/ 217482 w 1342190"/>
              <a:gd name="connsiteY26" fmla="*/ 585766 h 977879"/>
              <a:gd name="connsiteX27" fmla="*/ 412744 w 1342190"/>
              <a:gd name="connsiteY27" fmla="*/ 257175 h 977879"/>
              <a:gd name="connsiteX0" fmla="*/ 412744 w 1342190"/>
              <a:gd name="connsiteY0" fmla="*/ 257175 h 977879"/>
              <a:gd name="connsiteX1" fmla="*/ 465132 w 1342190"/>
              <a:gd name="connsiteY1" fmla="*/ 52388 h 977879"/>
              <a:gd name="connsiteX2" fmla="*/ 560350 w 1342190"/>
              <a:gd name="connsiteY2" fmla="*/ 23813 h 977879"/>
              <a:gd name="connsiteX3" fmla="*/ 812764 w 1342190"/>
              <a:gd name="connsiteY3" fmla="*/ 195263 h 977879"/>
              <a:gd name="connsiteX4" fmla="*/ 912774 w 1342190"/>
              <a:gd name="connsiteY4" fmla="*/ 352425 h 977879"/>
              <a:gd name="connsiteX5" fmla="*/ 984244 w 1342190"/>
              <a:gd name="connsiteY5" fmla="*/ 423840 h 977879"/>
              <a:gd name="connsiteX6" fmla="*/ 1108069 w 1342190"/>
              <a:gd name="connsiteY6" fmla="*/ 433365 h 977879"/>
              <a:gd name="connsiteX7" fmla="*/ 1112832 w 1342190"/>
              <a:gd name="connsiteY7" fmla="*/ 361928 h 977879"/>
              <a:gd name="connsiteX8" fmla="*/ 1260438 w 1342190"/>
              <a:gd name="connsiteY8" fmla="*/ 371453 h 977879"/>
              <a:gd name="connsiteX9" fmla="*/ 1189032 w 1342190"/>
              <a:gd name="connsiteY9" fmla="*/ 495300 h 977879"/>
              <a:gd name="connsiteX10" fmla="*/ 1322351 w 1342190"/>
              <a:gd name="connsiteY10" fmla="*/ 504826 h 977879"/>
              <a:gd name="connsiteX11" fmla="*/ 1308063 w 1342190"/>
              <a:gd name="connsiteY11" fmla="*/ 638150 h 977879"/>
              <a:gd name="connsiteX12" fmla="*/ 1298538 w 1342190"/>
              <a:gd name="connsiteY12" fmla="*/ 709589 h 977879"/>
              <a:gd name="connsiteX13" fmla="*/ 1293775 w 1342190"/>
              <a:gd name="connsiteY13" fmla="*/ 800075 h 977879"/>
              <a:gd name="connsiteX14" fmla="*/ 1293777 w 1342190"/>
              <a:gd name="connsiteY14" fmla="*/ 895324 h 977879"/>
              <a:gd name="connsiteX15" fmla="*/ 1227103 w 1342190"/>
              <a:gd name="connsiteY15" fmla="*/ 914373 h 977879"/>
              <a:gd name="connsiteX16" fmla="*/ 1079432 w 1342190"/>
              <a:gd name="connsiteY16" fmla="*/ 761949 h 977879"/>
              <a:gd name="connsiteX17" fmla="*/ 865150 w 1342190"/>
              <a:gd name="connsiteY17" fmla="*/ 628622 h 977879"/>
              <a:gd name="connsiteX18" fmla="*/ 546063 w 1342190"/>
              <a:gd name="connsiteY18" fmla="*/ 723873 h 977879"/>
              <a:gd name="connsiteX19" fmla="*/ 312699 w 1342190"/>
              <a:gd name="connsiteY19" fmla="*/ 942950 h 977879"/>
              <a:gd name="connsiteX20" fmla="*/ 298414 w 1342190"/>
              <a:gd name="connsiteY20" fmla="*/ 933450 h 977879"/>
              <a:gd name="connsiteX21" fmla="*/ 226976 w 1342190"/>
              <a:gd name="connsiteY21" fmla="*/ 923926 h 977879"/>
              <a:gd name="connsiteX22" fmla="*/ 155538 w 1342190"/>
              <a:gd name="connsiteY22" fmla="*/ 857227 h 977879"/>
              <a:gd name="connsiteX23" fmla="*/ 17457 w 1342190"/>
              <a:gd name="connsiteY23" fmla="*/ 714375 h 977879"/>
              <a:gd name="connsiteX24" fmla="*/ 50794 w 1342190"/>
              <a:gd name="connsiteY24" fmla="*/ 576263 h 977879"/>
              <a:gd name="connsiteX25" fmla="*/ 203194 w 1342190"/>
              <a:gd name="connsiteY25" fmla="*/ 514350 h 977879"/>
              <a:gd name="connsiteX26" fmla="*/ 141249 w 1342190"/>
              <a:gd name="connsiteY26" fmla="*/ 652442 h 977879"/>
              <a:gd name="connsiteX27" fmla="*/ 217482 w 1342190"/>
              <a:gd name="connsiteY27" fmla="*/ 585766 h 977879"/>
              <a:gd name="connsiteX28" fmla="*/ 412744 w 1342190"/>
              <a:gd name="connsiteY28" fmla="*/ 257175 h 977879"/>
              <a:gd name="connsiteX0" fmla="*/ 412744 w 1342190"/>
              <a:gd name="connsiteY0" fmla="*/ 257175 h 977879"/>
              <a:gd name="connsiteX1" fmla="*/ 465132 w 1342190"/>
              <a:gd name="connsiteY1" fmla="*/ 52388 h 977879"/>
              <a:gd name="connsiteX2" fmla="*/ 560350 w 1342190"/>
              <a:gd name="connsiteY2" fmla="*/ 23813 h 977879"/>
              <a:gd name="connsiteX3" fmla="*/ 812764 w 1342190"/>
              <a:gd name="connsiteY3" fmla="*/ 195263 h 977879"/>
              <a:gd name="connsiteX4" fmla="*/ 912774 w 1342190"/>
              <a:gd name="connsiteY4" fmla="*/ 352425 h 977879"/>
              <a:gd name="connsiteX5" fmla="*/ 984244 w 1342190"/>
              <a:gd name="connsiteY5" fmla="*/ 423840 h 977879"/>
              <a:gd name="connsiteX6" fmla="*/ 1108069 w 1342190"/>
              <a:gd name="connsiteY6" fmla="*/ 433365 h 977879"/>
              <a:gd name="connsiteX7" fmla="*/ 1112832 w 1342190"/>
              <a:gd name="connsiteY7" fmla="*/ 361928 h 977879"/>
              <a:gd name="connsiteX8" fmla="*/ 1260438 w 1342190"/>
              <a:gd name="connsiteY8" fmla="*/ 371453 h 977879"/>
              <a:gd name="connsiteX9" fmla="*/ 1189032 w 1342190"/>
              <a:gd name="connsiteY9" fmla="*/ 495300 h 977879"/>
              <a:gd name="connsiteX10" fmla="*/ 1322351 w 1342190"/>
              <a:gd name="connsiteY10" fmla="*/ 504826 h 977879"/>
              <a:gd name="connsiteX11" fmla="*/ 1308063 w 1342190"/>
              <a:gd name="connsiteY11" fmla="*/ 638150 h 977879"/>
              <a:gd name="connsiteX12" fmla="*/ 1298538 w 1342190"/>
              <a:gd name="connsiteY12" fmla="*/ 709589 h 977879"/>
              <a:gd name="connsiteX13" fmla="*/ 1293775 w 1342190"/>
              <a:gd name="connsiteY13" fmla="*/ 800075 h 977879"/>
              <a:gd name="connsiteX14" fmla="*/ 1293777 w 1342190"/>
              <a:gd name="connsiteY14" fmla="*/ 895324 h 977879"/>
              <a:gd name="connsiteX15" fmla="*/ 1227103 w 1342190"/>
              <a:gd name="connsiteY15" fmla="*/ 914373 h 977879"/>
              <a:gd name="connsiteX16" fmla="*/ 1079432 w 1342190"/>
              <a:gd name="connsiteY16" fmla="*/ 761949 h 977879"/>
              <a:gd name="connsiteX17" fmla="*/ 865150 w 1342190"/>
              <a:gd name="connsiteY17" fmla="*/ 628622 h 977879"/>
              <a:gd name="connsiteX18" fmla="*/ 546063 w 1342190"/>
              <a:gd name="connsiteY18" fmla="*/ 723873 h 977879"/>
              <a:gd name="connsiteX19" fmla="*/ 312699 w 1342190"/>
              <a:gd name="connsiteY19" fmla="*/ 942950 h 977879"/>
              <a:gd name="connsiteX20" fmla="*/ 298414 w 1342190"/>
              <a:gd name="connsiteY20" fmla="*/ 933450 h 977879"/>
              <a:gd name="connsiteX21" fmla="*/ 226976 w 1342190"/>
              <a:gd name="connsiteY21" fmla="*/ 923926 h 977879"/>
              <a:gd name="connsiteX22" fmla="*/ 155538 w 1342190"/>
              <a:gd name="connsiteY22" fmla="*/ 857227 h 977879"/>
              <a:gd name="connsiteX23" fmla="*/ 17457 w 1342190"/>
              <a:gd name="connsiteY23" fmla="*/ 714375 h 977879"/>
              <a:gd name="connsiteX24" fmla="*/ 50794 w 1342190"/>
              <a:gd name="connsiteY24" fmla="*/ 576263 h 977879"/>
              <a:gd name="connsiteX25" fmla="*/ 60286 w 1342190"/>
              <a:gd name="connsiteY25" fmla="*/ 657202 h 977879"/>
              <a:gd name="connsiteX26" fmla="*/ 141249 w 1342190"/>
              <a:gd name="connsiteY26" fmla="*/ 652442 h 977879"/>
              <a:gd name="connsiteX27" fmla="*/ 217482 w 1342190"/>
              <a:gd name="connsiteY27" fmla="*/ 585766 h 977879"/>
              <a:gd name="connsiteX28" fmla="*/ 412744 w 1342190"/>
              <a:gd name="connsiteY28" fmla="*/ 257175 h 977879"/>
              <a:gd name="connsiteX0" fmla="*/ 412744 w 1342190"/>
              <a:gd name="connsiteY0" fmla="*/ 257175 h 977879"/>
              <a:gd name="connsiteX1" fmla="*/ 465132 w 1342190"/>
              <a:gd name="connsiteY1" fmla="*/ 52388 h 977879"/>
              <a:gd name="connsiteX2" fmla="*/ 560350 w 1342190"/>
              <a:gd name="connsiteY2" fmla="*/ 23813 h 977879"/>
              <a:gd name="connsiteX3" fmla="*/ 812764 w 1342190"/>
              <a:gd name="connsiteY3" fmla="*/ 195263 h 977879"/>
              <a:gd name="connsiteX4" fmla="*/ 912774 w 1342190"/>
              <a:gd name="connsiteY4" fmla="*/ 352425 h 977879"/>
              <a:gd name="connsiteX5" fmla="*/ 984244 w 1342190"/>
              <a:gd name="connsiteY5" fmla="*/ 423840 h 977879"/>
              <a:gd name="connsiteX6" fmla="*/ 1108069 w 1342190"/>
              <a:gd name="connsiteY6" fmla="*/ 433365 h 977879"/>
              <a:gd name="connsiteX7" fmla="*/ 1112832 w 1342190"/>
              <a:gd name="connsiteY7" fmla="*/ 361928 h 977879"/>
              <a:gd name="connsiteX8" fmla="*/ 1260438 w 1342190"/>
              <a:gd name="connsiteY8" fmla="*/ 371453 h 977879"/>
              <a:gd name="connsiteX9" fmla="*/ 1189032 w 1342190"/>
              <a:gd name="connsiteY9" fmla="*/ 495300 h 977879"/>
              <a:gd name="connsiteX10" fmla="*/ 1322351 w 1342190"/>
              <a:gd name="connsiteY10" fmla="*/ 504826 h 977879"/>
              <a:gd name="connsiteX11" fmla="*/ 1308063 w 1342190"/>
              <a:gd name="connsiteY11" fmla="*/ 638150 h 977879"/>
              <a:gd name="connsiteX12" fmla="*/ 1298538 w 1342190"/>
              <a:gd name="connsiteY12" fmla="*/ 709589 h 977879"/>
              <a:gd name="connsiteX13" fmla="*/ 1293775 w 1342190"/>
              <a:gd name="connsiteY13" fmla="*/ 800075 h 977879"/>
              <a:gd name="connsiteX14" fmla="*/ 1293777 w 1342190"/>
              <a:gd name="connsiteY14" fmla="*/ 895324 h 977879"/>
              <a:gd name="connsiteX15" fmla="*/ 1227103 w 1342190"/>
              <a:gd name="connsiteY15" fmla="*/ 914373 h 977879"/>
              <a:gd name="connsiteX16" fmla="*/ 1079432 w 1342190"/>
              <a:gd name="connsiteY16" fmla="*/ 761949 h 977879"/>
              <a:gd name="connsiteX17" fmla="*/ 865150 w 1342190"/>
              <a:gd name="connsiteY17" fmla="*/ 628622 h 977879"/>
              <a:gd name="connsiteX18" fmla="*/ 546063 w 1342190"/>
              <a:gd name="connsiteY18" fmla="*/ 723873 h 977879"/>
              <a:gd name="connsiteX19" fmla="*/ 312699 w 1342190"/>
              <a:gd name="connsiteY19" fmla="*/ 942950 h 977879"/>
              <a:gd name="connsiteX20" fmla="*/ 298414 w 1342190"/>
              <a:gd name="connsiteY20" fmla="*/ 933450 h 977879"/>
              <a:gd name="connsiteX21" fmla="*/ 226976 w 1342190"/>
              <a:gd name="connsiteY21" fmla="*/ 923926 h 977879"/>
              <a:gd name="connsiteX22" fmla="*/ 155538 w 1342190"/>
              <a:gd name="connsiteY22" fmla="*/ 857227 h 977879"/>
              <a:gd name="connsiteX23" fmla="*/ 17457 w 1342190"/>
              <a:gd name="connsiteY23" fmla="*/ 714375 h 977879"/>
              <a:gd name="connsiteX24" fmla="*/ 50794 w 1342190"/>
              <a:gd name="connsiteY24" fmla="*/ 576263 h 977879"/>
              <a:gd name="connsiteX25" fmla="*/ 141249 w 1342190"/>
              <a:gd name="connsiteY25" fmla="*/ 652442 h 977879"/>
              <a:gd name="connsiteX26" fmla="*/ 217482 w 1342190"/>
              <a:gd name="connsiteY26" fmla="*/ 585766 h 977879"/>
              <a:gd name="connsiteX27" fmla="*/ 412744 w 1342190"/>
              <a:gd name="connsiteY27" fmla="*/ 257175 h 977879"/>
              <a:gd name="connsiteX0" fmla="*/ 412744 w 1342190"/>
              <a:gd name="connsiteY0" fmla="*/ 257175 h 977879"/>
              <a:gd name="connsiteX1" fmla="*/ 465132 w 1342190"/>
              <a:gd name="connsiteY1" fmla="*/ 52388 h 977879"/>
              <a:gd name="connsiteX2" fmla="*/ 560350 w 1342190"/>
              <a:gd name="connsiteY2" fmla="*/ 23813 h 977879"/>
              <a:gd name="connsiteX3" fmla="*/ 812764 w 1342190"/>
              <a:gd name="connsiteY3" fmla="*/ 195263 h 977879"/>
              <a:gd name="connsiteX4" fmla="*/ 912774 w 1342190"/>
              <a:gd name="connsiteY4" fmla="*/ 352425 h 977879"/>
              <a:gd name="connsiteX5" fmla="*/ 984244 w 1342190"/>
              <a:gd name="connsiteY5" fmla="*/ 423840 h 977879"/>
              <a:gd name="connsiteX6" fmla="*/ 1108069 w 1342190"/>
              <a:gd name="connsiteY6" fmla="*/ 433365 h 977879"/>
              <a:gd name="connsiteX7" fmla="*/ 1112832 w 1342190"/>
              <a:gd name="connsiteY7" fmla="*/ 361928 h 977879"/>
              <a:gd name="connsiteX8" fmla="*/ 1260438 w 1342190"/>
              <a:gd name="connsiteY8" fmla="*/ 371453 h 977879"/>
              <a:gd name="connsiteX9" fmla="*/ 1189032 w 1342190"/>
              <a:gd name="connsiteY9" fmla="*/ 495300 h 977879"/>
              <a:gd name="connsiteX10" fmla="*/ 1322351 w 1342190"/>
              <a:gd name="connsiteY10" fmla="*/ 504826 h 977879"/>
              <a:gd name="connsiteX11" fmla="*/ 1308063 w 1342190"/>
              <a:gd name="connsiteY11" fmla="*/ 638150 h 977879"/>
              <a:gd name="connsiteX12" fmla="*/ 1298538 w 1342190"/>
              <a:gd name="connsiteY12" fmla="*/ 709589 h 977879"/>
              <a:gd name="connsiteX13" fmla="*/ 1293775 w 1342190"/>
              <a:gd name="connsiteY13" fmla="*/ 800075 h 977879"/>
              <a:gd name="connsiteX14" fmla="*/ 1293777 w 1342190"/>
              <a:gd name="connsiteY14" fmla="*/ 895324 h 977879"/>
              <a:gd name="connsiteX15" fmla="*/ 1227103 w 1342190"/>
              <a:gd name="connsiteY15" fmla="*/ 914373 h 977879"/>
              <a:gd name="connsiteX16" fmla="*/ 1079432 w 1342190"/>
              <a:gd name="connsiteY16" fmla="*/ 761949 h 977879"/>
              <a:gd name="connsiteX17" fmla="*/ 865150 w 1342190"/>
              <a:gd name="connsiteY17" fmla="*/ 628622 h 977879"/>
              <a:gd name="connsiteX18" fmla="*/ 546063 w 1342190"/>
              <a:gd name="connsiteY18" fmla="*/ 723873 h 977879"/>
              <a:gd name="connsiteX19" fmla="*/ 312699 w 1342190"/>
              <a:gd name="connsiteY19" fmla="*/ 942950 h 977879"/>
              <a:gd name="connsiteX20" fmla="*/ 298414 w 1342190"/>
              <a:gd name="connsiteY20" fmla="*/ 933450 h 977879"/>
              <a:gd name="connsiteX21" fmla="*/ 226976 w 1342190"/>
              <a:gd name="connsiteY21" fmla="*/ 923926 h 977879"/>
              <a:gd name="connsiteX22" fmla="*/ 155538 w 1342190"/>
              <a:gd name="connsiteY22" fmla="*/ 857227 h 977879"/>
              <a:gd name="connsiteX23" fmla="*/ 17457 w 1342190"/>
              <a:gd name="connsiteY23" fmla="*/ 714375 h 977879"/>
              <a:gd name="connsiteX24" fmla="*/ 50794 w 1342190"/>
              <a:gd name="connsiteY24" fmla="*/ 576263 h 977879"/>
              <a:gd name="connsiteX25" fmla="*/ 141249 w 1342190"/>
              <a:gd name="connsiteY25" fmla="*/ 652442 h 977879"/>
              <a:gd name="connsiteX26" fmla="*/ 217482 w 1342190"/>
              <a:gd name="connsiteY26" fmla="*/ 585766 h 977879"/>
              <a:gd name="connsiteX27" fmla="*/ 412744 w 1342190"/>
              <a:gd name="connsiteY27" fmla="*/ 257175 h 977879"/>
              <a:gd name="connsiteX0" fmla="*/ 397668 w 1327114"/>
              <a:gd name="connsiteY0" fmla="*/ 257175 h 977879"/>
              <a:gd name="connsiteX1" fmla="*/ 450056 w 1327114"/>
              <a:gd name="connsiteY1" fmla="*/ 52388 h 977879"/>
              <a:gd name="connsiteX2" fmla="*/ 545274 w 1327114"/>
              <a:gd name="connsiteY2" fmla="*/ 23813 h 977879"/>
              <a:gd name="connsiteX3" fmla="*/ 797688 w 1327114"/>
              <a:gd name="connsiteY3" fmla="*/ 195263 h 977879"/>
              <a:gd name="connsiteX4" fmla="*/ 897698 w 1327114"/>
              <a:gd name="connsiteY4" fmla="*/ 352425 h 977879"/>
              <a:gd name="connsiteX5" fmla="*/ 969168 w 1327114"/>
              <a:gd name="connsiteY5" fmla="*/ 423840 h 977879"/>
              <a:gd name="connsiteX6" fmla="*/ 1092993 w 1327114"/>
              <a:gd name="connsiteY6" fmla="*/ 433365 h 977879"/>
              <a:gd name="connsiteX7" fmla="*/ 1097756 w 1327114"/>
              <a:gd name="connsiteY7" fmla="*/ 361928 h 977879"/>
              <a:gd name="connsiteX8" fmla="*/ 1245362 w 1327114"/>
              <a:gd name="connsiteY8" fmla="*/ 371453 h 977879"/>
              <a:gd name="connsiteX9" fmla="*/ 1173956 w 1327114"/>
              <a:gd name="connsiteY9" fmla="*/ 495300 h 977879"/>
              <a:gd name="connsiteX10" fmla="*/ 1307275 w 1327114"/>
              <a:gd name="connsiteY10" fmla="*/ 504826 h 977879"/>
              <a:gd name="connsiteX11" fmla="*/ 1292987 w 1327114"/>
              <a:gd name="connsiteY11" fmla="*/ 638150 h 977879"/>
              <a:gd name="connsiteX12" fmla="*/ 1283462 w 1327114"/>
              <a:gd name="connsiteY12" fmla="*/ 709589 h 977879"/>
              <a:gd name="connsiteX13" fmla="*/ 1278699 w 1327114"/>
              <a:gd name="connsiteY13" fmla="*/ 800075 h 977879"/>
              <a:gd name="connsiteX14" fmla="*/ 1278701 w 1327114"/>
              <a:gd name="connsiteY14" fmla="*/ 895324 h 977879"/>
              <a:gd name="connsiteX15" fmla="*/ 1212027 w 1327114"/>
              <a:gd name="connsiteY15" fmla="*/ 914373 h 977879"/>
              <a:gd name="connsiteX16" fmla="*/ 1064356 w 1327114"/>
              <a:gd name="connsiteY16" fmla="*/ 761949 h 977879"/>
              <a:gd name="connsiteX17" fmla="*/ 850074 w 1327114"/>
              <a:gd name="connsiteY17" fmla="*/ 628622 h 977879"/>
              <a:gd name="connsiteX18" fmla="*/ 530987 w 1327114"/>
              <a:gd name="connsiteY18" fmla="*/ 723873 h 977879"/>
              <a:gd name="connsiteX19" fmla="*/ 297623 w 1327114"/>
              <a:gd name="connsiteY19" fmla="*/ 942950 h 977879"/>
              <a:gd name="connsiteX20" fmla="*/ 283338 w 1327114"/>
              <a:gd name="connsiteY20" fmla="*/ 933450 h 977879"/>
              <a:gd name="connsiteX21" fmla="*/ 211900 w 1327114"/>
              <a:gd name="connsiteY21" fmla="*/ 923926 h 977879"/>
              <a:gd name="connsiteX22" fmla="*/ 140462 w 1327114"/>
              <a:gd name="connsiteY22" fmla="*/ 857227 h 977879"/>
              <a:gd name="connsiteX23" fmla="*/ 2381 w 1327114"/>
              <a:gd name="connsiteY23" fmla="*/ 714375 h 977879"/>
              <a:gd name="connsiteX24" fmla="*/ 126173 w 1327114"/>
              <a:gd name="connsiteY24" fmla="*/ 652442 h 977879"/>
              <a:gd name="connsiteX25" fmla="*/ 202406 w 1327114"/>
              <a:gd name="connsiteY25" fmla="*/ 585766 h 977879"/>
              <a:gd name="connsiteX26" fmla="*/ 397668 w 1327114"/>
              <a:gd name="connsiteY26" fmla="*/ 257175 h 977879"/>
              <a:gd name="connsiteX0" fmla="*/ 409580 w 1339026"/>
              <a:gd name="connsiteY0" fmla="*/ 257175 h 977879"/>
              <a:gd name="connsiteX1" fmla="*/ 461968 w 1339026"/>
              <a:gd name="connsiteY1" fmla="*/ 52388 h 977879"/>
              <a:gd name="connsiteX2" fmla="*/ 557186 w 1339026"/>
              <a:gd name="connsiteY2" fmla="*/ 23813 h 977879"/>
              <a:gd name="connsiteX3" fmla="*/ 809600 w 1339026"/>
              <a:gd name="connsiteY3" fmla="*/ 195263 h 977879"/>
              <a:gd name="connsiteX4" fmla="*/ 909610 w 1339026"/>
              <a:gd name="connsiteY4" fmla="*/ 352425 h 977879"/>
              <a:gd name="connsiteX5" fmla="*/ 981080 w 1339026"/>
              <a:gd name="connsiteY5" fmla="*/ 423840 h 977879"/>
              <a:gd name="connsiteX6" fmla="*/ 1104905 w 1339026"/>
              <a:gd name="connsiteY6" fmla="*/ 433365 h 977879"/>
              <a:gd name="connsiteX7" fmla="*/ 1109668 w 1339026"/>
              <a:gd name="connsiteY7" fmla="*/ 361928 h 977879"/>
              <a:gd name="connsiteX8" fmla="*/ 1257274 w 1339026"/>
              <a:gd name="connsiteY8" fmla="*/ 371453 h 977879"/>
              <a:gd name="connsiteX9" fmla="*/ 1185868 w 1339026"/>
              <a:gd name="connsiteY9" fmla="*/ 495300 h 977879"/>
              <a:gd name="connsiteX10" fmla="*/ 1319187 w 1339026"/>
              <a:gd name="connsiteY10" fmla="*/ 504826 h 977879"/>
              <a:gd name="connsiteX11" fmla="*/ 1304899 w 1339026"/>
              <a:gd name="connsiteY11" fmla="*/ 638150 h 977879"/>
              <a:gd name="connsiteX12" fmla="*/ 1295374 w 1339026"/>
              <a:gd name="connsiteY12" fmla="*/ 709589 h 977879"/>
              <a:gd name="connsiteX13" fmla="*/ 1290611 w 1339026"/>
              <a:gd name="connsiteY13" fmla="*/ 800075 h 977879"/>
              <a:gd name="connsiteX14" fmla="*/ 1290613 w 1339026"/>
              <a:gd name="connsiteY14" fmla="*/ 895324 h 977879"/>
              <a:gd name="connsiteX15" fmla="*/ 1223939 w 1339026"/>
              <a:gd name="connsiteY15" fmla="*/ 914373 h 977879"/>
              <a:gd name="connsiteX16" fmla="*/ 1076268 w 1339026"/>
              <a:gd name="connsiteY16" fmla="*/ 761949 h 977879"/>
              <a:gd name="connsiteX17" fmla="*/ 861986 w 1339026"/>
              <a:gd name="connsiteY17" fmla="*/ 628622 h 977879"/>
              <a:gd name="connsiteX18" fmla="*/ 542899 w 1339026"/>
              <a:gd name="connsiteY18" fmla="*/ 723873 h 977879"/>
              <a:gd name="connsiteX19" fmla="*/ 309535 w 1339026"/>
              <a:gd name="connsiteY19" fmla="*/ 942950 h 977879"/>
              <a:gd name="connsiteX20" fmla="*/ 295250 w 1339026"/>
              <a:gd name="connsiteY20" fmla="*/ 933450 h 977879"/>
              <a:gd name="connsiteX21" fmla="*/ 223812 w 1339026"/>
              <a:gd name="connsiteY21" fmla="*/ 923926 h 977879"/>
              <a:gd name="connsiteX22" fmla="*/ 152374 w 1339026"/>
              <a:gd name="connsiteY22" fmla="*/ 857227 h 977879"/>
              <a:gd name="connsiteX23" fmla="*/ 14293 w 1339026"/>
              <a:gd name="connsiteY23" fmla="*/ 714375 h 977879"/>
              <a:gd name="connsiteX24" fmla="*/ 66615 w 1339026"/>
              <a:gd name="connsiteY24" fmla="*/ 652442 h 977879"/>
              <a:gd name="connsiteX25" fmla="*/ 214318 w 1339026"/>
              <a:gd name="connsiteY25" fmla="*/ 585766 h 977879"/>
              <a:gd name="connsiteX26" fmla="*/ 409580 w 1339026"/>
              <a:gd name="connsiteY26" fmla="*/ 257175 h 977879"/>
              <a:gd name="connsiteX0" fmla="*/ 552424 w 1339026"/>
              <a:gd name="connsiteY0" fmla="*/ 328589 h 977879"/>
              <a:gd name="connsiteX1" fmla="*/ 461968 w 1339026"/>
              <a:gd name="connsiteY1" fmla="*/ 52388 h 977879"/>
              <a:gd name="connsiteX2" fmla="*/ 557186 w 1339026"/>
              <a:gd name="connsiteY2" fmla="*/ 23813 h 977879"/>
              <a:gd name="connsiteX3" fmla="*/ 809600 w 1339026"/>
              <a:gd name="connsiteY3" fmla="*/ 195263 h 977879"/>
              <a:gd name="connsiteX4" fmla="*/ 909610 w 1339026"/>
              <a:gd name="connsiteY4" fmla="*/ 352425 h 977879"/>
              <a:gd name="connsiteX5" fmla="*/ 981080 w 1339026"/>
              <a:gd name="connsiteY5" fmla="*/ 423840 h 977879"/>
              <a:gd name="connsiteX6" fmla="*/ 1104905 w 1339026"/>
              <a:gd name="connsiteY6" fmla="*/ 433365 h 977879"/>
              <a:gd name="connsiteX7" fmla="*/ 1109668 w 1339026"/>
              <a:gd name="connsiteY7" fmla="*/ 361928 h 977879"/>
              <a:gd name="connsiteX8" fmla="*/ 1257274 w 1339026"/>
              <a:gd name="connsiteY8" fmla="*/ 371453 h 977879"/>
              <a:gd name="connsiteX9" fmla="*/ 1185868 w 1339026"/>
              <a:gd name="connsiteY9" fmla="*/ 495300 h 977879"/>
              <a:gd name="connsiteX10" fmla="*/ 1319187 w 1339026"/>
              <a:gd name="connsiteY10" fmla="*/ 504826 h 977879"/>
              <a:gd name="connsiteX11" fmla="*/ 1304899 w 1339026"/>
              <a:gd name="connsiteY11" fmla="*/ 638150 h 977879"/>
              <a:gd name="connsiteX12" fmla="*/ 1295374 w 1339026"/>
              <a:gd name="connsiteY12" fmla="*/ 709589 h 977879"/>
              <a:gd name="connsiteX13" fmla="*/ 1290611 w 1339026"/>
              <a:gd name="connsiteY13" fmla="*/ 800075 h 977879"/>
              <a:gd name="connsiteX14" fmla="*/ 1290613 w 1339026"/>
              <a:gd name="connsiteY14" fmla="*/ 895324 h 977879"/>
              <a:gd name="connsiteX15" fmla="*/ 1223939 w 1339026"/>
              <a:gd name="connsiteY15" fmla="*/ 914373 h 977879"/>
              <a:gd name="connsiteX16" fmla="*/ 1076268 w 1339026"/>
              <a:gd name="connsiteY16" fmla="*/ 761949 h 977879"/>
              <a:gd name="connsiteX17" fmla="*/ 861986 w 1339026"/>
              <a:gd name="connsiteY17" fmla="*/ 628622 h 977879"/>
              <a:gd name="connsiteX18" fmla="*/ 542899 w 1339026"/>
              <a:gd name="connsiteY18" fmla="*/ 723873 h 977879"/>
              <a:gd name="connsiteX19" fmla="*/ 309535 w 1339026"/>
              <a:gd name="connsiteY19" fmla="*/ 942950 h 977879"/>
              <a:gd name="connsiteX20" fmla="*/ 295250 w 1339026"/>
              <a:gd name="connsiteY20" fmla="*/ 933450 h 977879"/>
              <a:gd name="connsiteX21" fmla="*/ 223812 w 1339026"/>
              <a:gd name="connsiteY21" fmla="*/ 923926 h 977879"/>
              <a:gd name="connsiteX22" fmla="*/ 152374 w 1339026"/>
              <a:gd name="connsiteY22" fmla="*/ 857227 h 977879"/>
              <a:gd name="connsiteX23" fmla="*/ 14293 w 1339026"/>
              <a:gd name="connsiteY23" fmla="*/ 714375 h 977879"/>
              <a:gd name="connsiteX24" fmla="*/ 66615 w 1339026"/>
              <a:gd name="connsiteY24" fmla="*/ 652442 h 977879"/>
              <a:gd name="connsiteX25" fmla="*/ 214318 w 1339026"/>
              <a:gd name="connsiteY25" fmla="*/ 585766 h 977879"/>
              <a:gd name="connsiteX26" fmla="*/ 552424 w 1339026"/>
              <a:gd name="connsiteY26" fmla="*/ 328589 h 977879"/>
              <a:gd name="connsiteX0" fmla="*/ 552424 w 1339026"/>
              <a:gd name="connsiteY0" fmla="*/ 400049 h 1049339"/>
              <a:gd name="connsiteX1" fmla="*/ 461968 w 1339026"/>
              <a:gd name="connsiteY1" fmla="*/ 123848 h 1049339"/>
              <a:gd name="connsiteX2" fmla="*/ 557186 w 1339026"/>
              <a:gd name="connsiteY2" fmla="*/ 95273 h 1049339"/>
              <a:gd name="connsiteX3" fmla="*/ 557218 w 1339026"/>
              <a:gd name="connsiteY3" fmla="*/ 28575 h 1049339"/>
              <a:gd name="connsiteX4" fmla="*/ 809600 w 1339026"/>
              <a:gd name="connsiteY4" fmla="*/ 266723 h 1049339"/>
              <a:gd name="connsiteX5" fmla="*/ 909610 w 1339026"/>
              <a:gd name="connsiteY5" fmla="*/ 423885 h 1049339"/>
              <a:gd name="connsiteX6" fmla="*/ 981080 w 1339026"/>
              <a:gd name="connsiteY6" fmla="*/ 495300 h 1049339"/>
              <a:gd name="connsiteX7" fmla="*/ 1104905 w 1339026"/>
              <a:gd name="connsiteY7" fmla="*/ 504825 h 1049339"/>
              <a:gd name="connsiteX8" fmla="*/ 1109668 w 1339026"/>
              <a:gd name="connsiteY8" fmla="*/ 433388 h 1049339"/>
              <a:gd name="connsiteX9" fmla="*/ 1257274 w 1339026"/>
              <a:gd name="connsiteY9" fmla="*/ 442913 h 1049339"/>
              <a:gd name="connsiteX10" fmla="*/ 1185868 w 1339026"/>
              <a:gd name="connsiteY10" fmla="*/ 566760 h 1049339"/>
              <a:gd name="connsiteX11" fmla="*/ 1319187 w 1339026"/>
              <a:gd name="connsiteY11" fmla="*/ 576286 h 1049339"/>
              <a:gd name="connsiteX12" fmla="*/ 1304899 w 1339026"/>
              <a:gd name="connsiteY12" fmla="*/ 709610 h 1049339"/>
              <a:gd name="connsiteX13" fmla="*/ 1295374 w 1339026"/>
              <a:gd name="connsiteY13" fmla="*/ 781049 h 1049339"/>
              <a:gd name="connsiteX14" fmla="*/ 1290611 w 1339026"/>
              <a:gd name="connsiteY14" fmla="*/ 871535 h 1049339"/>
              <a:gd name="connsiteX15" fmla="*/ 1290613 w 1339026"/>
              <a:gd name="connsiteY15" fmla="*/ 966784 h 1049339"/>
              <a:gd name="connsiteX16" fmla="*/ 1223939 w 1339026"/>
              <a:gd name="connsiteY16" fmla="*/ 985833 h 1049339"/>
              <a:gd name="connsiteX17" fmla="*/ 1076268 w 1339026"/>
              <a:gd name="connsiteY17" fmla="*/ 833409 h 1049339"/>
              <a:gd name="connsiteX18" fmla="*/ 861986 w 1339026"/>
              <a:gd name="connsiteY18" fmla="*/ 700082 h 1049339"/>
              <a:gd name="connsiteX19" fmla="*/ 542899 w 1339026"/>
              <a:gd name="connsiteY19" fmla="*/ 795333 h 1049339"/>
              <a:gd name="connsiteX20" fmla="*/ 309535 w 1339026"/>
              <a:gd name="connsiteY20" fmla="*/ 1014410 h 1049339"/>
              <a:gd name="connsiteX21" fmla="*/ 295250 w 1339026"/>
              <a:gd name="connsiteY21" fmla="*/ 1004910 h 1049339"/>
              <a:gd name="connsiteX22" fmla="*/ 223812 w 1339026"/>
              <a:gd name="connsiteY22" fmla="*/ 995386 h 1049339"/>
              <a:gd name="connsiteX23" fmla="*/ 152374 w 1339026"/>
              <a:gd name="connsiteY23" fmla="*/ 928687 h 1049339"/>
              <a:gd name="connsiteX24" fmla="*/ 14293 w 1339026"/>
              <a:gd name="connsiteY24" fmla="*/ 785835 h 1049339"/>
              <a:gd name="connsiteX25" fmla="*/ 66615 w 1339026"/>
              <a:gd name="connsiteY25" fmla="*/ 723902 h 1049339"/>
              <a:gd name="connsiteX26" fmla="*/ 214318 w 1339026"/>
              <a:gd name="connsiteY26" fmla="*/ 657226 h 1049339"/>
              <a:gd name="connsiteX27" fmla="*/ 552424 w 1339026"/>
              <a:gd name="connsiteY27" fmla="*/ 400049 h 1049339"/>
              <a:gd name="connsiteX0" fmla="*/ 552424 w 1339026"/>
              <a:gd name="connsiteY0" fmla="*/ 400049 h 1049339"/>
              <a:gd name="connsiteX1" fmla="*/ 604812 w 1339026"/>
              <a:gd name="connsiteY1" fmla="*/ 195262 h 1049339"/>
              <a:gd name="connsiteX2" fmla="*/ 557186 w 1339026"/>
              <a:gd name="connsiteY2" fmla="*/ 95273 h 1049339"/>
              <a:gd name="connsiteX3" fmla="*/ 557218 w 1339026"/>
              <a:gd name="connsiteY3" fmla="*/ 28575 h 1049339"/>
              <a:gd name="connsiteX4" fmla="*/ 809600 w 1339026"/>
              <a:gd name="connsiteY4" fmla="*/ 266723 h 1049339"/>
              <a:gd name="connsiteX5" fmla="*/ 909610 w 1339026"/>
              <a:gd name="connsiteY5" fmla="*/ 423885 h 1049339"/>
              <a:gd name="connsiteX6" fmla="*/ 981080 w 1339026"/>
              <a:gd name="connsiteY6" fmla="*/ 495300 h 1049339"/>
              <a:gd name="connsiteX7" fmla="*/ 1104905 w 1339026"/>
              <a:gd name="connsiteY7" fmla="*/ 504825 h 1049339"/>
              <a:gd name="connsiteX8" fmla="*/ 1109668 w 1339026"/>
              <a:gd name="connsiteY8" fmla="*/ 433388 h 1049339"/>
              <a:gd name="connsiteX9" fmla="*/ 1257274 w 1339026"/>
              <a:gd name="connsiteY9" fmla="*/ 442913 h 1049339"/>
              <a:gd name="connsiteX10" fmla="*/ 1185868 w 1339026"/>
              <a:gd name="connsiteY10" fmla="*/ 566760 h 1049339"/>
              <a:gd name="connsiteX11" fmla="*/ 1319187 w 1339026"/>
              <a:gd name="connsiteY11" fmla="*/ 576286 h 1049339"/>
              <a:gd name="connsiteX12" fmla="*/ 1304899 w 1339026"/>
              <a:gd name="connsiteY12" fmla="*/ 709610 h 1049339"/>
              <a:gd name="connsiteX13" fmla="*/ 1295374 w 1339026"/>
              <a:gd name="connsiteY13" fmla="*/ 781049 h 1049339"/>
              <a:gd name="connsiteX14" fmla="*/ 1290611 w 1339026"/>
              <a:gd name="connsiteY14" fmla="*/ 871535 h 1049339"/>
              <a:gd name="connsiteX15" fmla="*/ 1290613 w 1339026"/>
              <a:gd name="connsiteY15" fmla="*/ 966784 h 1049339"/>
              <a:gd name="connsiteX16" fmla="*/ 1223939 w 1339026"/>
              <a:gd name="connsiteY16" fmla="*/ 985833 h 1049339"/>
              <a:gd name="connsiteX17" fmla="*/ 1076268 w 1339026"/>
              <a:gd name="connsiteY17" fmla="*/ 833409 h 1049339"/>
              <a:gd name="connsiteX18" fmla="*/ 861986 w 1339026"/>
              <a:gd name="connsiteY18" fmla="*/ 700082 h 1049339"/>
              <a:gd name="connsiteX19" fmla="*/ 542899 w 1339026"/>
              <a:gd name="connsiteY19" fmla="*/ 795333 h 1049339"/>
              <a:gd name="connsiteX20" fmla="*/ 309535 w 1339026"/>
              <a:gd name="connsiteY20" fmla="*/ 1014410 h 1049339"/>
              <a:gd name="connsiteX21" fmla="*/ 295250 w 1339026"/>
              <a:gd name="connsiteY21" fmla="*/ 1004910 h 1049339"/>
              <a:gd name="connsiteX22" fmla="*/ 223812 w 1339026"/>
              <a:gd name="connsiteY22" fmla="*/ 995386 h 1049339"/>
              <a:gd name="connsiteX23" fmla="*/ 152374 w 1339026"/>
              <a:gd name="connsiteY23" fmla="*/ 928687 h 1049339"/>
              <a:gd name="connsiteX24" fmla="*/ 14293 w 1339026"/>
              <a:gd name="connsiteY24" fmla="*/ 785835 h 1049339"/>
              <a:gd name="connsiteX25" fmla="*/ 66615 w 1339026"/>
              <a:gd name="connsiteY25" fmla="*/ 723902 h 1049339"/>
              <a:gd name="connsiteX26" fmla="*/ 214318 w 1339026"/>
              <a:gd name="connsiteY26" fmla="*/ 657226 h 1049339"/>
              <a:gd name="connsiteX27" fmla="*/ 552424 w 1339026"/>
              <a:gd name="connsiteY27" fmla="*/ 400049 h 1049339"/>
              <a:gd name="connsiteX0" fmla="*/ 552424 w 1369982"/>
              <a:gd name="connsiteY0" fmla="*/ 400049 h 1049339"/>
              <a:gd name="connsiteX1" fmla="*/ 604812 w 1369982"/>
              <a:gd name="connsiteY1" fmla="*/ 195262 h 1049339"/>
              <a:gd name="connsiteX2" fmla="*/ 557186 w 1369982"/>
              <a:gd name="connsiteY2" fmla="*/ 95273 h 1049339"/>
              <a:gd name="connsiteX3" fmla="*/ 557218 w 1369982"/>
              <a:gd name="connsiteY3" fmla="*/ 28575 h 1049339"/>
              <a:gd name="connsiteX4" fmla="*/ 809600 w 1369982"/>
              <a:gd name="connsiteY4" fmla="*/ 266723 h 1049339"/>
              <a:gd name="connsiteX5" fmla="*/ 909610 w 1369982"/>
              <a:gd name="connsiteY5" fmla="*/ 423885 h 1049339"/>
              <a:gd name="connsiteX6" fmla="*/ 981080 w 1369982"/>
              <a:gd name="connsiteY6" fmla="*/ 495300 h 1049339"/>
              <a:gd name="connsiteX7" fmla="*/ 1104905 w 1369982"/>
              <a:gd name="connsiteY7" fmla="*/ 504825 h 1049339"/>
              <a:gd name="connsiteX8" fmla="*/ 1109668 w 1369982"/>
              <a:gd name="connsiteY8" fmla="*/ 433388 h 1049339"/>
              <a:gd name="connsiteX9" fmla="*/ 1257274 w 1369982"/>
              <a:gd name="connsiteY9" fmla="*/ 442913 h 1049339"/>
              <a:gd name="connsiteX10" fmla="*/ 1185868 w 1369982"/>
              <a:gd name="connsiteY10" fmla="*/ 566760 h 1049339"/>
              <a:gd name="connsiteX11" fmla="*/ 1347762 w 1369982"/>
              <a:gd name="connsiteY11" fmla="*/ 495300 h 1049339"/>
              <a:gd name="connsiteX12" fmla="*/ 1319187 w 1369982"/>
              <a:gd name="connsiteY12" fmla="*/ 576286 h 1049339"/>
              <a:gd name="connsiteX13" fmla="*/ 1304899 w 1369982"/>
              <a:gd name="connsiteY13" fmla="*/ 709610 h 1049339"/>
              <a:gd name="connsiteX14" fmla="*/ 1295374 w 1369982"/>
              <a:gd name="connsiteY14" fmla="*/ 781049 h 1049339"/>
              <a:gd name="connsiteX15" fmla="*/ 1290611 w 1369982"/>
              <a:gd name="connsiteY15" fmla="*/ 871535 h 1049339"/>
              <a:gd name="connsiteX16" fmla="*/ 1290613 w 1369982"/>
              <a:gd name="connsiteY16" fmla="*/ 966784 h 1049339"/>
              <a:gd name="connsiteX17" fmla="*/ 1223939 w 1369982"/>
              <a:gd name="connsiteY17" fmla="*/ 985833 h 1049339"/>
              <a:gd name="connsiteX18" fmla="*/ 1076268 w 1369982"/>
              <a:gd name="connsiteY18" fmla="*/ 833409 h 1049339"/>
              <a:gd name="connsiteX19" fmla="*/ 861986 w 1369982"/>
              <a:gd name="connsiteY19" fmla="*/ 700082 h 1049339"/>
              <a:gd name="connsiteX20" fmla="*/ 542899 w 1369982"/>
              <a:gd name="connsiteY20" fmla="*/ 795333 h 1049339"/>
              <a:gd name="connsiteX21" fmla="*/ 309535 w 1369982"/>
              <a:gd name="connsiteY21" fmla="*/ 1014410 h 1049339"/>
              <a:gd name="connsiteX22" fmla="*/ 295250 w 1369982"/>
              <a:gd name="connsiteY22" fmla="*/ 1004910 h 1049339"/>
              <a:gd name="connsiteX23" fmla="*/ 223812 w 1369982"/>
              <a:gd name="connsiteY23" fmla="*/ 995386 h 1049339"/>
              <a:gd name="connsiteX24" fmla="*/ 152374 w 1369982"/>
              <a:gd name="connsiteY24" fmla="*/ 928687 h 1049339"/>
              <a:gd name="connsiteX25" fmla="*/ 14293 w 1369982"/>
              <a:gd name="connsiteY25" fmla="*/ 785835 h 1049339"/>
              <a:gd name="connsiteX26" fmla="*/ 66615 w 1369982"/>
              <a:gd name="connsiteY26" fmla="*/ 723902 h 1049339"/>
              <a:gd name="connsiteX27" fmla="*/ 214318 w 1369982"/>
              <a:gd name="connsiteY27" fmla="*/ 657226 h 1049339"/>
              <a:gd name="connsiteX28" fmla="*/ 552424 w 1369982"/>
              <a:gd name="connsiteY28" fmla="*/ 400049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55242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104905 w 1369982"/>
              <a:gd name="connsiteY24" fmla="*/ 504825 h 1049339"/>
              <a:gd name="connsiteX25" fmla="*/ 1109668 w 1369982"/>
              <a:gd name="connsiteY25" fmla="*/ 433388 h 1049339"/>
              <a:gd name="connsiteX26" fmla="*/ 1257274 w 1369982"/>
              <a:gd name="connsiteY26" fmla="*/ 442913 h 1049339"/>
              <a:gd name="connsiteX27" fmla="*/ 1277308 w 1369982"/>
              <a:gd name="connsiteY27" fmla="*/ 658200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55242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104905 w 1369982"/>
              <a:gd name="connsiteY24" fmla="*/ 504825 h 1049339"/>
              <a:gd name="connsiteX25" fmla="*/ 1109668 w 1369982"/>
              <a:gd name="connsiteY25" fmla="*/ 433388 h 1049339"/>
              <a:gd name="connsiteX26" fmla="*/ 1257274 w 1369982"/>
              <a:gd name="connsiteY26" fmla="*/ 442913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55242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104905 w 1369982"/>
              <a:gd name="connsiteY24" fmla="*/ 504825 h 1049339"/>
              <a:gd name="connsiteX25" fmla="*/ 1109668 w 1369982"/>
              <a:gd name="connsiteY25" fmla="*/ 433388 h 1049339"/>
              <a:gd name="connsiteX26" fmla="*/ 1257274 w 1369982"/>
              <a:gd name="connsiteY26" fmla="*/ 442913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55242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104905 w 1369982"/>
              <a:gd name="connsiteY24" fmla="*/ 504825 h 1049339"/>
              <a:gd name="connsiteX25" fmla="*/ 1109668 w 1369982"/>
              <a:gd name="connsiteY25" fmla="*/ 433388 h 1049339"/>
              <a:gd name="connsiteX26" fmla="*/ 1257242 w 1369982"/>
              <a:gd name="connsiteY26" fmla="*/ 371451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55242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033435 w 1369982"/>
              <a:gd name="connsiteY24" fmla="*/ 433363 h 1049339"/>
              <a:gd name="connsiteX25" fmla="*/ 1109668 w 1369982"/>
              <a:gd name="connsiteY25" fmla="*/ 433388 h 1049339"/>
              <a:gd name="connsiteX26" fmla="*/ 1257242 w 1369982"/>
              <a:gd name="connsiteY26" fmla="*/ 371451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55242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033435 w 1369982"/>
              <a:gd name="connsiteY24" fmla="*/ 433363 h 1049339"/>
              <a:gd name="connsiteX25" fmla="*/ 1109668 w 1369982"/>
              <a:gd name="connsiteY25" fmla="*/ 433388 h 1049339"/>
              <a:gd name="connsiteX26" fmla="*/ 1117028 w 1369982"/>
              <a:gd name="connsiteY26" fmla="*/ 433412 h 1049339"/>
              <a:gd name="connsiteX27" fmla="*/ 1257242 w 1369982"/>
              <a:gd name="connsiteY27" fmla="*/ 371451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55242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033435 w 1369982"/>
              <a:gd name="connsiteY24" fmla="*/ 433363 h 1049339"/>
              <a:gd name="connsiteX25" fmla="*/ 1109668 w 1369982"/>
              <a:gd name="connsiteY25" fmla="*/ 433388 h 1049339"/>
              <a:gd name="connsiteX26" fmla="*/ 1117028 w 1369982"/>
              <a:gd name="connsiteY26" fmla="*/ 433412 h 1049339"/>
              <a:gd name="connsiteX27" fmla="*/ 1257242 w 1369982"/>
              <a:gd name="connsiteY27" fmla="*/ 371451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48095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033435 w 1369982"/>
              <a:gd name="connsiteY24" fmla="*/ 433363 h 1049339"/>
              <a:gd name="connsiteX25" fmla="*/ 1109668 w 1369982"/>
              <a:gd name="connsiteY25" fmla="*/ 433388 h 1049339"/>
              <a:gd name="connsiteX26" fmla="*/ 1117028 w 1369982"/>
              <a:gd name="connsiteY26" fmla="*/ 433412 h 1049339"/>
              <a:gd name="connsiteX27" fmla="*/ 1257242 w 1369982"/>
              <a:gd name="connsiteY27" fmla="*/ 371451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215344 w 1369982"/>
              <a:gd name="connsiteY17" fmla="*/ 514189 h 1049339"/>
              <a:gd name="connsiteX18" fmla="*/ 480954 w 1369982"/>
              <a:gd name="connsiteY18" fmla="*/ 400049 h 1049339"/>
              <a:gd name="connsiteX19" fmla="*/ 604812 w 1369982"/>
              <a:gd name="connsiteY19" fmla="*/ 195262 h 1049339"/>
              <a:gd name="connsiteX20" fmla="*/ 557186 w 1369982"/>
              <a:gd name="connsiteY20" fmla="*/ 95273 h 1049339"/>
              <a:gd name="connsiteX21" fmla="*/ 557218 w 1369982"/>
              <a:gd name="connsiteY21" fmla="*/ 28575 h 1049339"/>
              <a:gd name="connsiteX22" fmla="*/ 809600 w 1369982"/>
              <a:gd name="connsiteY22" fmla="*/ 266723 h 1049339"/>
              <a:gd name="connsiteX23" fmla="*/ 909610 w 1369982"/>
              <a:gd name="connsiteY23" fmla="*/ 423885 h 1049339"/>
              <a:gd name="connsiteX24" fmla="*/ 981080 w 1369982"/>
              <a:gd name="connsiteY24" fmla="*/ 495300 h 1049339"/>
              <a:gd name="connsiteX25" fmla="*/ 1033435 w 1369982"/>
              <a:gd name="connsiteY25" fmla="*/ 433363 h 1049339"/>
              <a:gd name="connsiteX26" fmla="*/ 1109668 w 1369982"/>
              <a:gd name="connsiteY26" fmla="*/ 433388 h 1049339"/>
              <a:gd name="connsiteX27" fmla="*/ 1117028 w 1369982"/>
              <a:gd name="connsiteY27" fmla="*/ 433412 h 1049339"/>
              <a:gd name="connsiteX28" fmla="*/ 1257242 w 1369982"/>
              <a:gd name="connsiteY28" fmla="*/ 371451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253 w 1369982"/>
              <a:gd name="connsiteY16" fmla="*/ 523032 h 1049339"/>
              <a:gd name="connsiteX17" fmla="*/ 215344 w 1369982"/>
              <a:gd name="connsiteY17" fmla="*/ 514189 h 1049339"/>
              <a:gd name="connsiteX18" fmla="*/ 480954 w 1369982"/>
              <a:gd name="connsiteY18" fmla="*/ 400049 h 1049339"/>
              <a:gd name="connsiteX19" fmla="*/ 604812 w 1369982"/>
              <a:gd name="connsiteY19" fmla="*/ 195262 h 1049339"/>
              <a:gd name="connsiteX20" fmla="*/ 557186 w 1369982"/>
              <a:gd name="connsiteY20" fmla="*/ 95273 h 1049339"/>
              <a:gd name="connsiteX21" fmla="*/ 557218 w 1369982"/>
              <a:gd name="connsiteY21" fmla="*/ 28575 h 1049339"/>
              <a:gd name="connsiteX22" fmla="*/ 809600 w 1369982"/>
              <a:gd name="connsiteY22" fmla="*/ 266723 h 1049339"/>
              <a:gd name="connsiteX23" fmla="*/ 909610 w 1369982"/>
              <a:gd name="connsiteY23" fmla="*/ 423885 h 1049339"/>
              <a:gd name="connsiteX24" fmla="*/ 981080 w 1369982"/>
              <a:gd name="connsiteY24" fmla="*/ 495300 h 1049339"/>
              <a:gd name="connsiteX25" fmla="*/ 1033435 w 1369982"/>
              <a:gd name="connsiteY25" fmla="*/ 433363 h 1049339"/>
              <a:gd name="connsiteX26" fmla="*/ 1109668 w 1369982"/>
              <a:gd name="connsiteY26" fmla="*/ 433388 h 1049339"/>
              <a:gd name="connsiteX27" fmla="*/ 1117028 w 1369982"/>
              <a:gd name="connsiteY27" fmla="*/ 433412 h 1049339"/>
              <a:gd name="connsiteX28" fmla="*/ 1257242 w 1369982"/>
              <a:gd name="connsiteY28" fmla="*/ 371451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6 w 1369982"/>
              <a:gd name="connsiteY15" fmla="*/ 589707 h 1049339"/>
              <a:gd name="connsiteX16" fmla="*/ 214253 w 1369982"/>
              <a:gd name="connsiteY16" fmla="*/ 523032 h 1049339"/>
              <a:gd name="connsiteX17" fmla="*/ 215344 w 1369982"/>
              <a:gd name="connsiteY17" fmla="*/ 514189 h 1049339"/>
              <a:gd name="connsiteX18" fmla="*/ 480954 w 1369982"/>
              <a:gd name="connsiteY18" fmla="*/ 400049 h 1049339"/>
              <a:gd name="connsiteX19" fmla="*/ 604812 w 1369982"/>
              <a:gd name="connsiteY19" fmla="*/ 195262 h 1049339"/>
              <a:gd name="connsiteX20" fmla="*/ 557186 w 1369982"/>
              <a:gd name="connsiteY20" fmla="*/ 95273 h 1049339"/>
              <a:gd name="connsiteX21" fmla="*/ 557218 w 1369982"/>
              <a:gd name="connsiteY21" fmla="*/ 28575 h 1049339"/>
              <a:gd name="connsiteX22" fmla="*/ 809600 w 1369982"/>
              <a:gd name="connsiteY22" fmla="*/ 266723 h 1049339"/>
              <a:gd name="connsiteX23" fmla="*/ 909610 w 1369982"/>
              <a:gd name="connsiteY23" fmla="*/ 423885 h 1049339"/>
              <a:gd name="connsiteX24" fmla="*/ 981080 w 1369982"/>
              <a:gd name="connsiteY24" fmla="*/ 495300 h 1049339"/>
              <a:gd name="connsiteX25" fmla="*/ 1033435 w 1369982"/>
              <a:gd name="connsiteY25" fmla="*/ 433363 h 1049339"/>
              <a:gd name="connsiteX26" fmla="*/ 1109668 w 1369982"/>
              <a:gd name="connsiteY26" fmla="*/ 433388 h 1049339"/>
              <a:gd name="connsiteX27" fmla="*/ 1117028 w 1369982"/>
              <a:gd name="connsiteY27" fmla="*/ 433412 h 1049339"/>
              <a:gd name="connsiteX28" fmla="*/ 1257242 w 1369982"/>
              <a:gd name="connsiteY28" fmla="*/ 371451 h 1049339"/>
              <a:gd name="connsiteX0" fmla="*/ 1347762 w 1369982"/>
              <a:gd name="connsiteY0" fmla="*/ 495300 h 1026974"/>
              <a:gd name="connsiteX1" fmla="*/ 1319187 w 1369982"/>
              <a:gd name="connsiteY1" fmla="*/ 576286 h 1026974"/>
              <a:gd name="connsiteX2" fmla="*/ 1304899 w 1369982"/>
              <a:gd name="connsiteY2" fmla="*/ 709610 h 1026974"/>
              <a:gd name="connsiteX3" fmla="*/ 1295374 w 1369982"/>
              <a:gd name="connsiteY3" fmla="*/ 781049 h 1026974"/>
              <a:gd name="connsiteX4" fmla="*/ 1290611 w 1369982"/>
              <a:gd name="connsiteY4" fmla="*/ 871535 h 1026974"/>
              <a:gd name="connsiteX5" fmla="*/ 1290613 w 1369982"/>
              <a:gd name="connsiteY5" fmla="*/ 966784 h 1026974"/>
              <a:gd name="connsiteX6" fmla="*/ 1223939 w 1369982"/>
              <a:gd name="connsiteY6" fmla="*/ 985833 h 1026974"/>
              <a:gd name="connsiteX7" fmla="*/ 1076268 w 1369982"/>
              <a:gd name="connsiteY7" fmla="*/ 833409 h 1026974"/>
              <a:gd name="connsiteX8" fmla="*/ 861986 w 1369982"/>
              <a:gd name="connsiteY8" fmla="*/ 700082 h 1026974"/>
              <a:gd name="connsiteX9" fmla="*/ 542899 w 1369982"/>
              <a:gd name="connsiteY9" fmla="*/ 795333 h 1026974"/>
              <a:gd name="connsiteX10" fmla="*/ 309535 w 1369982"/>
              <a:gd name="connsiteY10" fmla="*/ 1014410 h 1026974"/>
              <a:gd name="connsiteX11" fmla="*/ 295250 w 1369982"/>
              <a:gd name="connsiteY11" fmla="*/ 870716 h 1026974"/>
              <a:gd name="connsiteX12" fmla="*/ 223812 w 1369982"/>
              <a:gd name="connsiteY12" fmla="*/ 995386 h 1026974"/>
              <a:gd name="connsiteX13" fmla="*/ 152374 w 1369982"/>
              <a:gd name="connsiteY13" fmla="*/ 928687 h 1026974"/>
              <a:gd name="connsiteX14" fmla="*/ 14293 w 1369982"/>
              <a:gd name="connsiteY14" fmla="*/ 785835 h 1026974"/>
              <a:gd name="connsiteX15" fmla="*/ 66616 w 1369982"/>
              <a:gd name="connsiteY15" fmla="*/ 589707 h 1026974"/>
              <a:gd name="connsiteX16" fmla="*/ 214253 w 1369982"/>
              <a:gd name="connsiteY16" fmla="*/ 523032 h 1026974"/>
              <a:gd name="connsiteX17" fmla="*/ 215344 w 1369982"/>
              <a:gd name="connsiteY17" fmla="*/ 514189 h 1026974"/>
              <a:gd name="connsiteX18" fmla="*/ 480954 w 1369982"/>
              <a:gd name="connsiteY18" fmla="*/ 400049 h 1026974"/>
              <a:gd name="connsiteX19" fmla="*/ 604812 w 1369982"/>
              <a:gd name="connsiteY19" fmla="*/ 195262 h 1026974"/>
              <a:gd name="connsiteX20" fmla="*/ 557186 w 1369982"/>
              <a:gd name="connsiteY20" fmla="*/ 95273 h 1026974"/>
              <a:gd name="connsiteX21" fmla="*/ 557218 w 1369982"/>
              <a:gd name="connsiteY21" fmla="*/ 28575 h 1026974"/>
              <a:gd name="connsiteX22" fmla="*/ 809600 w 1369982"/>
              <a:gd name="connsiteY22" fmla="*/ 266723 h 1026974"/>
              <a:gd name="connsiteX23" fmla="*/ 909610 w 1369982"/>
              <a:gd name="connsiteY23" fmla="*/ 423885 h 1026974"/>
              <a:gd name="connsiteX24" fmla="*/ 981080 w 1369982"/>
              <a:gd name="connsiteY24" fmla="*/ 495300 h 1026974"/>
              <a:gd name="connsiteX25" fmla="*/ 1033435 w 1369982"/>
              <a:gd name="connsiteY25" fmla="*/ 433363 h 1026974"/>
              <a:gd name="connsiteX26" fmla="*/ 1109668 w 1369982"/>
              <a:gd name="connsiteY26" fmla="*/ 433388 h 1026974"/>
              <a:gd name="connsiteX27" fmla="*/ 1117028 w 1369982"/>
              <a:gd name="connsiteY27" fmla="*/ 433412 h 1026974"/>
              <a:gd name="connsiteX28" fmla="*/ 1257242 w 1369982"/>
              <a:gd name="connsiteY28" fmla="*/ 371451 h 1026974"/>
              <a:gd name="connsiteX0" fmla="*/ 1347762 w 1369982"/>
              <a:gd name="connsiteY0" fmla="*/ 495300 h 1008062"/>
              <a:gd name="connsiteX1" fmla="*/ 1319187 w 1369982"/>
              <a:gd name="connsiteY1" fmla="*/ 576286 h 1008062"/>
              <a:gd name="connsiteX2" fmla="*/ 1304899 w 1369982"/>
              <a:gd name="connsiteY2" fmla="*/ 709610 h 1008062"/>
              <a:gd name="connsiteX3" fmla="*/ 1295374 w 1369982"/>
              <a:gd name="connsiteY3" fmla="*/ 781049 h 1008062"/>
              <a:gd name="connsiteX4" fmla="*/ 1290611 w 1369982"/>
              <a:gd name="connsiteY4" fmla="*/ 871535 h 1008062"/>
              <a:gd name="connsiteX5" fmla="*/ 1290613 w 1369982"/>
              <a:gd name="connsiteY5" fmla="*/ 966784 h 1008062"/>
              <a:gd name="connsiteX6" fmla="*/ 1223939 w 1369982"/>
              <a:gd name="connsiteY6" fmla="*/ 985833 h 1008062"/>
              <a:gd name="connsiteX7" fmla="*/ 1076268 w 1369982"/>
              <a:gd name="connsiteY7" fmla="*/ 833409 h 1008062"/>
              <a:gd name="connsiteX8" fmla="*/ 861986 w 1369982"/>
              <a:gd name="connsiteY8" fmla="*/ 700082 h 1008062"/>
              <a:gd name="connsiteX9" fmla="*/ 542899 w 1369982"/>
              <a:gd name="connsiteY9" fmla="*/ 795333 h 1008062"/>
              <a:gd name="connsiteX10" fmla="*/ 456257 w 1369982"/>
              <a:gd name="connsiteY10" fmla="*/ 746066 h 1008062"/>
              <a:gd name="connsiteX11" fmla="*/ 295250 w 1369982"/>
              <a:gd name="connsiteY11" fmla="*/ 870716 h 1008062"/>
              <a:gd name="connsiteX12" fmla="*/ 223812 w 1369982"/>
              <a:gd name="connsiteY12" fmla="*/ 995386 h 1008062"/>
              <a:gd name="connsiteX13" fmla="*/ 152374 w 1369982"/>
              <a:gd name="connsiteY13" fmla="*/ 928687 h 1008062"/>
              <a:gd name="connsiteX14" fmla="*/ 14293 w 1369982"/>
              <a:gd name="connsiteY14" fmla="*/ 785835 h 1008062"/>
              <a:gd name="connsiteX15" fmla="*/ 66616 w 1369982"/>
              <a:gd name="connsiteY15" fmla="*/ 589707 h 1008062"/>
              <a:gd name="connsiteX16" fmla="*/ 214253 w 1369982"/>
              <a:gd name="connsiteY16" fmla="*/ 523032 h 1008062"/>
              <a:gd name="connsiteX17" fmla="*/ 215344 w 1369982"/>
              <a:gd name="connsiteY17" fmla="*/ 514189 h 1008062"/>
              <a:gd name="connsiteX18" fmla="*/ 480954 w 1369982"/>
              <a:gd name="connsiteY18" fmla="*/ 400049 h 1008062"/>
              <a:gd name="connsiteX19" fmla="*/ 604812 w 1369982"/>
              <a:gd name="connsiteY19" fmla="*/ 195262 h 1008062"/>
              <a:gd name="connsiteX20" fmla="*/ 557186 w 1369982"/>
              <a:gd name="connsiteY20" fmla="*/ 95273 h 1008062"/>
              <a:gd name="connsiteX21" fmla="*/ 557218 w 1369982"/>
              <a:gd name="connsiteY21" fmla="*/ 28575 h 1008062"/>
              <a:gd name="connsiteX22" fmla="*/ 809600 w 1369982"/>
              <a:gd name="connsiteY22" fmla="*/ 266723 h 1008062"/>
              <a:gd name="connsiteX23" fmla="*/ 909610 w 1369982"/>
              <a:gd name="connsiteY23" fmla="*/ 423885 h 1008062"/>
              <a:gd name="connsiteX24" fmla="*/ 981080 w 1369982"/>
              <a:gd name="connsiteY24" fmla="*/ 495300 h 1008062"/>
              <a:gd name="connsiteX25" fmla="*/ 1033435 w 1369982"/>
              <a:gd name="connsiteY25" fmla="*/ 433363 h 1008062"/>
              <a:gd name="connsiteX26" fmla="*/ 1109668 w 1369982"/>
              <a:gd name="connsiteY26" fmla="*/ 433388 h 1008062"/>
              <a:gd name="connsiteX27" fmla="*/ 1117028 w 1369982"/>
              <a:gd name="connsiteY27" fmla="*/ 433412 h 1008062"/>
              <a:gd name="connsiteX28" fmla="*/ 1257242 w 1369982"/>
              <a:gd name="connsiteY28" fmla="*/ 371451 h 1008062"/>
              <a:gd name="connsiteX0" fmla="*/ 1347762 w 1369982"/>
              <a:gd name="connsiteY0" fmla="*/ 495300 h 1008062"/>
              <a:gd name="connsiteX1" fmla="*/ 1319187 w 1369982"/>
              <a:gd name="connsiteY1" fmla="*/ 576286 h 1008062"/>
              <a:gd name="connsiteX2" fmla="*/ 1304899 w 1369982"/>
              <a:gd name="connsiteY2" fmla="*/ 709610 h 1008062"/>
              <a:gd name="connsiteX3" fmla="*/ 1295374 w 1369982"/>
              <a:gd name="connsiteY3" fmla="*/ 781049 h 1008062"/>
              <a:gd name="connsiteX4" fmla="*/ 1290611 w 1369982"/>
              <a:gd name="connsiteY4" fmla="*/ 871535 h 1008062"/>
              <a:gd name="connsiteX5" fmla="*/ 1290613 w 1369982"/>
              <a:gd name="connsiteY5" fmla="*/ 966784 h 1008062"/>
              <a:gd name="connsiteX6" fmla="*/ 1223939 w 1369982"/>
              <a:gd name="connsiteY6" fmla="*/ 985833 h 1008062"/>
              <a:gd name="connsiteX7" fmla="*/ 1076268 w 1369982"/>
              <a:gd name="connsiteY7" fmla="*/ 833409 h 1008062"/>
              <a:gd name="connsiteX8" fmla="*/ 861986 w 1369982"/>
              <a:gd name="connsiteY8" fmla="*/ 700082 h 1008062"/>
              <a:gd name="connsiteX9" fmla="*/ 542899 w 1369982"/>
              <a:gd name="connsiteY9" fmla="*/ 661139 h 1008062"/>
              <a:gd name="connsiteX10" fmla="*/ 456257 w 1369982"/>
              <a:gd name="connsiteY10" fmla="*/ 746066 h 1008062"/>
              <a:gd name="connsiteX11" fmla="*/ 295250 w 1369982"/>
              <a:gd name="connsiteY11" fmla="*/ 870716 h 1008062"/>
              <a:gd name="connsiteX12" fmla="*/ 223812 w 1369982"/>
              <a:gd name="connsiteY12" fmla="*/ 995386 h 1008062"/>
              <a:gd name="connsiteX13" fmla="*/ 152374 w 1369982"/>
              <a:gd name="connsiteY13" fmla="*/ 928687 h 1008062"/>
              <a:gd name="connsiteX14" fmla="*/ 14293 w 1369982"/>
              <a:gd name="connsiteY14" fmla="*/ 785835 h 1008062"/>
              <a:gd name="connsiteX15" fmla="*/ 66616 w 1369982"/>
              <a:gd name="connsiteY15" fmla="*/ 589707 h 1008062"/>
              <a:gd name="connsiteX16" fmla="*/ 214253 w 1369982"/>
              <a:gd name="connsiteY16" fmla="*/ 523032 h 1008062"/>
              <a:gd name="connsiteX17" fmla="*/ 215344 w 1369982"/>
              <a:gd name="connsiteY17" fmla="*/ 514189 h 1008062"/>
              <a:gd name="connsiteX18" fmla="*/ 480954 w 1369982"/>
              <a:gd name="connsiteY18" fmla="*/ 400049 h 1008062"/>
              <a:gd name="connsiteX19" fmla="*/ 604812 w 1369982"/>
              <a:gd name="connsiteY19" fmla="*/ 195262 h 1008062"/>
              <a:gd name="connsiteX20" fmla="*/ 557186 w 1369982"/>
              <a:gd name="connsiteY20" fmla="*/ 95273 h 1008062"/>
              <a:gd name="connsiteX21" fmla="*/ 557218 w 1369982"/>
              <a:gd name="connsiteY21" fmla="*/ 28575 h 1008062"/>
              <a:gd name="connsiteX22" fmla="*/ 809600 w 1369982"/>
              <a:gd name="connsiteY22" fmla="*/ 266723 h 1008062"/>
              <a:gd name="connsiteX23" fmla="*/ 909610 w 1369982"/>
              <a:gd name="connsiteY23" fmla="*/ 423885 h 1008062"/>
              <a:gd name="connsiteX24" fmla="*/ 981080 w 1369982"/>
              <a:gd name="connsiteY24" fmla="*/ 495300 h 1008062"/>
              <a:gd name="connsiteX25" fmla="*/ 1033435 w 1369982"/>
              <a:gd name="connsiteY25" fmla="*/ 433363 h 1008062"/>
              <a:gd name="connsiteX26" fmla="*/ 1109668 w 1369982"/>
              <a:gd name="connsiteY26" fmla="*/ 433388 h 1008062"/>
              <a:gd name="connsiteX27" fmla="*/ 1117028 w 1369982"/>
              <a:gd name="connsiteY27" fmla="*/ 433412 h 1008062"/>
              <a:gd name="connsiteX28" fmla="*/ 1257242 w 1369982"/>
              <a:gd name="connsiteY28" fmla="*/ 371451 h 1008062"/>
              <a:gd name="connsiteX0" fmla="*/ 1347762 w 1369982"/>
              <a:gd name="connsiteY0" fmla="*/ 495300 h 1008062"/>
              <a:gd name="connsiteX1" fmla="*/ 1319187 w 1369982"/>
              <a:gd name="connsiteY1" fmla="*/ 576286 h 1008062"/>
              <a:gd name="connsiteX2" fmla="*/ 1304899 w 1369982"/>
              <a:gd name="connsiteY2" fmla="*/ 709610 h 1008062"/>
              <a:gd name="connsiteX3" fmla="*/ 1295374 w 1369982"/>
              <a:gd name="connsiteY3" fmla="*/ 781049 h 1008062"/>
              <a:gd name="connsiteX4" fmla="*/ 1290611 w 1369982"/>
              <a:gd name="connsiteY4" fmla="*/ 871535 h 1008062"/>
              <a:gd name="connsiteX5" fmla="*/ 1290613 w 1369982"/>
              <a:gd name="connsiteY5" fmla="*/ 966784 h 1008062"/>
              <a:gd name="connsiteX6" fmla="*/ 1223939 w 1369982"/>
              <a:gd name="connsiteY6" fmla="*/ 985833 h 1008062"/>
              <a:gd name="connsiteX7" fmla="*/ 1076268 w 1369982"/>
              <a:gd name="connsiteY7" fmla="*/ 833409 h 1008062"/>
              <a:gd name="connsiteX8" fmla="*/ 861986 w 1369982"/>
              <a:gd name="connsiteY8" fmla="*/ 565886 h 1008062"/>
              <a:gd name="connsiteX9" fmla="*/ 542899 w 1369982"/>
              <a:gd name="connsiteY9" fmla="*/ 661139 h 1008062"/>
              <a:gd name="connsiteX10" fmla="*/ 456257 w 1369982"/>
              <a:gd name="connsiteY10" fmla="*/ 746066 h 1008062"/>
              <a:gd name="connsiteX11" fmla="*/ 295250 w 1369982"/>
              <a:gd name="connsiteY11" fmla="*/ 870716 h 1008062"/>
              <a:gd name="connsiteX12" fmla="*/ 223812 w 1369982"/>
              <a:gd name="connsiteY12" fmla="*/ 995386 h 1008062"/>
              <a:gd name="connsiteX13" fmla="*/ 152374 w 1369982"/>
              <a:gd name="connsiteY13" fmla="*/ 928687 h 1008062"/>
              <a:gd name="connsiteX14" fmla="*/ 14293 w 1369982"/>
              <a:gd name="connsiteY14" fmla="*/ 785835 h 1008062"/>
              <a:gd name="connsiteX15" fmla="*/ 66616 w 1369982"/>
              <a:gd name="connsiteY15" fmla="*/ 589707 h 1008062"/>
              <a:gd name="connsiteX16" fmla="*/ 214253 w 1369982"/>
              <a:gd name="connsiteY16" fmla="*/ 523032 h 1008062"/>
              <a:gd name="connsiteX17" fmla="*/ 215344 w 1369982"/>
              <a:gd name="connsiteY17" fmla="*/ 514189 h 1008062"/>
              <a:gd name="connsiteX18" fmla="*/ 480954 w 1369982"/>
              <a:gd name="connsiteY18" fmla="*/ 400049 h 1008062"/>
              <a:gd name="connsiteX19" fmla="*/ 604812 w 1369982"/>
              <a:gd name="connsiteY19" fmla="*/ 195262 h 1008062"/>
              <a:gd name="connsiteX20" fmla="*/ 557186 w 1369982"/>
              <a:gd name="connsiteY20" fmla="*/ 95273 h 1008062"/>
              <a:gd name="connsiteX21" fmla="*/ 557218 w 1369982"/>
              <a:gd name="connsiteY21" fmla="*/ 28575 h 1008062"/>
              <a:gd name="connsiteX22" fmla="*/ 809600 w 1369982"/>
              <a:gd name="connsiteY22" fmla="*/ 266723 h 1008062"/>
              <a:gd name="connsiteX23" fmla="*/ 909610 w 1369982"/>
              <a:gd name="connsiteY23" fmla="*/ 423885 h 1008062"/>
              <a:gd name="connsiteX24" fmla="*/ 981080 w 1369982"/>
              <a:gd name="connsiteY24" fmla="*/ 495300 h 1008062"/>
              <a:gd name="connsiteX25" fmla="*/ 1033435 w 1369982"/>
              <a:gd name="connsiteY25" fmla="*/ 433363 h 1008062"/>
              <a:gd name="connsiteX26" fmla="*/ 1109668 w 1369982"/>
              <a:gd name="connsiteY26" fmla="*/ 433388 h 1008062"/>
              <a:gd name="connsiteX27" fmla="*/ 1117028 w 1369982"/>
              <a:gd name="connsiteY27" fmla="*/ 433412 h 1008062"/>
              <a:gd name="connsiteX28" fmla="*/ 1257242 w 1369982"/>
              <a:gd name="connsiteY28" fmla="*/ 371451 h 1008062"/>
              <a:gd name="connsiteX0" fmla="*/ 1347762 w 1369982"/>
              <a:gd name="connsiteY0" fmla="*/ 495300 h 1008062"/>
              <a:gd name="connsiteX1" fmla="*/ 1319187 w 1369982"/>
              <a:gd name="connsiteY1" fmla="*/ 576286 h 1008062"/>
              <a:gd name="connsiteX2" fmla="*/ 1304899 w 1369982"/>
              <a:gd name="connsiteY2" fmla="*/ 709610 h 1008062"/>
              <a:gd name="connsiteX3" fmla="*/ 1295374 w 1369982"/>
              <a:gd name="connsiteY3" fmla="*/ 781049 h 1008062"/>
              <a:gd name="connsiteX4" fmla="*/ 1290611 w 1369982"/>
              <a:gd name="connsiteY4" fmla="*/ 871535 h 1008062"/>
              <a:gd name="connsiteX5" fmla="*/ 1290613 w 1369982"/>
              <a:gd name="connsiteY5" fmla="*/ 966784 h 1008062"/>
              <a:gd name="connsiteX6" fmla="*/ 1223939 w 1369982"/>
              <a:gd name="connsiteY6" fmla="*/ 985833 h 1008062"/>
              <a:gd name="connsiteX7" fmla="*/ 1076268 w 1369982"/>
              <a:gd name="connsiteY7" fmla="*/ 833409 h 1008062"/>
              <a:gd name="connsiteX8" fmla="*/ 861986 w 1369982"/>
              <a:gd name="connsiteY8" fmla="*/ 565886 h 1008062"/>
              <a:gd name="connsiteX9" fmla="*/ 861209 w 1369982"/>
              <a:gd name="connsiteY9" fmla="*/ 558953 h 1008062"/>
              <a:gd name="connsiteX10" fmla="*/ 542899 w 1369982"/>
              <a:gd name="connsiteY10" fmla="*/ 661139 h 1008062"/>
              <a:gd name="connsiteX11" fmla="*/ 456257 w 1369982"/>
              <a:gd name="connsiteY11" fmla="*/ 746066 h 1008062"/>
              <a:gd name="connsiteX12" fmla="*/ 295250 w 1369982"/>
              <a:gd name="connsiteY12" fmla="*/ 870716 h 1008062"/>
              <a:gd name="connsiteX13" fmla="*/ 223812 w 1369982"/>
              <a:gd name="connsiteY13" fmla="*/ 995386 h 1008062"/>
              <a:gd name="connsiteX14" fmla="*/ 152374 w 1369982"/>
              <a:gd name="connsiteY14" fmla="*/ 928687 h 1008062"/>
              <a:gd name="connsiteX15" fmla="*/ 14293 w 1369982"/>
              <a:gd name="connsiteY15" fmla="*/ 785835 h 1008062"/>
              <a:gd name="connsiteX16" fmla="*/ 66616 w 1369982"/>
              <a:gd name="connsiteY16" fmla="*/ 589707 h 1008062"/>
              <a:gd name="connsiteX17" fmla="*/ 214253 w 1369982"/>
              <a:gd name="connsiteY17" fmla="*/ 523032 h 1008062"/>
              <a:gd name="connsiteX18" fmla="*/ 215344 w 1369982"/>
              <a:gd name="connsiteY18" fmla="*/ 514189 h 1008062"/>
              <a:gd name="connsiteX19" fmla="*/ 480954 w 1369982"/>
              <a:gd name="connsiteY19" fmla="*/ 400049 h 1008062"/>
              <a:gd name="connsiteX20" fmla="*/ 604812 w 1369982"/>
              <a:gd name="connsiteY20" fmla="*/ 195262 h 1008062"/>
              <a:gd name="connsiteX21" fmla="*/ 557186 w 1369982"/>
              <a:gd name="connsiteY21" fmla="*/ 95273 h 1008062"/>
              <a:gd name="connsiteX22" fmla="*/ 557218 w 1369982"/>
              <a:gd name="connsiteY22" fmla="*/ 28575 h 1008062"/>
              <a:gd name="connsiteX23" fmla="*/ 809600 w 1369982"/>
              <a:gd name="connsiteY23" fmla="*/ 266723 h 1008062"/>
              <a:gd name="connsiteX24" fmla="*/ 909610 w 1369982"/>
              <a:gd name="connsiteY24" fmla="*/ 423885 h 1008062"/>
              <a:gd name="connsiteX25" fmla="*/ 981080 w 1369982"/>
              <a:gd name="connsiteY25" fmla="*/ 495300 h 1008062"/>
              <a:gd name="connsiteX26" fmla="*/ 1033435 w 1369982"/>
              <a:gd name="connsiteY26" fmla="*/ 433363 h 1008062"/>
              <a:gd name="connsiteX27" fmla="*/ 1109668 w 1369982"/>
              <a:gd name="connsiteY27" fmla="*/ 433388 h 1008062"/>
              <a:gd name="connsiteX28" fmla="*/ 1117028 w 1369982"/>
              <a:gd name="connsiteY28" fmla="*/ 433412 h 1008062"/>
              <a:gd name="connsiteX29" fmla="*/ 1257242 w 1369982"/>
              <a:gd name="connsiteY29" fmla="*/ 371451 h 1008062"/>
              <a:gd name="connsiteX0" fmla="*/ 1347762 w 1369982"/>
              <a:gd name="connsiteY0" fmla="*/ 495300 h 1008062"/>
              <a:gd name="connsiteX1" fmla="*/ 1319187 w 1369982"/>
              <a:gd name="connsiteY1" fmla="*/ 576286 h 1008062"/>
              <a:gd name="connsiteX2" fmla="*/ 1304899 w 1369982"/>
              <a:gd name="connsiteY2" fmla="*/ 709610 h 1008062"/>
              <a:gd name="connsiteX3" fmla="*/ 1295374 w 1369982"/>
              <a:gd name="connsiteY3" fmla="*/ 781049 h 1008062"/>
              <a:gd name="connsiteX4" fmla="*/ 1290611 w 1369982"/>
              <a:gd name="connsiteY4" fmla="*/ 871535 h 1008062"/>
              <a:gd name="connsiteX5" fmla="*/ 1290613 w 1369982"/>
              <a:gd name="connsiteY5" fmla="*/ 966784 h 1008062"/>
              <a:gd name="connsiteX6" fmla="*/ 1223939 w 1369982"/>
              <a:gd name="connsiteY6" fmla="*/ 985833 h 1008062"/>
              <a:gd name="connsiteX7" fmla="*/ 1076268 w 1369982"/>
              <a:gd name="connsiteY7" fmla="*/ 833409 h 1008062"/>
              <a:gd name="connsiteX8" fmla="*/ 861986 w 1369982"/>
              <a:gd name="connsiteY8" fmla="*/ 565886 h 1008062"/>
              <a:gd name="connsiteX9" fmla="*/ 861209 w 1369982"/>
              <a:gd name="connsiteY9" fmla="*/ 558953 h 1008062"/>
              <a:gd name="connsiteX10" fmla="*/ 542899 w 1369982"/>
              <a:gd name="connsiteY10" fmla="*/ 661139 h 1008062"/>
              <a:gd name="connsiteX11" fmla="*/ 456257 w 1369982"/>
              <a:gd name="connsiteY11" fmla="*/ 746066 h 1008062"/>
              <a:gd name="connsiteX12" fmla="*/ 295250 w 1369982"/>
              <a:gd name="connsiteY12" fmla="*/ 870716 h 1008062"/>
              <a:gd name="connsiteX13" fmla="*/ 223812 w 1369982"/>
              <a:gd name="connsiteY13" fmla="*/ 995386 h 1008062"/>
              <a:gd name="connsiteX14" fmla="*/ 152374 w 1369982"/>
              <a:gd name="connsiteY14" fmla="*/ 928687 h 1008062"/>
              <a:gd name="connsiteX15" fmla="*/ 14293 w 1369982"/>
              <a:gd name="connsiteY15" fmla="*/ 785835 h 1008062"/>
              <a:gd name="connsiteX16" fmla="*/ 66616 w 1369982"/>
              <a:gd name="connsiteY16" fmla="*/ 589707 h 1008062"/>
              <a:gd name="connsiteX17" fmla="*/ 214253 w 1369982"/>
              <a:gd name="connsiteY17" fmla="*/ 523032 h 1008062"/>
              <a:gd name="connsiteX18" fmla="*/ 215344 w 1369982"/>
              <a:gd name="connsiteY18" fmla="*/ 514189 h 1008062"/>
              <a:gd name="connsiteX19" fmla="*/ 480954 w 1369982"/>
              <a:gd name="connsiteY19" fmla="*/ 400049 h 1008062"/>
              <a:gd name="connsiteX20" fmla="*/ 604812 w 1369982"/>
              <a:gd name="connsiteY20" fmla="*/ 195262 h 1008062"/>
              <a:gd name="connsiteX21" fmla="*/ 557186 w 1369982"/>
              <a:gd name="connsiteY21" fmla="*/ 95273 h 1008062"/>
              <a:gd name="connsiteX22" fmla="*/ 557218 w 1369982"/>
              <a:gd name="connsiteY22" fmla="*/ 28575 h 1008062"/>
              <a:gd name="connsiteX23" fmla="*/ 809600 w 1369982"/>
              <a:gd name="connsiteY23" fmla="*/ 266723 h 1008062"/>
              <a:gd name="connsiteX24" fmla="*/ 909610 w 1369982"/>
              <a:gd name="connsiteY24" fmla="*/ 423885 h 1008062"/>
              <a:gd name="connsiteX25" fmla="*/ 981080 w 1369982"/>
              <a:gd name="connsiteY25" fmla="*/ 495300 h 1008062"/>
              <a:gd name="connsiteX26" fmla="*/ 1033435 w 1369982"/>
              <a:gd name="connsiteY26" fmla="*/ 433363 h 1008062"/>
              <a:gd name="connsiteX27" fmla="*/ 1109668 w 1369982"/>
              <a:gd name="connsiteY27" fmla="*/ 433388 h 1008062"/>
              <a:gd name="connsiteX28" fmla="*/ 1117028 w 1369982"/>
              <a:gd name="connsiteY28" fmla="*/ 433412 h 1008062"/>
              <a:gd name="connsiteX29" fmla="*/ 1257243 w 1369982"/>
              <a:gd name="connsiteY29" fmla="*/ 237257 h 1008062"/>
              <a:gd name="connsiteX0" fmla="*/ 1347762 w 1360156"/>
              <a:gd name="connsiteY0" fmla="*/ 495300 h 1008062"/>
              <a:gd name="connsiteX1" fmla="*/ 1355393 w 1360156"/>
              <a:gd name="connsiteY1" fmla="*/ 380041 h 1008062"/>
              <a:gd name="connsiteX2" fmla="*/ 1319187 w 1360156"/>
              <a:gd name="connsiteY2" fmla="*/ 576286 h 1008062"/>
              <a:gd name="connsiteX3" fmla="*/ 1304899 w 1360156"/>
              <a:gd name="connsiteY3" fmla="*/ 709610 h 1008062"/>
              <a:gd name="connsiteX4" fmla="*/ 1295374 w 1360156"/>
              <a:gd name="connsiteY4" fmla="*/ 781049 h 1008062"/>
              <a:gd name="connsiteX5" fmla="*/ 1290611 w 1360156"/>
              <a:gd name="connsiteY5" fmla="*/ 871535 h 1008062"/>
              <a:gd name="connsiteX6" fmla="*/ 1290613 w 1360156"/>
              <a:gd name="connsiteY6" fmla="*/ 966784 h 1008062"/>
              <a:gd name="connsiteX7" fmla="*/ 1223939 w 1360156"/>
              <a:gd name="connsiteY7" fmla="*/ 985833 h 1008062"/>
              <a:gd name="connsiteX8" fmla="*/ 1076268 w 1360156"/>
              <a:gd name="connsiteY8" fmla="*/ 833409 h 1008062"/>
              <a:gd name="connsiteX9" fmla="*/ 861986 w 1360156"/>
              <a:gd name="connsiteY9" fmla="*/ 565886 h 1008062"/>
              <a:gd name="connsiteX10" fmla="*/ 861209 w 1360156"/>
              <a:gd name="connsiteY10" fmla="*/ 558953 h 1008062"/>
              <a:gd name="connsiteX11" fmla="*/ 542899 w 1360156"/>
              <a:gd name="connsiteY11" fmla="*/ 661139 h 1008062"/>
              <a:gd name="connsiteX12" fmla="*/ 456257 w 1360156"/>
              <a:gd name="connsiteY12" fmla="*/ 746066 h 1008062"/>
              <a:gd name="connsiteX13" fmla="*/ 295250 w 1360156"/>
              <a:gd name="connsiteY13" fmla="*/ 870716 h 1008062"/>
              <a:gd name="connsiteX14" fmla="*/ 223812 w 1360156"/>
              <a:gd name="connsiteY14" fmla="*/ 995386 h 1008062"/>
              <a:gd name="connsiteX15" fmla="*/ 152374 w 1360156"/>
              <a:gd name="connsiteY15" fmla="*/ 928687 h 1008062"/>
              <a:gd name="connsiteX16" fmla="*/ 14293 w 1360156"/>
              <a:gd name="connsiteY16" fmla="*/ 785835 h 1008062"/>
              <a:gd name="connsiteX17" fmla="*/ 66616 w 1360156"/>
              <a:gd name="connsiteY17" fmla="*/ 589707 h 1008062"/>
              <a:gd name="connsiteX18" fmla="*/ 214253 w 1360156"/>
              <a:gd name="connsiteY18" fmla="*/ 523032 h 1008062"/>
              <a:gd name="connsiteX19" fmla="*/ 215344 w 1360156"/>
              <a:gd name="connsiteY19" fmla="*/ 514189 h 1008062"/>
              <a:gd name="connsiteX20" fmla="*/ 480954 w 1360156"/>
              <a:gd name="connsiteY20" fmla="*/ 400049 h 1008062"/>
              <a:gd name="connsiteX21" fmla="*/ 604812 w 1360156"/>
              <a:gd name="connsiteY21" fmla="*/ 195262 h 1008062"/>
              <a:gd name="connsiteX22" fmla="*/ 557186 w 1360156"/>
              <a:gd name="connsiteY22" fmla="*/ 95273 h 1008062"/>
              <a:gd name="connsiteX23" fmla="*/ 557218 w 1360156"/>
              <a:gd name="connsiteY23" fmla="*/ 28575 h 1008062"/>
              <a:gd name="connsiteX24" fmla="*/ 809600 w 1360156"/>
              <a:gd name="connsiteY24" fmla="*/ 266723 h 1008062"/>
              <a:gd name="connsiteX25" fmla="*/ 909610 w 1360156"/>
              <a:gd name="connsiteY25" fmla="*/ 423885 h 1008062"/>
              <a:gd name="connsiteX26" fmla="*/ 981080 w 1360156"/>
              <a:gd name="connsiteY26" fmla="*/ 495300 h 1008062"/>
              <a:gd name="connsiteX27" fmla="*/ 1033435 w 1360156"/>
              <a:gd name="connsiteY27" fmla="*/ 433363 h 1008062"/>
              <a:gd name="connsiteX28" fmla="*/ 1109668 w 1360156"/>
              <a:gd name="connsiteY28" fmla="*/ 433388 h 1008062"/>
              <a:gd name="connsiteX29" fmla="*/ 1117028 w 1360156"/>
              <a:gd name="connsiteY29" fmla="*/ 433412 h 1008062"/>
              <a:gd name="connsiteX30" fmla="*/ 1257243 w 1360156"/>
              <a:gd name="connsiteY30" fmla="*/ 237257 h 1008062"/>
              <a:gd name="connsiteX0" fmla="*/ 1347762 w 1360156"/>
              <a:gd name="connsiteY0" fmla="*/ 361105 h 1008062"/>
              <a:gd name="connsiteX1" fmla="*/ 1355393 w 1360156"/>
              <a:gd name="connsiteY1" fmla="*/ 380041 h 1008062"/>
              <a:gd name="connsiteX2" fmla="*/ 1319187 w 1360156"/>
              <a:gd name="connsiteY2" fmla="*/ 576286 h 1008062"/>
              <a:gd name="connsiteX3" fmla="*/ 1304899 w 1360156"/>
              <a:gd name="connsiteY3" fmla="*/ 709610 h 1008062"/>
              <a:gd name="connsiteX4" fmla="*/ 1295374 w 1360156"/>
              <a:gd name="connsiteY4" fmla="*/ 781049 h 1008062"/>
              <a:gd name="connsiteX5" fmla="*/ 1290611 w 1360156"/>
              <a:gd name="connsiteY5" fmla="*/ 871535 h 1008062"/>
              <a:gd name="connsiteX6" fmla="*/ 1290613 w 1360156"/>
              <a:gd name="connsiteY6" fmla="*/ 966784 h 1008062"/>
              <a:gd name="connsiteX7" fmla="*/ 1223939 w 1360156"/>
              <a:gd name="connsiteY7" fmla="*/ 985833 h 1008062"/>
              <a:gd name="connsiteX8" fmla="*/ 1076268 w 1360156"/>
              <a:gd name="connsiteY8" fmla="*/ 833409 h 1008062"/>
              <a:gd name="connsiteX9" fmla="*/ 861986 w 1360156"/>
              <a:gd name="connsiteY9" fmla="*/ 565886 h 1008062"/>
              <a:gd name="connsiteX10" fmla="*/ 861209 w 1360156"/>
              <a:gd name="connsiteY10" fmla="*/ 558953 h 1008062"/>
              <a:gd name="connsiteX11" fmla="*/ 542899 w 1360156"/>
              <a:gd name="connsiteY11" fmla="*/ 661139 h 1008062"/>
              <a:gd name="connsiteX12" fmla="*/ 456257 w 1360156"/>
              <a:gd name="connsiteY12" fmla="*/ 746066 h 1008062"/>
              <a:gd name="connsiteX13" fmla="*/ 295250 w 1360156"/>
              <a:gd name="connsiteY13" fmla="*/ 870716 h 1008062"/>
              <a:gd name="connsiteX14" fmla="*/ 223812 w 1360156"/>
              <a:gd name="connsiteY14" fmla="*/ 995386 h 1008062"/>
              <a:gd name="connsiteX15" fmla="*/ 152374 w 1360156"/>
              <a:gd name="connsiteY15" fmla="*/ 928687 h 1008062"/>
              <a:gd name="connsiteX16" fmla="*/ 14293 w 1360156"/>
              <a:gd name="connsiteY16" fmla="*/ 785835 h 1008062"/>
              <a:gd name="connsiteX17" fmla="*/ 66616 w 1360156"/>
              <a:gd name="connsiteY17" fmla="*/ 589707 h 1008062"/>
              <a:gd name="connsiteX18" fmla="*/ 214253 w 1360156"/>
              <a:gd name="connsiteY18" fmla="*/ 523032 h 1008062"/>
              <a:gd name="connsiteX19" fmla="*/ 215344 w 1360156"/>
              <a:gd name="connsiteY19" fmla="*/ 514189 h 1008062"/>
              <a:gd name="connsiteX20" fmla="*/ 480954 w 1360156"/>
              <a:gd name="connsiteY20" fmla="*/ 400049 h 1008062"/>
              <a:gd name="connsiteX21" fmla="*/ 604812 w 1360156"/>
              <a:gd name="connsiteY21" fmla="*/ 195262 h 1008062"/>
              <a:gd name="connsiteX22" fmla="*/ 557186 w 1360156"/>
              <a:gd name="connsiteY22" fmla="*/ 95273 h 1008062"/>
              <a:gd name="connsiteX23" fmla="*/ 557218 w 1360156"/>
              <a:gd name="connsiteY23" fmla="*/ 28575 h 1008062"/>
              <a:gd name="connsiteX24" fmla="*/ 809600 w 1360156"/>
              <a:gd name="connsiteY24" fmla="*/ 266723 h 1008062"/>
              <a:gd name="connsiteX25" fmla="*/ 909610 w 1360156"/>
              <a:gd name="connsiteY25" fmla="*/ 423885 h 1008062"/>
              <a:gd name="connsiteX26" fmla="*/ 981080 w 1360156"/>
              <a:gd name="connsiteY26" fmla="*/ 495300 h 1008062"/>
              <a:gd name="connsiteX27" fmla="*/ 1033435 w 1360156"/>
              <a:gd name="connsiteY27" fmla="*/ 433363 h 1008062"/>
              <a:gd name="connsiteX28" fmla="*/ 1109668 w 1360156"/>
              <a:gd name="connsiteY28" fmla="*/ 433388 h 1008062"/>
              <a:gd name="connsiteX29" fmla="*/ 1117028 w 1360156"/>
              <a:gd name="connsiteY29" fmla="*/ 433412 h 1008062"/>
              <a:gd name="connsiteX30" fmla="*/ 1257243 w 1360156"/>
              <a:gd name="connsiteY30" fmla="*/ 237257 h 1008062"/>
              <a:gd name="connsiteX0" fmla="*/ 1347762 w 1360156"/>
              <a:gd name="connsiteY0" fmla="*/ 361105 h 1008062"/>
              <a:gd name="connsiteX1" fmla="*/ 1355393 w 1360156"/>
              <a:gd name="connsiteY1" fmla="*/ 380041 h 1008062"/>
              <a:gd name="connsiteX2" fmla="*/ 1319187 w 1360156"/>
              <a:gd name="connsiteY2" fmla="*/ 576286 h 1008062"/>
              <a:gd name="connsiteX3" fmla="*/ 1304899 w 1360156"/>
              <a:gd name="connsiteY3" fmla="*/ 709610 h 1008062"/>
              <a:gd name="connsiteX4" fmla="*/ 1295374 w 1360156"/>
              <a:gd name="connsiteY4" fmla="*/ 781049 h 1008062"/>
              <a:gd name="connsiteX5" fmla="*/ 1291786 w 1360156"/>
              <a:gd name="connsiteY5" fmla="*/ 791478 h 1008062"/>
              <a:gd name="connsiteX6" fmla="*/ 1290611 w 1360156"/>
              <a:gd name="connsiteY6" fmla="*/ 871535 h 1008062"/>
              <a:gd name="connsiteX7" fmla="*/ 1290613 w 1360156"/>
              <a:gd name="connsiteY7" fmla="*/ 966784 h 1008062"/>
              <a:gd name="connsiteX8" fmla="*/ 1223939 w 1360156"/>
              <a:gd name="connsiteY8" fmla="*/ 985833 h 1008062"/>
              <a:gd name="connsiteX9" fmla="*/ 1076268 w 1360156"/>
              <a:gd name="connsiteY9" fmla="*/ 833409 h 1008062"/>
              <a:gd name="connsiteX10" fmla="*/ 861986 w 1360156"/>
              <a:gd name="connsiteY10" fmla="*/ 565886 h 1008062"/>
              <a:gd name="connsiteX11" fmla="*/ 861209 w 1360156"/>
              <a:gd name="connsiteY11" fmla="*/ 558953 h 1008062"/>
              <a:gd name="connsiteX12" fmla="*/ 542899 w 1360156"/>
              <a:gd name="connsiteY12" fmla="*/ 661139 h 1008062"/>
              <a:gd name="connsiteX13" fmla="*/ 456257 w 1360156"/>
              <a:gd name="connsiteY13" fmla="*/ 746066 h 1008062"/>
              <a:gd name="connsiteX14" fmla="*/ 295250 w 1360156"/>
              <a:gd name="connsiteY14" fmla="*/ 870716 h 1008062"/>
              <a:gd name="connsiteX15" fmla="*/ 223812 w 1360156"/>
              <a:gd name="connsiteY15" fmla="*/ 995386 h 1008062"/>
              <a:gd name="connsiteX16" fmla="*/ 152374 w 1360156"/>
              <a:gd name="connsiteY16" fmla="*/ 928687 h 1008062"/>
              <a:gd name="connsiteX17" fmla="*/ 14293 w 1360156"/>
              <a:gd name="connsiteY17" fmla="*/ 785835 h 1008062"/>
              <a:gd name="connsiteX18" fmla="*/ 66616 w 1360156"/>
              <a:gd name="connsiteY18" fmla="*/ 589707 h 1008062"/>
              <a:gd name="connsiteX19" fmla="*/ 214253 w 1360156"/>
              <a:gd name="connsiteY19" fmla="*/ 523032 h 1008062"/>
              <a:gd name="connsiteX20" fmla="*/ 215344 w 1360156"/>
              <a:gd name="connsiteY20" fmla="*/ 514189 h 1008062"/>
              <a:gd name="connsiteX21" fmla="*/ 480954 w 1360156"/>
              <a:gd name="connsiteY21" fmla="*/ 400049 h 1008062"/>
              <a:gd name="connsiteX22" fmla="*/ 604812 w 1360156"/>
              <a:gd name="connsiteY22" fmla="*/ 195262 h 1008062"/>
              <a:gd name="connsiteX23" fmla="*/ 557186 w 1360156"/>
              <a:gd name="connsiteY23" fmla="*/ 95273 h 1008062"/>
              <a:gd name="connsiteX24" fmla="*/ 557218 w 1360156"/>
              <a:gd name="connsiteY24" fmla="*/ 28575 h 1008062"/>
              <a:gd name="connsiteX25" fmla="*/ 809600 w 1360156"/>
              <a:gd name="connsiteY25" fmla="*/ 266723 h 1008062"/>
              <a:gd name="connsiteX26" fmla="*/ 909610 w 1360156"/>
              <a:gd name="connsiteY26" fmla="*/ 423885 h 1008062"/>
              <a:gd name="connsiteX27" fmla="*/ 981080 w 1360156"/>
              <a:gd name="connsiteY27" fmla="*/ 495300 h 1008062"/>
              <a:gd name="connsiteX28" fmla="*/ 1033435 w 1360156"/>
              <a:gd name="connsiteY28" fmla="*/ 433363 h 1008062"/>
              <a:gd name="connsiteX29" fmla="*/ 1109668 w 1360156"/>
              <a:gd name="connsiteY29" fmla="*/ 433388 h 1008062"/>
              <a:gd name="connsiteX30" fmla="*/ 1117028 w 1360156"/>
              <a:gd name="connsiteY30" fmla="*/ 433412 h 1008062"/>
              <a:gd name="connsiteX31" fmla="*/ 1257243 w 1360156"/>
              <a:gd name="connsiteY31" fmla="*/ 237257 h 1008062"/>
              <a:gd name="connsiteX0" fmla="*/ 1347762 w 1360156"/>
              <a:gd name="connsiteY0" fmla="*/ 361105 h 1008062"/>
              <a:gd name="connsiteX1" fmla="*/ 1355393 w 1360156"/>
              <a:gd name="connsiteY1" fmla="*/ 380041 h 1008062"/>
              <a:gd name="connsiteX2" fmla="*/ 1319187 w 1360156"/>
              <a:gd name="connsiteY2" fmla="*/ 576286 h 1008062"/>
              <a:gd name="connsiteX3" fmla="*/ 1304899 w 1360156"/>
              <a:gd name="connsiteY3" fmla="*/ 709610 h 1008062"/>
              <a:gd name="connsiteX4" fmla="*/ 1295374 w 1360156"/>
              <a:gd name="connsiteY4" fmla="*/ 781049 h 1008062"/>
              <a:gd name="connsiteX5" fmla="*/ 1291786 w 1360156"/>
              <a:gd name="connsiteY5" fmla="*/ 791478 h 1008062"/>
              <a:gd name="connsiteX6" fmla="*/ 1290545 w 1360156"/>
              <a:gd name="connsiteY6" fmla="*/ 871535 h 1008062"/>
              <a:gd name="connsiteX7" fmla="*/ 1290613 w 1360156"/>
              <a:gd name="connsiteY7" fmla="*/ 966784 h 1008062"/>
              <a:gd name="connsiteX8" fmla="*/ 1223939 w 1360156"/>
              <a:gd name="connsiteY8" fmla="*/ 985833 h 1008062"/>
              <a:gd name="connsiteX9" fmla="*/ 1076268 w 1360156"/>
              <a:gd name="connsiteY9" fmla="*/ 833409 h 1008062"/>
              <a:gd name="connsiteX10" fmla="*/ 861986 w 1360156"/>
              <a:gd name="connsiteY10" fmla="*/ 565886 h 1008062"/>
              <a:gd name="connsiteX11" fmla="*/ 861209 w 1360156"/>
              <a:gd name="connsiteY11" fmla="*/ 558953 h 1008062"/>
              <a:gd name="connsiteX12" fmla="*/ 542899 w 1360156"/>
              <a:gd name="connsiteY12" fmla="*/ 661139 h 1008062"/>
              <a:gd name="connsiteX13" fmla="*/ 456257 w 1360156"/>
              <a:gd name="connsiteY13" fmla="*/ 746066 h 1008062"/>
              <a:gd name="connsiteX14" fmla="*/ 295250 w 1360156"/>
              <a:gd name="connsiteY14" fmla="*/ 870716 h 1008062"/>
              <a:gd name="connsiteX15" fmla="*/ 223812 w 1360156"/>
              <a:gd name="connsiteY15" fmla="*/ 995386 h 1008062"/>
              <a:gd name="connsiteX16" fmla="*/ 152374 w 1360156"/>
              <a:gd name="connsiteY16" fmla="*/ 928687 h 1008062"/>
              <a:gd name="connsiteX17" fmla="*/ 14293 w 1360156"/>
              <a:gd name="connsiteY17" fmla="*/ 785835 h 1008062"/>
              <a:gd name="connsiteX18" fmla="*/ 66616 w 1360156"/>
              <a:gd name="connsiteY18" fmla="*/ 589707 h 1008062"/>
              <a:gd name="connsiteX19" fmla="*/ 214253 w 1360156"/>
              <a:gd name="connsiteY19" fmla="*/ 523032 h 1008062"/>
              <a:gd name="connsiteX20" fmla="*/ 215344 w 1360156"/>
              <a:gd name="connsiteY20" fmla="*/ 514189 h 1008062"/>
              <a:gd name="connsiteX21" fmla="*/ 480954 w 1360156"/>
              <a:gd name="connsiteY21" fmla="*/ 400049 h 1008062"/>
              <a:gd name="connsiteX22" fmla="*/ 604812 w 1360156"/>
              <a:gd name="connsiteY22" fmla="*/ 195262 h 1008062"/>
              <a:gd name="connsiteX23" fmla="*/ 557186 w 1360156"/>
              <a:gd name="connsiteY23" fmla="*/ 95273 h 1008062"/>
              <a:gd name="connsiteX24" fmla="*/ 557218 w 1360156"/>
              <a:gd name="connsiteY24" fmla="*/ 28575 h 1008062"/>
              <a:gd name="connsiteX25" fmla="*/ 809600 w 1360156"/>
              <a:gd name="connsiteY25" fmla="*/ 266723 h 1008062"/>
              <a:gd name="connsiteX26" fmla="*/ 909610 w 1360156"/>
              <a:gd name="connsiteY26" fmla="*/ 423885 h 1008062"/>
              <a:gd name="connsiteX27" fmla="*/ 981080 w 1360156"/>
              <a:gd name="connsiteY27" fmla="*/ 495300 h 1008062"/>
              <a:gd name="connsiteX28" fmla="*/ 1033435 w 1360156"/>
              <a:gd name="connsiteY28" fmla="*/ 433363 h 1008062"/>
              <a:gd name="connsiteX29" fmla="*/ 1109668 w 1360156"/>
              <a:gd name="connsiteY29" fmla="*/ 433388 h 1008062"/>
              <a:gd name="connsiteX30" fmla="*/ 1117028 w 1360156"/>
              <a:gd name="connsiteY30" fmla="*/ 433412 h 1008062"/>
              <a:gd name="connsiteX31" fmla="*/ 1257243 w 1360156"/>
              <a:gd name="connsiteY31" fmla="*/ 237257 h 1008062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80 w 1360156"/>
              <a:gd name="connsiteY28" fmla="*/ 495300 h 1010146"/>
              <a:gd name="connsiteX29" fmla="*/ 1033435 w 1360156"/>
              <a:gd name="connsiteY29" fmla="*/ 433363 h 1010146"/>
              <a:gd name="connsiteX30" fmla="*/ 1109668 w 1360156"/>
              <a:gd name="connsiteY30" fmla="*/ 433388 h 1010146"/>
              <a:gd name="connsiteX31" fmla="*/ 1117028 w 1360156"/>
              <a:gd name="connsiteY31" fmla="*/ 433412 h 1010146"/>
              <a:gd name="connsiteX32" fmla="*/ 1257243 w 1360156"/>
              <a:gd name="connsiteY32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33435 w 1360156"/>
              <a:gd name="connsiteY29" fmla="*/ 433363 h 1010146"/>
              <a:gd name="connsiteX30" fmla="*/ 1109668 w 1360156"/>
              <a:gd name="connsiteY30" fmla="*/ 433388 h 1010146"/>
              <a:gd name="connsiteX31" fmla="*/ 1117028 w 1360156"/>
              <a:gd name="connsiteY31" fmla="*/ 433412 h 1010146"/>
              <a:gd name="connsiteX32" fmla="*/ 1257243 w 1360156"/>
              <a:gd name="connsiteY32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33435 w 1360156"/>
              <a:gd name="connsiteY29" fmla="*/ 433363 h 1010146"/>
              <a:gd name="connsiteX30" fmla="*/ 1047139 w 1360156"/>
              <a:gd name="connsiteY30" fmla="*/ 438219 h 1010146"/>
              <a:gd name="connsiteX31" fmla="*/ 1109668 w 1360156"/>
              <a:gd name="connsiteY31" fmla="*/ 433388 h 1010146"/>
              <a:gd name="connsiteX32" fmla="*/ 1117028 w 1360156"/>
              <a:gd name="connsiteY32" fmla="*/ 433412 h 1010146"/>
              <a:gd name="connsiteX33" fmla="*/ 1257243 w 1360156"/>
              <a:gd name="connsiteY33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33435 w 1360156"/>
              <a:gd name="connsiteY29" fmla="*/ 433363 h 1010146"/>
              <a:gd name="connsiteX30" fmla="*/ 1047139 w 1360156"/>
              <a:gd name="connsiteY30" fmla="*/ 438219 h 1010146"/>
              <a:gd name="connsiteX31" fmla="*/ 1109668 w 1360156"/>
              <a:gd name="connsiteY31" fmla="*/ 433388 h 1010146"/>
              <a:gd name="connsiteX32" fmla="*/ 1117028 w 1360156"/>
              <a:gd name="connsiteY32" fmla="*/ 299217 h 1010146"/>
              <a:gd name="connsiteX33" fmla="*/ 1257243 w 1360156"/>
              <a:gd name="connsiteY33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33435 w 1360156"/>
              <a:gd name="connsiteY29" fmla="*/ 433363 h 1010146"/>
              <a:gd name="connsiteX30" fmla="*/ 1047139 w 1360156"/>
              <a:gd name="connsiteY30" fmla="*/ 438219 h 1010146"/>
              <a:gd name="connsiteX31" fmla="*/ 1109668 w 1360156"/>
              <a:gd name="connsiteY31" fmla="*/ 433388 h 1010146"/>
              <a:gd name="connsiteX32" fmla="*/ 1117075 w 1360156"/>
              <a:gd name="connsiteY32" fmla="*/ 343928 h 1010146"/>
              <a:gd name="connsiteX33" fmla="*/ 1257243 w 1360156"/>
              <a:gd name="connsiteY33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33435 w 1360156"/>
              <a:gd name="connsiteY29" fmla="*/ 433363 h 1010146"/>
              <a:gd name="connsiteX30" fmla="*/ 1047139 w 1360156"/>
              <a:gd name="connsiteY30" fmla="*/ 438219 h 1010146"/>
              <a:gd name="connsiteX31" fmla="*/ 1055845 w 1360156"/>
              <a:gd name="connsiteY31" fmla="*/ 357372 h 1010146"/>
              <a:gd name="connsiteX32" fmla="*/ 1117075 w 1360156"/>
              <a:gd name="connsiteY32" fmla="*/ 343928 h 1010146"/>
              <a:gd name="connsiteX33" fmla="*/ 1257243 w 1360156"/>
              <a:gd name="connsiteY33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33435 w 1360156"/>
              <a:gd name="connsiteY29" fmla="*/ 433363 h 1010146"/>
              <a:gd name="connsiteX30" fmla="*/ 1047139 w 1360156"/>
              <a:gd name="connsiteY30" fmla="*/ 438219 h 1010146"/>
              <a:gd name="connsiteX31" fmla="*/ 1027567 w 1360156"/>
              <a:gd name="connsiteY31" fmla="*/ 371144 h 1010146"/>
              <a:gd name="connsiteX32" fmla="*/ 1055845 w 1360156"/>
              <a:gd name="connsiteY32" fmla="*/ 357372 h 1010146"/>
              <a:gd name="connsiteX33" fmla="*/ 1117075 w 1360156"/>
              <a:gd name="connsiteY33" fmla="*/ 343928 h 1010146"/>
              <a:gd name="connsiteX34" fmla="*/ 1257243 w 1360156"/>
              <a:gd name="connsiteY34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33435 w 1360156"/>
              <a:gd name="connsiteY29" fmla="*/ 433363 h 1010146"/>
              <a:gd name="connsiteX30" fmla="*/ 1027567 w 1360156"/>
              <a:gd name="connsiteY30" fmla="*/ 371144 h 1010146"/>
              <a:gd name="connsiteX31" fmla="*/ 1055845 w 1360156"/>
              <a:gd name="connsiteY31" fmla="*/ 357372 h 1010146"/>
              <a:gd name="connsiteX32" fmla="*/ 1117075 w 1360156"/>
              <a:gd name="connsiteY32" fmla="*/ 343928 h 1010146"/>
              <a:gd name="connsiteX33" fmla="*/ 1257243 w 1360156"/>
              <a:gd name="connsiteY33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27567 w 1360156"/>
              <a:gd name="connsiteY29" fmla="*/ 371144 h 1010146"/>
              <a:gd name="connsiteX30" fmla="*/ 1055845 w 1360156"/>
              <a:gd name="connsiteY30" fmla="*/ 357372 h 1010146"/>
              <a:gd name="connsiteX31" fmla="*/ 1117075 w 1360156"/>
              <a:gd name="connsiteY31" fmla="*/ 343928 h 1010146"/>
              <a:gd name="connsiteX32" fmla="*/ 1257243 w 1360156"/>
              <a:gd name="connsiteY32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55845 w 1360156"/>
              <a:gd name="connsiteY29" fmla="*/ 357372 h 1010146"/>
              <a:gd name="connsiteX30" fmla="*/ 1117075 w 1360156"/>
              <a:gd name="connsiteY30" fmla="*/ 343928 h 1010146"/>
              <a:gd name="connsiteX31" fmla="*/ 1257243 w 1360156"/>
              <a:gd name="connsiteY31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55845 w 1360156"/>
              <a:gd name="connsiteY29" fmla="*/ 357372 h 1010146"/>
              <a:gd name="connsiteX30" fmla="*/ 1112228 w 1360156"/>
              <a:gd name="connsiteY30" fmla="*/ 317094 h 1010146"/>
              <a:gd name="connsiteX31" fmla="*/ 1257243 w 1360156"/>
              <a:gd name="connsiteY31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0545 w 1360156"/>
              <a:gd name="connsiteY5" fmla="*/ 871535 h 1010146"/>
              <a:gd name="connsiteX6" fmla="*/ 1290613 w 1360156"/>
              <a:gd name="connsiteY6" fmla="*/ 966784 h 1010146"/>
              <a:gd name="connsiteX7" fmla="*/ 1286891 w 1360156"/>
              <a:gd name="connsiteY7" fmla="*/ 979286 h 1010146"/>
              <a:gd name="connsiteX8" fmla="*/ 1223939 w 1360156"/>
              <a:gd name="connsiteY8" fmla="*/ 985833 h 1010146"/>
              <a:gd name="connsiteX9" fmla="*/ 1076268 w 1360156"/>
              <a:gd name="connsiteY9" fmla="*/ 833409 h 1010146"/>
              <a:gd name="connsiteX10" fmla="*/ 861986 w 1360156"/>
              <a:gd name="connsiteY10" fmla="*/ 565886 h 1010146"/>
              <a:gd name="connsiteX11" fmla="*/ 861209 w 1360156"/>
              <a:gd name="connsiteY11" fmla="*/ 558953 h 1010146"/>
              <a:gd name="connsiteX12" fmla="*/ 542899 w 1360156"/>
              <a:gd name="connsiteY12" fmla="*/ 661139 h 1010146"/>
              <a:gd name="connsiteX13" fmla="*/ 456257 w 1360156"/>
              <a:gd name="connsiteY13" fmla="*/ 746066 h 1010146"/>
              <a:gd name="connsiteX14" fmla="*/ 295250 w 1360156"/>
              <a:gd name="connsiteY14" fmla="*/ 870716 h 1010146"/>
              <a:gd name="connsiteX15" fmla="*/ 223812 w 1360156"/>
              <a:gd name="connsiteY15" fmla="*/ 995386 h 1010146"/>
              <a:gd name="connsiteX16" fmla="*/ 152374 w 1360156"/>
              <a:gd name="connsiteY16" fmla="*/ 928687 h 1010146"/>
              <a:gd name="connsiteX17" fmla="*/ 14293 w 1360156"/>
              <a:gd name="connsiteY17" fmla="*/ 785835 h 1010146"/>
              <a:gd name="connsiteX18" fmla="*/ 66616 w 1360156"/>
              <a:gd name="connsiteY18" fmla="*/ 589707 h 1010146"/>
              <a:gd name="connsiteX19" fmla="*/ 214253 w 1360156"/>
              <a:gd name="connsiteY19" fmla="*/ 523032 h 1010146"/>
              <a:gd name="connsiteX20" fmla="*/ 215344 w 1360156"/>
              <a:gd name="connsiteY20" fmla="*/ 514189 h 1010146"/>
              <a:gd name="connsiteX21" fmla="*/ 480954 w 1360156"/>
              <a:gd name="connsiteY21" fmla="*/ 400049 h 1010146"/>
              <a:gd name="connsiteX22" fmla="*/ 604812 w 1360156"/>
              <a:gd name="connsiteY22" fmla="*/ 195262 h 1010146"/>
              <a:gd name="connsiteX23" fmla="*/ 557186 w 1360156"/>
              <a:gd name="connsiteY23" fmla="*/ 95273 h 1010146"/>
              <a:gd name="connsiteX24" fmla="*/ 557218 w 1360156"/>
              <a:gd name="connsiteY24" fmla="*/ 28575 h 1010146"/>
              <a:gd name="connsiteX25" fmla="*/ 809600 w 1360156"/>
              <a:gd name="connsiteY25" fmla="*/ 266723 h 1010146"/>
              <a:gd name="connsiteX26" fmla="*/ 909610 w 1360156"/>
              <a:gd name="connsiteY26" fmla="*/ 423885 h 1010146"/>
              <a:gd name="connsiteX27" fmla="*/ 981014 w 1360156"/>
              <a:gd name="connsiteY27" fmla="*/ 361105 h 1010146"/>
              <a:gd name="connsiteX28" fmla="*/ 1055845 w 1360156"/>
              <a:gd name="connsiteY28" fmla="*/ 357372 h 1010146"/>
              <a:gd name="connsiteX29" fmla="*/ 1112228 w 1360156"/>
              <a:gd name="connsiteY29" fmla="*/ 317094 h 1010146"/>
              <a:gd name="connsiteX30" fmla="*/ 1257243 w 1360156"/>
              <a:gd name="connsiteY30" fmla="*/ 237257 h 1010146"/>
              <a:gd name="connsiteX0" fmla="*/ 1347762 w 1360156"/>
              <a:gd name="connsiteY0" fmla="*/ 361105 h 1008062"/>
              <a:gd name="connsiteX1" fmla="*/ 1355393 w 1360156"/>
              <a:gd name="connsiteY1" fmla="*/ 380041 h 1008062"/>
              <a:gd name="connsiteX2" fmla="*/ 1319187 w 1360156"/>
              <a:gd name="connsiteY2" fmla="*/ 576286 h 1008062"/>
              <a:gd name="connsiteX3" fmla="*/ 1304899 w 1360156"/>
              <a:gd name="connsiteY3" fmla="*/ 709610 h 1008062"/>
              <a:gd name="connsiteX4" fmla="*/ 1295374 w 1360156"/>
              <a:gd name="connsiteY4" fmla="*/ 781049 h 1008062"/>
              <a:gd name="connsiteX5" fmla="*/ 1290545 w 1360156"/>
              <a:gd name="connsiteY5" fmla="*/ 871535 h 1008062"/>
              <a:gd name="connsiteX6" fmla="*/ 1290613 w 1360156"/>
              <a:gd name="connsiteY6" fmla="*/ 966784 h 1008062"/>
              <a:gd name="connsiteX7" fmla="*/ 1223939 w 1360156"/>
              <a:gd name="connsiteY7" fmla="*/ 985833 h 1008062"/>
              <a:gd name="connsiteX8" fmla="*/ 1076268 w 1360156"/>
              <a:gd name="connsiteY8" fmla="*/ 833409 h 1008062"/>
              <a:gd name="connsiteX9" fmla="*/ 861986 w 1360156"/>
              <a:gd name="connsiteY9" fmla="*/ 565886 h 1008062"/>
              <a:gd name="connsiteX10" fmla="*/ 861209 w 1360156"/>
              <a:gd name="connsiteY10" fmla="*/ 558953 h 1008062"/>
              <a:gd name="connsiteX11" fmla="*/ 542899 w 1360156"/>
              <a:gd name="connsiteY11" fmla="*/ 661139 h 1008062"/>
              <a:gd name="connsiteX12" fmla="*/ 456257 w 1360156"/>
              <a:gd name="connsiteY12" fmla="*/ 746066 h 1008062"/>
              <a:gd name="connsiteX13" fmla="*/ 295250 w 1360156"/>
              <a:gd name="connsiteY13" fmla="*/ 870716 h 1008062"/>
              <a:gd name="connsiteX14" fmla="*/ 223812 w 1360156"/>
              <a:gd name="connsiteY14" fmla="*/ 995386 h 1008062"/>
              <a:gd name="connsiteX15" fmla="*/ 152374 w 1360156"/>
              <a:gd name="connsiteY15" fmla="*/ 928687 h 1008062"/>
              <a:gd name="connsiteX16" fmla="*/ 14293 w 1360156"/>
              <a:gd name="connsiteY16" fmla="*/ 785835 h 1008062"/>
              <a:gd name="connsiteX17" fmla="*/ 66616 w 1360156"/>
              <a:gd name="connsiteY17" fmla="*/ 589707 h 1008062"/>
              <a:gd name="connsiteX18" fmla="*/ 214253 w 1360156"/>
              <a:gd name="connsiteY18" fmla="*/ 523032 h 1008062"/>
              <a:gd name="connsiteX19" fmla="*/ 215344 w 1360156"/>
              <a:gd name="connsiteY19" fmla="*/ 514189 h 1008062"/>
              <a:gd name="connsiteX20" fmla="*/ 480954 w 1360156"/>
              <a:gd name="connsiteY20" fmla="*/ 400049 h 1008062"/>
              <a:gd name="connsiteX21" fmla="*/ 604812 w 1360156"/>
              <a:gd name="connsiteY21" fmla="*/ 195262 h 1008062"/>
              <a:gd name="connsiteX22" fmla="*/ 557186 w 1360156"/>
              <a:gd name="connsiteY22" fmla="*/ 95273 h 1008062"/>
              <a:gd name="connsiteX23" fmla="*/ 557218 w 1360156"/>
              <a:gd name="connsiteY23" fmla="*/ 28575 h 1008062"/>
              <a:gd name="connsiteX24" fmla="*/ 809600 w 1360156"/>
              <a:gd name="connsiteY24" fmla="*/ 266723 h 1008062"/>
              <a:gd name="connsiteX25" fmla="*/ 909610 w 1360156"/>
              <a:gd name="connsiteY25" fmla="*/ 423885 h 1008062"/>
              <a:gd name="connsiteX26" fmla="*/ 981014 w 1360156"/>
              <a:gd name="connsiteY26" fmla="*/ 361105 h 1008062"/>
              <a:gd name="connsiteX27" fmla="*/ 1055845 w 1360156"/>
              <a:gd name="connsiteY27" fmla="*/ 357372 h 1008062"/>
              <a:gd name="connsiteX28" fmla="*/ 1112228 w 1360156"/>
              <a:gd name="connsiteY28" fmla="*/ 317094 h 1008062"/>
              <a:gd name="connsiteX29" fmla="*/ 1257243 w 1360156"/>
              <a:gd name="connsiteY29" fmla="*/ 237257 h 1008062"/>
              <a:gd name="connsiteX0" fmla="*/ 1347762 w 1360156"/>
              <a:gd name="connsiteY0" fmla="*/ 361105 h 1005048"/>
              <a:gd name="connsiteX1" fmla="*/ 1355393 w 1360156"/>
              <a:gd name="connsiteY1" fmla="*/ 380041 h 1005048"/>
              <a:gd name="connsiteX2" fmla="*/ 1319187 w 1360156"/>
              <a:gd name="connsiteY2" fmla="*/ 576286 h 1005048"/>
              <a:gd name="connsiteX3" fmla="*/ 1304899 w 1360156"/>
              <a:gd name="connsiteY3" fmla="*/ 709610 h 1005048"/>
              <a:gd name="connsiteX4" fmla="*/ 1295374 w 1360156"/>
              <a:gd name="connsiteY4" fmla="*/ 781049 h 1005048"/>
              <a:gd name="connsiteX5" fmla="*/ 1290545 w 1360156"/>
              <a:gd name="connsiteY5" fmla="*/ 871535 h 1005048"/>
              <a:gd name="connsiteX6" fmla="*/ 1290613 w 1360156"/>
              <a:gd name="connsiteY6" fmla="*/ 966784 h 1005048"/>
              <a:gd name="connsiteX7" fmla="*/ 1306508 w 1360156"/>
              <a:gd name="connsiteY7" fmla="*/ 930090 h 1005048"/>
              <a:gd name="connsiteX8" fmla="*/ 1223939 w 1360156"/>
              <a:gd name="connsiteY8" fmla="*/ 985833 h 1005048"/>
              <a:gd name="connsiteX9" fmla="*/ 1076268 w 1360156"/>
              <a:gd name="connsiteY9" fmla="*/ 833409 h 1005048"/>
              <a:gd name="connsiteX10" fmla="*/ 861986 w 1360156"/>
              <a:gd name="connsiteY10" fmla="*/ 565886 h 1005048"/>
              <a:gd name="connsiteX11" fmla="*/ 861209 w 1360156"/>
              <a:gd name="connsiteY11" fmla="*/ 558953 h 1005048"/>
              <a:gd name="connsiteX12" fmla="*/ 542899 w 1360156"/>
              <a:gd name="connsiteY12" fmla="*/ 661139 h 1005048"/>
              <a:gd name="connsiteX13" fmla="*/ 456257 w 1360156"/>
              <a:gd name="connsiteY13" fmla="*/ 746066 h 1005048"/>
              <a:gd name="connsiteX14" fmla="*/ 295250 w 1360156"/>
              <a:gd name="connsiteY14" fmla="*/ 870716 h 1005048"/>
              <a:gd name="connsiteX15" fmla="*/ 223812 w 1360156"/>
              <a:gd name="connsiteY15" fmla="*/ 995386 h 1005048"/>
              <a:gd name="connsiteX16" fmla="*/ 152374 w 1360156"/>
              <a:gd name="connsiteY16" fmla="*/ 928687 h 1005048"/>
              <a:gd name="connsiteX17" fmla="*/ 14293 w 1360156"/>
              <a:gd name="connsiteY17" fmla="*/ 785835 h 1005048"/>
              <a:gd name="connsiteX18" fmla="*/ 66616 w 1360156"/>
              <a:gd name="connsiteY18" fmla="*/ 589707 h 1005048"/>
              <a:gd name="connsiteX19" fmla="*/ 214253 w 1360156"/>
              <a:gd name="connsiteY19" fmla="*/ 523032 h 1005048"/>
              <a:gd name="connsiteX20" fmla="*/ 215344 w 1360156"/>
              <a:gd name="connsiteY20" fmla="*/ 514189 h 1005048"/>
              <a:gd name="connsiteX21" fmla="*/ 480954 w 1360156"/>
              <a:gd name="connsiteY21" fmla="*/ 400049 h 1005048"/>
              <a:gd name="connsiteX22" fmla="*/ 604812 w 1360156"/>
              <a:gd name="connsiteY22" fmla="*/ 195262 h 1005048"/>
              <a:gd name="connsiteX23" fmla="*/ 557186 w 1360156"/>
              <a:gd name="connsiteY23" fmla="*/ 95273 h 1005048"/>
              <a:gd name="connsiteX24" fmla="*/ 557218 w 1360156"/>
              <a:gd name="connsiteY24" fmla="*/ 28575 h 1005048"/>
              <a:gd name="connsiteX25" fmla="*/ 809600 w 1360156"/>
              <a:gd name="connsiteY25" fmla="*/ 266723 h 1005048"/>
              <a:gd name="connsiteX26" fmla="*/ 909610 w 1360156"/>
              <a:gd name="connsiteY26" fmla="*/ 423885 h 1005048"/>
              <a:gd name="connsiteX27" fmla="*/ 981014 w 1360156"/>
              <a:gd name="connsiteY27" fmla="*/ 361105 h 1005048"/>
              <a:gd name="connsiteX28" fmla="*/ 1055845 w 1360156"/>
              <a:gd name="connsiteY28" fmla="*/ 357372 h 1005048"/>
              <a:gd name="connsiteX29" fmla="*/ 1112228 w 1360156"/>
              <a:gd name="connsiteY29" fmla="*/ 317094 h 1005048"/>
              <a:gd name="connsiteX30" fmla="*/ 1257243 w 1360156"/>
              <a:gd name="connsiteY30" fmla="*/ 237257 h 1005048"/>
              <a:gd name="connsiteX0" fmla="*/ 1347762 w 1360156"/>
              <a:gd name="connsiteY0" fmla="*/ 361105 h 1005048"/>
              <a:gd name="connsiteX1" fmla="*/ 1355393 w 1360156"/>
              <a:gd name="connsiteY1" fmla="*/ 380041 h 1005048"/>
              <a:gd name="connsiteX2" fmla="*/ 1319187 w 1360156"/>
              <a:gd name="connsiteY2" fmla="*/ 576286 h 1005048"/>
              <a:gd name="connsiteX3" fmla="*/ 1304899 w 1360156"/>
              <a:gd name="connsiteY3" fmla="*/ 709610 h 1005048"/>
              <a:gd name="connsiteX4" fmla="*/ 1295374 w 1360156"/>
              <a:gd name="connsiteY4" fmla="*/ 781049 h 1005048"/>
              <a:gd name="connsiteX5" fmla="*/ 1339473 w 1360156"/>
              <a:gd name="connsiteY5" fmla="*/ 844706 h 1005048"/>
              <a:gd name="connsiteX6" fmla="*/ 1290613 w 1360156"/>
              <a:gd name="connsiteY6" fmla="*/ 966784 h 1005048"/>
              <a:gd name="connsiteX7" fmla="*/ 1306508 w 1360156"/>
              <a:gd name="connsiteY7" fmla="*/ 930090 h 1005048"/>
              <a:gd name="connsiteX8" fmla="*/ 1223939 w 1360156"/>
              <a:gd name="connsiteY8" fmla="*/ 985833 h 1005048"/>
              <a:gd name="connsiteX9" fmla="*/ 1076268 w 1360156"/>
              <a:gd name="connsiteY9" fmla="*/ 833409 h 1005048"/>
              <a:gd name="connsiteX10" fmla="*/ 861986 w 1360156"/>
              <a:gd name="connsiteY10" fmla="*/ 565886 h 1005048"/>
              <a:gd name="connsiteX11" fmla="*/ 861209 w 1360156"/>
              <a:gd name="connsiteY11" fmla="*/ 558953 h 1005048"/>
              <a:gd name="connsiteX12" fmla="*/ 542899 w 1360156"/>
              <a:gd name="connsiteY12" fmla="*/ 661139 h 1005048"/>
              <a:gd name="connsiteX13" fmla="*/ 456257 w 1360156"/>
              <a:gd name="connsiteY13" fmla="*/ 746066 h 1005048"/>
              <a:gd name="connsiteX14" fmla="*/ 295250 w 1360156"/>
              <a:gd name="connsiteY14" fmla="*/ 870716 h 1005048"/>
              <a:gd name="connsiteX15" fmla="*/ 223812 w 1360156"/>
              <a:gd name="connsiteY15" fmla="*/ 995386 h 1005048"/>
              <a:gd name="connsiteX16" fmla="*/ 152374 w 1360156"/>
              <a:gd name="connsiteY16" fmla="*/ 928687 h 1005048"/>
              <a:gd name="connsiteX17" fmla="*/ 14293 w 1360156"/>
              <a:gd name="connsiteY17" fmla="*/ 785835 h 1005048"/>
              <a:gd name="connsiteX18" fmla="*/ 66616 w 1360156"/>
              <a:gd name="connsiteY18" fmla="*/ 589707 h 1005048"/>
              <a:gd name="connsiteX19" fmla="*/ 214253 w 1360156"/>
              <a:gd name="connsiteY19" fmla="*/ 523032 h 1005048"/>
              <a:gd name="connsiteX20" fmla="*/ 215344 w 1360156"/>
              <a:gd name="connsiteY20" fmla="*/ 514189 h 1005048"/>
              <a:gd name="connsiteX21" fmla="*/ 480954 w 1360156"/>
              <a:gd name="connsiteY21" fmla="*/ 400049 h 1005048"/>
              <a:gd name="connsiteX22" fmla="*/ 604812 w 1360156"/>
              <a:gd name="connsiteY22" fmla="*/ 195262 h 1005048"/>
              <a:gd name="connsiteX23" fmla="*/ 557186 w 1360156"/>
              <a:gd name="connsiteY23" fmla="*/ 95273 h 1005048"/>
              <a:gd name="connsiteX24" fmla="*/ 557218 w 1360156"/>
              <a:gd name="connsiteY24" fmla="*/ 28575 h 1005048"/>
              <a:gd name="connsiteX25" fmla="*/ 809600 w 1360156"/>
              <a:gd name="connsiteY25" fmla="*/ 266723 h 1005048"/>
              <a:gd name="connsiteX26" fmla="*/ 909610 w 1360156"/>
              <a:gd name="connsiteY26" fmla="*/ 423885 h 1005048"/>
              <a:gd name="connsiteX27" fmla="*/ 981014 w 1360156"/>
              <a:gd name="connsiteY27" fmla="*/ 361105 h 1005048"/>
              <a:gd name="connsiteX28" fmla="*/ 1055845 w 1360156"/>
              <a:gd name="connsiteY28" fmla="*/ 357372 h 1005048"/>
              <a:gd name="connsiteX29" fmla="*/ 1112228 w 1360156"/>
              <a:gd name="connsiteY29" fmla="*/ 317094 h 1005048"/>
              <a:gd name="connsiteX30" fmla="*/ 1257243 w 1360156"/>
              <a:gd name="connsiteY30" fmla="*/ 237257 h 1005048"/>
              <a:gd name="connsiteX0" fmla="*/ 1347762 w 1362743"/>
              <a:gd name="connsiteY0" fmla="*/ 361105 h 1005048"/>
              <a:gd name="connsiteX1" fmla="*/ 1355393 w 1362743"/>
              <a:gd name="connsiteY1" fmla="*/ 380041 h 1005048"/>
              <a:gd name="connsiteX2" fmla="*/ 1319187 w 1362743"/>
              <a:gd name="connsiteY2" fmla="*/ 576286 h 1005048"/>
              <a:gd name="connsiteX3" fmla="*/ 1304899 w 1362743"/>
              <a:gd name="connsiteY3" fmla="*/ 709610 h 1005048"/>
              <a:gd name="connsiteX4" fmla="*/ 1295374 w 1362743"/>
              <a:gd name="connsiteY4" fmla="*/ 781049 h 1005048"/>
              <a:gd name="connsiteX5" fmla="*/ 1355393 w 1362743"/>
              <a:gd name="connsiteY5" fmla="*/ 773592 h 1005048"/>
              <a:gd name="connsiteX6" fmla="*/ 1339473 w 1362743"/>
              <a:gd name="connsiteY6" fmla="*/ 844706 h 1005048"/>
              <a:gd name="connsiteX7" fmla="*/ 1290613 w 1362743"/>
              <a:gd name="connsiteY7" fmla="*/ 966784 h 1005048"/>
              <a:gd name="connsiteX8" fmla="*/ 1306508 w 1362743"/>
              <a:gd name="connsiteY8" fmla="*/ 930090 h 1005048"/>
              <a:gd name="connsiteX9" fmla="*/ 1223939 w 1362743"/>
              <a:gd name="connsiteY9" fmla="*/ 985833 h 1005048"/>
              <a:gd name="connsiteX10" fmla="*/ 1076268 w 1362743"/>
              <a:gd name="connsiteY10" fmla="*/ 833409 h 1005048"/>
              <a:gd name="connsiteX11" fmla="*/ 861986 w 1362743"/>
              <a:gd name="connsiteY11" fmla="*/ 565886 h 1005048"/>
              <a:gd name="connsiteX12" fmla="*/ 861209 w 1362743"/>
              <a:gd name="connsiteY12" fmla="*/ 558953 h 1005048"/>
              <a:gd name="connsiteX13" fmla="*/ 542899 w 1362743"/>
              <a:gd name="connsiteY13" fmla="*/ 661139 h 1005048"/>
              <a:gd name="connsiteX14" fmla="*/ 456257 w 1362743"/>
              <a:gd name="connsiteY14" fmla="*/ 746066 h 1005048"/>
              <a:gd name="connsiteX15" fmla="*/ 295250 w 1362743"/>
              <a:gd name="connsiteY15" fmla="*/ 870716 h 1005048"/>
              <a:gd name="connsiteX16" fmla="*/ 223812 w 1362743"/>
              <a:gd name="connsiteY16" fmla="*/ 995386 h 1005048"/>
              <a:gd name="connsiteX17" fmla="*/ 152374 w 1362743"/>
              <a:gd name="connsiteY17" fmla="*/ 928687 h 1005048"/>
              <a:gd name="connsiteX18" fmla="*/ 14293 w 1362743"/>
              <a:gd name="connsiteY18" fmla="*/ 785835 h 1005048"/>
              <a:gd name="connsiteX19" fmla="*/ 66616 w 1362743"/>
              <a:gd name="connsiteY19" fmla="*/ 589707 h 1005048"/>
              <a:gd name="connsiteX20" fmla="*/ 214253 w 1362743"/>
              <a:gd name="connsiteY20" fmla="*/ 523032 h 1005048"/>
              <a:gd name="connsiteX21" fmla="*/ 215344 w 1362743"/>
              <a:gd name="connsiteY21" fmla="*/ 514189 h 1005048"/>
              <a:gd name="connsiteX22" fmla="*/ 480954 w 1362743"/>
              <a:gd name="connsiteY22" fmla="*/ 400049 h 1005048"/>
              <a:gd name="connsiteX23" fmla="*/ 604812 w 1362743"/>
              <a:gd name="connsiteY23" fmla="*/ 195262 h 1005048"/>
              <a:gd name="connsiteX24" fmla="*/ 557186 w 1362743"/>
              <a:gd name="connsiteY24" fmla="*/ 95273 h 1005048"/>
              <a:gd name="connsiteX25" fmla="*/ 557218 w 1362743"/>
              <a:gd name="connsiteY25" fmla="*/ 28575 h 1005048"/>
              <a:gd name="connsiteX26" fmla="*/ 809600 w 1362743"/>
              <a:gd name="connsiteY26" fmla="*/ 266723 h 1005048"/>
              <a:gd name="connsiteX27" fmla="*/ 909610 w 1362743"/>
              <a:gd name="connsiteY27" fmla="*/ 423885 h 1005048"/>
              <a:gd name="connsiteX28" fmla="*/ 981014 w 1362743"/>
              <a:gd name="connsiteY28" fmla="*/ 361105 h 1005048"/>
              <a:gd name="connsiteX29" fmla="*/ 1055845 w 1362743"/>
              <a:gd name="connsiteY29" fmla="*/ 357372 h 1005048"/>
              <a:gd name="connsiteX30" fmla="*/ 1112228 w 1362743"/>
              <a:gd name="connsiteY30" fmla="*/ 317094 h 1005048"/>
              <a:gd name="connsiteX31" fmla="*/ 1257243 w 1362743"/>
              <a:gd name="connsiteY31" fmla="*/ 237257 h 1005048"/>
              <a:gd name="connsiteX0" fmla="*/ 1347762 w 1362743"/>
              <a:gd name="connsiteY0" fmla="*/ 361105 h 1005048"/>
              <a:gd name="connsiteX1" fmla="*/ 1355393 w 1362743"/>
              <a:gd name="connsiteY1" fmla="*/ 380041 h 1005048"/>
              <a:gd name="connsiteX2" fmla="*/ 1319187 w 1362743"/>
              <a:gd name="connsiteY2" fmla="*/ 576286 h 1005048"/>
              <a:gd name="connsiteX3" fmla="*/ 1304899 w 1362743"/>
              <a:gd name="connsiteY3" fmla="*/ 709610 h 1005048"/>
              <a:gd name="connsiteX4" fmla="*/ 1355393 w 1362743"/>
              <a:gd name="connsiteY4" fmla="*/ 773592 h 1005048"/>
              <a:gd name="connsiteX5" fmla="*/ 1339473 w 1362743"/>
              <a:gd name="connsiteY5" fmla="*/ 844706 h 1005048"/>
              <a:gd name="connsiteX6" fmla="*/ 1290613 w 1362743"/>
              <a:gd name="connsiteY6" fmla="*/ 966784 h 1005048"/>
              <a:gd name="connsiteX7" fmla="*/ 1306508 w 1362743"/>
              <a:gd name="connsiteY7" fmla="*/ 930090 h 1005048"/>
              <a:gd name="connsiteX8" fmla="*/ 1223939 w 1362743"/>
              <a:gd name="connsiteY8" fmla="*/ 985833 h 1005048"/>
              <a:gd name="connsiteX9" fmla="*/ 1076268 w 1362743"/>
              <a:gd name="connsiteY9" fmla="*/ 833409 h 1005048"/>
              <a:gd name="connsiteX10" fmla="*/ 861986 w 1362743"/>
              <a:gd name="connsiteY10" fmla="*/ 565886 h 1005048"/>
              <a:gd name="connsiteX11" fmla="*/ 861209 w 1362743"/>
              <a:gd name="connsiteY11" fmla="*/ 558953 h 1005048"/>
              <a:gd name="connsiteX12" fmla="*/ 542899 w 1362743"/>
              <a:gd name="connsiteY12" fmla="*/ 661139 h 1005048"/>
              <a:gd name="connsiteX13" fmla="*/ 456257 w 1362743"/>
              <a:gd name="connsiteY13" fmla="*/ 746066 h 1005048"/>
              <a:gd name="connsiteX14" fmla="*/ 295250 w 1362743"/>
              <a:gd name="connsiteY14" fmla="*/ 870716 h 1005048"/>
              <a:gd name="connsiteX15" fmla="*/ 223812 w 1362743"/>
              <a:gd name="connsiteY15" fmla="*/ 995386 h 1005048"/>
              <a:gd name="connsiteX16" fmla="*/ 152374 w 1362743"/>
              <a:gd name="connsiteY16" fmla="*/ 928687 h 1005048"/>
              <a:gd name="connsiteX17" fmla="*/ 14293 w 1362743"/>
              <a:gd name="connsiteY17" fmla="*/ 785835 h 1005048"/>
              <a:gd name="connsiteX18" fmla="*/ 66616 w 1362743"/>
              <a:gd name="connsiteY18" fmla="*/ 589707 h 1005048"/>
              <a:gd name="connsiteX19" fmla="*/ 214253 w 1362743"/>
              <a:gd name="connsiteY19" fmla="*/ 523032 h 1005048"/>
              <a:gd name="connsiteX20" fmla="*/ 215344 w 1362743"/>
              <a:gd name="connsiteY20" fmla="*/ 514189 h 1005048"/>
              <a:gd name="connsiteX21" fmla="*/ 480954 w 1362743"/>
              <a:gd name="connsiteY21" fmla="*/ 400049 h 1005048"/>
              <a:gd name="connsiteX22" fmla="*/ 604812 w 1362743"/>
              <a:gd name="connsiteY22" fmla="*/ 195262 h 1005048"/>
              <a:gd name="connsiteX23" fmla="*/ 557186 w 1362743"/>
              <a:gd name="connsiteY23" fmla="*/ 95273 h 1005048"/>
              <a:gd name="connsiteX24" fmla="*/ 557218 w 1362743"/>
              <a:gd name="connsiteY24" fmla="*/ 28575 h 1005048"/>
              <a:gd name="connsiteX25" fmla="*/ 809600 w 1362743"/>
              <a:gd name="connsiteY25" fmla="*/ 266723 h 1005048"/>
              <a:gd name="connsiteX26" fmla="*/ 909610 w 1362743"/>
              <a:gd name="connsiteY26" fmla="*/ 423885 h 1005048"/>
              <a:gd name="connsiteX27" fmla="*/ 981014 w 1362743"/>
              <a:gd name="connsiteY27" fmla="*/ 361105 h 1005048"/>
              <a:gd name="connsiteX28" fmla="*/ 1055845 w 1362743"/>
              <a:gd name="connsiteY28" fmla="*/ 357372 h 1005048"/>
              <a:gd name="connsiteX29" fmla="*/ 1112228 w 1362743"/>
              <a:gd name="connsiteY29" fmla="*/ 317094 h 1005048"/>
              <a:gd name="connsiteX30" fmla="*/ 1257243 w 1362743"/>
              <a:gd name="connsiteY30" fmla="*/ 237257 h 1005048"/>
              <a:gd name="connsiteX0" fmla="*/ 1347762 w 1362743"/>
              <a:gd name="connsiteY0" fmla="*/ 361105 h 1005048"/>
              <a:gd name="connsiteX1" fmla="*/ 1355393 w 1362743"/>
              <a:gd name="connsiteY1" fmla="*/ 380041 h 1005048"/>
              <a:gd name="connsiteX2" fmla="*/ 1319187 w 1362743"/>
              <a:gd name="connsiteY2" fmla="*/ 576286 h 1005048"/>
              <a:gd name="connsiteX3" fmla="*/ 1304899 w 1362743"/>
              <a:gd name="connsiteY3" fmla="*/ 709610 h 1005048"/>
              <a:gd name="connsiteX4" fmla="*/ 1355393 w 1362743"/>
              <a:gd name="connsiteY4" fmla="*/ 773592 h 1005048"/>
              <a:gd name="connsiteX5" fmla="*/ 1339473 w 1362743"/>
              <a:gd name="connsiteY5" fmla="*/ 844706 h 1005048"/>
              <a:gd name="connsiteX6" fmla="*/ 1290613 w 1362743"/>
              <a:gd name="connsiteY6" fmla="*/ 966784 h 1005048"/>
              <a:gd name="connsiteX7" fmla="*/ 1306508 w 1362743"/>
              <a:gd name="connsiteY7" fmla="*/ 930090 h 1005048"/>
              <a:gd name="connsiteX8" fmla="*/ 1076268 w 1362743"/>
              <a:gd name="connsiteY8" fmla="*/ 833409 h 1005048"/>
              <a:gd name="connsiteX9" fmla="*/ 861986 w 1362743"/>
              <a:gd name="connsiteY9" fmla="*/ 565886 h 1005048"/>
              <a:gd name="connsiteX10" fmla="*/ 861209 w 1362743"/>
              <a:gd name="connsiteY10" fmla="*/ 558953 h 1005048"/>
              <a:gd name="connsiteX11" fmla="*/ 542899 w 1362743"/>
              <a:gd name="connsiteY11" fmla="*/ 661139 h 1005048"/>
              <a:gd name="connsiteX12" fmla="*/ 456257 w 1362743"/>
              <a:gd name="connsiteY12" fmla="*/ 746066 h 1005048"/>
              <a:gd name="connsiteX13" fmla="*/ 295250 w 1362743"/>
              <a:gd name="connsiteY13" fmla="*/ 870716 h 1005048"/>
              <a:gd name="connsiteX14" fmla="*/ 223812 w 1362743"/>
              <a:gd name="connsiteY14" fmla="*/ 995386 h 1005048"/>
              <a:gd name="connsiteX15" fmla="*/ 152374 w 1362743"/>
              <a:gd name="connsiteY15" fmla="*/ 928687 h 1005048"/>
              <a:gd name="connsiteX16" fmla="*/ 14293 w 1362743"/>
              <a:gd name="connsiteY16" fmla="*/ 785835 h 1005048"/>
              <a:gd name="connsiteX17" fmla="*/ 66616 w 1362743"/>
              <a:gd name="connsiteY17" fmla="*/ 589707 h 1005048"/>
              <a:gd name="connsiteX18" fmla="*/ 214253 w 1362743"/>
              <a:gd name="connsiteY18" fmla="*/ 523032 h 1005048"/>
              <a:gd name="connsiteX19" fmla="*/ 215344 w 1362743"/>
              <a:gd name="connsiteY19" fmla="*/ 514189 h 1005048"/>
              <a:gd name="connsiteX20" fmla="*/ 480954 w 1362743"/>
              <a:gd name="connsiteY20" fmla="*/ 400049 h 1005048"/>
              <a:gd name="connsiteX21" fmla="*/ 604812 w 1362743"/>
              <a:gd name="connsiteY21" fmla="*/ 195262 h 1005048"/>
              <a:gd name="connsiteX22" fmla="*/ 557186 w 1362743"/>
              <a:gd name="connsiteY22" fmla="*/ 95273 h 1005048"/>
              <a:gd name="connsiteX23" fmla="*/ 557218 w 1362743"/>
              <a:gd name="connsiteY23" fmla="*/ 28575 h 1005048"/>
              <a:gd name="connsiteX24" fmla="*/ 809600 w 1362743"/>
              <a:gd name="connsiteY24" fmla="*/ 266723 h 1005048"/>
              <a:gd name="connsiteX25" fmla="*/ 909610 w 1362743"/>
              <a:gd name="connsiteY25" fmla="*/ 423885 h 1005048"/>
              <a:gd name="connsiteX26" fmla="*/ 981014 w 1362743"/>
              <a:gd name="connsiteY26" fmla="*/ 361105 h 1005048"/>
              <a:gd name="connsiteX27" fmla="*/ 1055845 w 1362743"/>
              <a:gd name="connsiteY27" fmla="*/ 357372 h 1005048"/>
              <a:gd name="connsiteX28" fmla="*/ 1112228 w 1362743"/>
              <a:gd name="connsiteY28" fmla="*/ 317094 h 1005048"/>
              <a:gd name="connsiteX29" fmla="*/ 1257243 w 1362743"/>
              <a:gd name="connsiteY29" fmla="*/ 237257 h 1005048"/>
              <a:gd name="connsiteX0" fmla="*/ 1347762 w 1362743"/>
              <a:gd name="connsiteY0" fmla="*/ 361105 h 1005048"/>
              <a:gd name="connsiteX1" fmla="*/ 1355393 w 1362743"/>
              <a:gd name="connsiteY1" fmla="*/ 380041 h 1005048"/>
              <a:gd name="connsiteX2" fmla="*/ 1319187 w 1362743"/>
              <a:gd name="connsiteY2" fmla="*/ 576286 h 1005048"/>
              <a:gd name="connsiteX3" fmla="*/ 1304899 w 1362743"/>
              <a:gd name="connsiteY3" fmla="*/ 709610 h 1005048"/>
              <a:gd name="connsiteX4" fmla="*/ 1355393 w 1362743"/>
              <a:gd name="connsiteY4" fmla="*/ 773592 h 1005048"/>
              <a:gd name="connsiteX5" fmla="*/ 1339473 w 1362743"/>
              <a:gd name="connsiteY5" fmla="*/ 844706 h 1005048"/>
              <a:gd name="connsiteX6" fmla="*/ 1306508 w 1362743"/>
              <a:gd name="connsiteY6" fmla="*/ 930090 h 1005048"/>
              <a:gd name="connsiteX7" fmla="*/ 1076268 w 1362743"/>
              <a:gd name="connsiteY7" fmla="*/ 833409 h 1005048"/>
              <a:gd name="connsiteX8" fmla="*/ 861986 w 1362743"/>
              <a:gd name="connsiteY8" fmla="*/ 565886 h 1005048"/>
              <a:gd name="connsiteX9" fmla="*/ 861209 w 1362743"/>
              <a:gd name="connsiteY9" fmla="*/ 558953 h 1005048"/>
              <a:gd name="connsiteX10" fmla="*/ 542899 w 1362743"/>
              <a:gd name="connsiteY10" fmla="*/ 661139 h 1005048"/>
              <a:gd name="connsiteX11" fmla="*/ 456257 w 1362743"/>
              <a:gd name="connsiteY11" fmla="*/ 746066 h 1005048"/>
              <a:gd name="connsiteX12" fmla="*/ 295250 w 1362743"/>
              <a:gd name="connsiteY12" fmla="*/ 870716 h 1005048"/>
              <a:gd name="connsiteX13" fmla="*/ 223812 w 1362743"/>
              <a:gd name="connsiteY13" fmla="*/ 995386 h 1005048"/>
              <a:gd name="connsiteX14" fmla="*/ 152374 w 1362743"/>
              <a:gd name="connsiteY14" fmla="*/ 928687 h 1005048"/>
              <a:gd name="connsiteX15" fmla="*/ 14293 w 1362743"/>
              <a:gd name="connsiteY15" fmla="*/ 785835 h 1005048"/>
              <a:gd name="connsiteX16" fmla="*/ 66616 w 1362743"/>
              <a:gd name="connsiteY16" fmla="*/ 589707 h 1005048"/>
              <a:gd name="connsiteX17" fmla="*/ 214253 w 1362743"/>
              <a:gd name="connsiteY17" fmla="*/ 523032 h 1005048"/>
              <a:gd name="connsiteX18" fmla="*/ 215344 w 1362743"/>
              <a:gd name="connsiteY18" fmla="*/ 514189 h 1005048"/>
              <a:gd name="connsiteX19" fmla="*/ 480954 w 1362743"/>
              <a:gd name="connsiteY19" fmla="*/ 400049 h 1005048"/>
              <a:gd name="connsiteX20" fmla="*/ 604812 w 1362743"/>
              <a:gd name="connsiteY20" fmla="*/ 195262 h 1005048"/>
              <a:gd name="connsiteX21" fmla="*/ 557186 w 1362743"/>
              <a:gd name="connsiteY21" fmla="*/ 95273 h 1005048"/>
              <a:gd name="connsiteX22" fmla="*/ 557218 w 1362743"/>
              <a:gd name="connsiteY22" fmla="*/ 28575 h 1005048"/>
              <a:gd name="connsiteX23" fmla="*/ 809600 w 1362743"/>
              <a:gd name="connsiteY23" fmla="*/ 266723 h 1005048"/>
              <a:gd name="connsiteX24" fmla="*/ 909610 w 1362743"/>
              <a:gd name="connsiteY24" fmla="*/ 423885 h 1005048"/>
              <a:gd name="connsiteX25" fmla="*/ 981014 w 1362743"/>
              <a:gd name="connsiteY25" fmla="*/ 361105 h 1005048"/>
              <a:gd name="connsiteX26" fmla="*/ 1055845 w 1362743"/>
              <a:gd name="connsiteY26" fmla="*/ 357372 h 1005048"/>
              <a:gd name="connsiteX27" fmla="*/ 1112228 w 1362743"/>
              <a:gd name="connsiteY27" fmla="*/ 317094 h 1005048"/>
              <a:gd name="connsiteX28" fmla="*/ 1257243 w 1362743"/>
              <a:gd name="connsiteY28" fmla="*/ 237257 h 1005048"/>
              <a:gd name="connsiteX0" fmla="*/ 1347762 w 1386089"/>
              <a:gd name="connsiteY0" fmla="*/ 361105 h 1005048"/>
              <a:gd name="connsiteX1" fmla="*/ 1355393 w 1386089"/>
              <a:gd name="connsiteY1" fmla="*/ 380041 h 1005048"/>
              <a:gd name="connsiteX2" fmla="*/ 1319187 w 1386089"/>
              <a:gd name="connsiteY2" fmla="*/ 576286 h 1005048"/>
              <a:gd name="connsiteX3" fmla="*/ 1304899 w 1386089"/>
              <a:gd name="connsiteY3" fmla="*/ 709610 h 1005048"/>
              <a:gd name="connsiteX4" fmla="*/ 1355393 w 1386089"/>
              <a:gd name="connsiteY4" fmla="*/ 773592 h 1005048"/>
              <a:gd name="connsiteX5" fmla="*/ 1339473 w 1386089"/>
              <a:gd name="connsiteY5" fmla="*/ 844706 h 1005048"/>
              <a:gd name="connsiteX6" fmla="*/ 1306508 w 1386089"/>
              <a:gd name="connsiteY6" fmla="*/ 930090 h 1005048"/>
              <a:gd name="connsiteX7" fmla="*/ 861986 w 1386089"/>
              <a:gd name="connsiteY7" fmla="*/ 565886 h 1005048"/>
              <a:gd name="connsiteX8" fmla="*/ 861209 w 1386089"/>
              <a:gd name="connsiteY8" fmla="*/ 558953 h 1005048"/>
              <a:gd name="connsiteX9" fmla="*/ 542899 w 1386089"/>
              <a:gd name="connsiteY9" fmla="*/ 661139 h 1005048"/>
              <a:gd name="connsiteX10" fmla="*/ 456257 w 1386089"/>
              <a:gd name="connsiteY10" fmla="*/ 746066 h 1005048"/>
              <a:gd name="connsiteX11" fmla="*/ 295250 w 1386089"/>
              <a:gd name="connsiteY11" fmla="*/ 870716 h 1005048"/>
              <a:gd name="connsiteX12" fmla="*/ 223812 w 1386089"/>
              <a:gd name="connsiteY12" fmla="*/ 995386 h 1005048"/>
              <a:gd name="connsiteX13" fmla="*/ 152374 w 1386089"/>
              <a:gd name="connsiteY13" fmla="*/ 928687 h 1005048"/>
              <a:gd name="connsiteX14" fmla="*/ 14293 w 1386089"/>
              <a:gd name="connsiteY14" fmla="*/ 785835 h 1005048"/>
              <a:gd name="connsiteX15" fmla="*/ 66616 w 1386089"/>
              <a:gd name="connsiteY15" fmla="*/ 589707 h 1005048"/>
              <a:gd name="connsiteX16" fmla="*/ 214253 w 1386089"/>
              <a:gd name="connsiteY16" fmla="*/ 523032 h 1005048"/>
              <a:gd name="connsiteX17" fmla="*/ 215344 w 1386089"/>
              <a:gd name="connsiteY17" fmla="*/ 514189 h 1005048"/>
              <a:gd name="connsiteX18" fmla="*/ 480954 w 1386089"/>
              <a:gd name="connsiteY18" fmla="*/ 400049 h 1005048"/>
              <a:gd name="connsiteX19" fmla="*/ 604812 w 1386089"/>
              <a:gd name="connsiteY19" fmla="*/ 195262 h 1005048"/>
              <a:gd name="connsiteX20" fmla="*/ 557186 w 1386089"/>
              <a:gd name="connsiteY20" fmla="*/ 95273 h 1005048"/>
              <a:gd name="connsiteX21" fmla="*/ 557218 w 1386089"/>
              <a:gd name="connsiteY21" fmla="*/ 28575 h 1005048"/>
              <a:gd name="connsiteX22" fmla="*/ 809600 w 1386089"/>
              <a:gd name="connsiteY22" fmla="*/ 266723 h 1005048"/>
              <a:gd name="connsiteX23" fmla="*/ 909610 w 1386089"/>
              <a:gd name="connsiteY23" fmla="*/ 423885 h 1005048"/>
              <a:gd name="connsiteX24" fmla="*/ 981014 w 1386089"/>
              <a:gd name="connsiteY24" fmla="*/ 361105 h 1005048"/>
              <a:gd name="connsiteX25" fmla="*/ 1055845 w 1386089"/>
              <a:gd name="connsiteY25" fmla="*/ 357372 h 1005048"/>
              <a:gd name="connsiteX26" fmla="*/ 1112228 w 1386089"/>
              <a:gd name="connsiteY26" fmla="*/ 317094 h 1005048"/>
              <a:gd name="connsiteX27" fmla="*/ 1257243 w 1386089"/>
              <a:gd name="connsiteY27" fmla="*/ 237257 h 1005048"/>
              <a:gd name="connsiteX0" fmla="*/ 1347762 w 1386089"/>
              <a:gd name="connsiteY0" fmla="*/ 361105 h 1005048"/>
              <a:gd name="connsiteX1" fmla="*/ 1355393 w 1386089"/>
              <a:gd name="connsiteY1" fmla="*/ 380041 h 1005048"/>
              <a:gd name="connsiteX2" fmla="*/ 1319187 w 1386089"/>
              <a:gd name="connsiteY2" fmla="*/ 576286 h 1005048"/>
              <a:gd name="connsiteX3" fmla="*/ 1304899 w 1386089"/>
              <a:gd name="connsiteY3" fmla="*/ 709610 h 1005048"/>
              <a:gd name="connsiteX4" fmla="*/ 1355393 w 1386089"/>
              <a:gd name="connsiteY4" fmla="*/ 773592 h 1005048"/>
              <a:gd name="connsiteX5" fmla="*/ 1339473 w 1386089"/>
              <a:gd name="connsiteY5" fmla="*/ 844706 h 1005048"/>
              <a:gd name="connsiteX6" fmla="*/ 1306508 w 1386089"/>
              <a:gd name="connsiteY6" fmla="*/ 930090 h 1005048"/>
              <a:gd name="connsiteX7" fmla="*/ 861986 w 1386089"/>
              <a:gd name="connsiteY7" fmla="*/ 565886 h 1005048"/>
              <a:gd name="connsiteX8" fmla="*/ 861209 w 1386089"/>
              <a:gd name="connsiteY8" fmla="*/ 558953 h 1005048"/>
              <a:gd name="connsiteX9" fmla="*/ 704416 w 1386089"/>
              <a:gd name="connsiteY9" fmla="*/ 603000 h 1005048"/>
              <a:gd name="connsiteX10" fmla="*/ 456257 w 1386089"/>
              <a:gd name="connsiteY10" fmla="*/ 746066 h 1005048"/>
              <a:gd name="connsiteX11" fmla="*/ 295250 w 1386089"/>
              <a:gd name="connsiteY11" fmla="*/ 870716 h 1005048"/>
              <a:gd name="connsiteX12" fmla="*/ 223812 w 1386089"/>
              <a:gd name="connsiteY12" fmla="*/ 995386 h 1005048"/>
              <a:gd name="connsiteX13" fmla="*/ 152374 w 1386089"/>
              <a:gd name="connsiteY13" fmla="*/ 928687 h 1005048"/>
              <a:gd name="connsiteX14" fmla="*/ 14293 w 1386089"/>
              <a:gd name="connsiteY14" fmla="*/ 785835 h 1005048"/>
              <a:gd name="connsiteX15" fmla="*/ 66616 w 1386089"/>
              <a:gd name="connsiteY15" fmla="*/ 589707 h 1005048"/>
              <a:gd name="connsiteX16" fmla="*/ 214253 w 1386089"/>
              <a:gd name="connsiteY16" fmla="*/ 523032 h 1005048"/>
              <a:gd name="connsiteX17" fmla="*/ 215344 w 1386089"/>
              <a:gd name="connsiteY17" fmla="*/ 514189 h 1005048"/>
              <a:gd name="connsiteX18" fmla="*/ 480954 w 1386089"/>
              <a:gd name="connsiteY18" fmla="*/ 400049 h 1005048"/>
              <a:gd name="connsiteX19" fmla="*/ 604812 w 1386089"/>
              <a:gd name="connsiteY19" fmla="*/ 195262 h 1005048"/>
              <a:gd name="connsiteX20" fmla="*/ 557186 w 1386089"/>
              <a:gd name="connsiteY20" fmla="*/ 95273 h 1005048"/>
              <a:gd name="connsiteX21" fmla="*/ 557218 w 1386089"/>
              <a:gd name="connsiteY21" fmla="*/ 28575 h 1005048"/>
              <a:gd name="connsiteX22" fmla="*/ 809600 w 1386089"/>
              <a:gd name="connsiteY22" fmla="*/ 266723 h 1005048"/>
              <a:gd name="connsiteX23" fmla="*/ 909610 w 1386089"/>
              <a:gd name="connsiteY23" fmla="*/ 423885 h 1005048"/>
              <a:gd name="connsiteX24" fmla="*/ 981014 w 1386089"/>
              <a:gd name="connsiteY24" fmla="*/ 361105 h 1005048"/>
              <a:gd name="connsiteX25" fmla="*/ 1055845 w 1386089"/>
              <a:gd name="connsiteY25" fmla="*/ 357372 h 1005048"/>
              <a:gd name="connsiteX26" fmla="*/ 1112228 w 1386089"/>
              <a:gd name="connsiteY26" fmla="*/ 317094 h 1005048"/>
              <a:gd name="connsiteX27" fmla="*/ 1257243 w 1386089"/>
              <a:gd name="connsiteY27" fmla="*/ 237257 h 1005048"/>
              <a:gd name="connsiteX0" fmla="*/ 1347762 w 1386089"/>
              <a:gd name="connsiteY0" fmla="*/ 361105 h 1005048"/>
              <a:gd name="connsiteX1" fmla="*/ 1355393 w 1386089"/>
              <a:gd name="connsiteY1" fmla="*/ 380041 h 1005048"/>
              <a:gd name="connsiteX2" fmla="*/ 1319187 w 1386089"/>
              <a:gd name="connsiteY2" fmla="*/ 576286 h 1005048"/>
              <a:gd name="connsiteX3" fmla="*/ 1304899 w 1386089"/>
              <a:gd name="connsiteY3" fmla="*/ 709610 h 1005048"/>
              <a:gd name="connsiteX4" fmla="*/ 1355393 w 1386089"/>
              <a:gd name="connsiteY4" fmla="*/ 773592 h 1005048"/>
              <a:gd name="connsiteX5" fmla="*/ 1339473 w 1386089"/>
              <a:gd name="connsiteY5" fmla="*/ 844706 h 1005048"/>
              <a:gd name="connsiteX6" fmla="*/ 1306508 w 1386089"/>
              <a:gd name="connsiteY6" fmla="*/ 930090 h 1005048"/>
              <a:gd name="connsiteX7" fmla="*/ 861986 w 1386089"/>
              <a:gd name="connsiteY7" fmla="*/ 565886 h 1005048"/>
              <a:gd name="connsiteX8" fmla="*/ 861209 w 1386089"/>
              <a:gd name="connsiteY8" fmla="*/ 558953 h 1005048"/>
              <a:gd name="connsiteX9" fmla="*/ 704416 w 1386089"/>
              <a:gd name="connsiteY9" fmla="*/ 603000 h 1005048"/>
              <a:gd name="connsiteX10" fmla="*/ 461150 w 1386089"/>
              <a:gd name="connsiteY10" fmla="*/ 701349 h 1005048"/>
              <a:gd name="connsiteX11" fmla="*/ 295250 w 1386089"/>
              <a:gd name="connsiteY11" fmla="*/ 870716 h 1005048"/>
              <a:gd name="connsiteX12" fmla="*/ 223812 w 1386089"/>
              <a:gd name="connsiteY12" fmla="*/ 995386 h 1005048"/>
              <a:gd name="connsiteX13" fmla="*/ 152374 w 1386089"/>
              <a:gd name="connsiteY13" fmla="*/ 928687 h 1005048"/>
              <a:gd name="connsiteX14" fmla="*/ 14293 w 1386089"/>
              <a:gd name="connsiteY14" fmla="*/ 785835 h 1005048"/>
              <a:gd name="connsiteX15" fmla="*/ 66616 w 1386089"/>
              <a:gd name="connsiteY15" fmla="*/ 589707 h 1005048"/>
              <a:gd name="connsiteX16" fmla="*/ 214253 w 1386089"/>
              <a:gd name="connsiteY16" fmla="*/ 523032 h 1005048"/>
              <a:gd name="connsiteX17" fmla="*/ 215344 w 1386089"/>
              <a:gd name="connsiteY17" fmla="*/ 514189 h 1005048"/>
              <a:gd name="connsiteX18" fmla="*/ 480954 w 1386089"/>
              <a:gd name="connsiteY18" fmla="*/ 400049 h 1005048"/>
              <a:gd name="connsiteX19" fmla="*/ 604812 w 1386089"/>
              <a:gd name="connsiteY19" fmla="*/ 195262 h 1005048"/>
              <a:gd name="connsiteX20" fmla="*/ 557186 w 1386089"/>
              <a:gd name="connsiteY20" fmla="*/ 95273 h 1005048"/>
              <a:gd name="connsiteX21" fmla="*/ 557218 w 1386089"/>
              <a:gd name="connsiteY21" fmla="*/ 28575 h 1005048"/>
              <a:gd name="connsiteX22" fmla="*/ 809600 w 1386089"/>
              <a:gd name="connsiteY22" fmla="*/ 266723 h 1005048"/>
              <a:gd name="connsiteX23" fmla="*/ 909610 w 1386089"/>
              <a:gd name="connsiteY23" fmla="*/ 423885 h 1005048"/>
              <a:gd name="connsiteX24" fmla="*/ 981014 w 1386089"/>
              <a:gd name="connsiteY24" fmla="*/ 361105 h 1005048"/>
              <a:gd name="connsiteX25" fmla="*/ 1055845 w 1386089"/>
              <a:gd name="connsiteY25" fmla="*/ 357372 h 1005048"/>
              <a:gd name="connsiteX26" fmla="*/ 1112228 w 1386089"/>
              <a:gd name="connsiteY26" fmla="*/ 317094 h 1005048"/>
              <a:gd name="connsiteX27" fmla="*/ 1257243 w 1386089"/>
              <a:gd name="connsiteY27" fmla="*/ 237257 h 1005048"/>
              <a:gd name="connsiteX0" fmla="*/ 1347762 w 1386089"/>
              <a:gd name="connsiteY0" fmla="*/ 361105 h 1005048"/>
              <a:gd name="connsiteX1" fmla="*/ 1355393 w 1386089"/>
              <a:gd name="connsiteY1" fmla="*/ 380041 h 1005048"/>
              <a:gd name="connsiteX2" fmla="*/ 1319187 w 1386089"/>
              <a:gd name="connsiteY2" fmla="*/ 576286 h 1005048"/>
              <a:gd name="connsiteX3" fmla="*/ 1304899 w 1386089"/>
              <a:gd name="connsiteY3" fmla="*/ 709610 h 1005048"/>
              <a:gd name="connsiteX4" fmla="*/ 1355393 w 1386089"/>
              <a:gd name="connsiteY4" fmla="*/ 773592 h 1005048"/>
              <a:gd name="connsiteX5" fmla="*/ 1339473 w 1386089"/>
              <a:gd name="connsiteY5" fmla="*/ 844706 h 1005048"/>
              <a:gd name="connsiteX6" fmla="*/ 1306508 w 1386089"/>
              <a:gd name="connsiteY6" fmla="*/ 930090 h 1005048"/>
              <a:gd name="connsiteX7" fmla="*/ 861986 w 1386089"/>
              <a:gd name="connsiteY7" fmla="*/ 565886 h 1005048"/>
              <a:gd name="connsiteX8" fmla="*/ 861209 w 1386089"/>
              <a:gd name="connsiteY8" fmla="*/ 558953 h 1005048"/>
              <a:gd name="connsiteX9" fmla="*/ 728882 w 1386089"/>
              <a:gd name="connsiteY9" fmla="*/ 611944 h 1005048"/>
              <a:gd name="connsiteX10" fmla="*/ 461150 w 1386089"/>
              <a:gd name="connsiteY10" fmla="*/ 701349 h 1005048"/>
              <a:gd name="connsiteX11" fmla="*/ 295250 w 1386089"/>
              <a:gd name="connsiteY11" fmla="*/ 870716 h 1005048"/>
              <a:gd name="connsiteX12" fmla="*/ 223812 w 1386089"/>
              <a:gd name="connsiteY12" fmla="*/ 995386 h 1005048"/>
              <a:gd name="connsiteX13" fmla="*/ 152374 w 1386089"/>
              <a:gd name="connsiteY13" fmla="*/ 928687 h 1005048"/>
              <a:gd name="connsiteX14" fmla="*/ 14293 w 1386089"/>
              <a:gd name="connsiteY14" fmla="*/ 785835 h 1005048"/>
              <a:gd name="connsiteX15" fmla="*/ 66616 w 1386089"/>
              <a:gd name="connsiteY15" fmla="*/ 589707 h 1005048"/>
              <a:gd name="connsiteX16" fmla="*/ 214253 w 1386089"/>
              <a:gd name="connsiteY16" fmla="*/ 523032 h 1005048"/>
              <a:gd name="connsiteX17" fmla="*/ 215344 w 1386089"/>
              <a:gd name="connsiteY17" fmla="*/ 514189 h 1005048"/>
              <a:gd name="connsiteX18" fmla="*/ 480954 w 1386089"/>
              <a:gd name="connsiteY18" fmla="*/ 400049 h 1005048"/>
              <a:gd name="connsiteX19" fmla="*/ 604812 w 1386089"/>
              <a:gd name="connsiteY19" fmla="*/ 195262 h 1005048"/>
              <a:gd name="connsiteX20" fmla="*/ 557186 w 1386089"/>
              <a:gd name="connsiteY20" fmla="*/ 95273 h 1005048"/>
              <a:gd name="connsiteX21" fmla="*/ 557218 w 1386089"/>
              <a:gd name="connsiteY21" fmla="*/ 28575 h 1005048"/>
              <a:gd name="connsiteX22" fmla="*/ 809600 w 1386089"/>
              <a:gd name="connsiteY22" fmla="*/ 266723 h 1005048"/>
              <a:gd name="connsiteX23" fmla="*/ 909610 w 1386089"/>
              <a:gd name="connsiteY23" fmla="*/ 423885 h 1005048"/>
              <a:gd name="connsiteX24" fmla="*/ 981014 w 1386089"/>
              <a:gd name="connsiteY24" fmla="*/ 361105 h 1005048"/>
              <a:gd name="connsiteX25" fmla="*/ 1055845 w 1386089"/>
              <a:gd name="connsiteY25" fmla="*/ 357372 h 1005048"/>
              <a:gd name="connsiteX26" fmla="*/ 1112228 w 1386089"/>
              <a:gd name="connsiteY26" fmla="*/ 317094 h 1005048"/>
              <a:gd name="connsiteX27" fmla="*/ 1257243 w 1386089"/>
              <a:gd name="connsiteY27" fmla="*/ 237257 h 1005048"/>
              <a:gd name="connsiteX0" fmla="*/ 1347762 w 1386089"/>
              <a:gd name="connsiteY0" fmla="*/ 361105 h 1011245"/>
              <a:gd name="connsiteX1" fmla="*/ 1355393 w 1386089"/>
              <a:gd name="connsiteY1" fmla="*/ 380041 h 1011245"/>
              <a:gd name="connsiteX2" fmla="*/ 1319187 w 1386089"/>
              <a:gd name="connsiteY2" fmla="*/ 576286 h 1011245"/>
              <a:gd name="connsiteX3" fmla="*/ 1304899 w 1386089"/>
              <a:gd name="connsiteY3" fmla="*/ 709610 h 1011245"/>
              <a:gd name="connsiteX4" fmla="*/ 1355393 w 1386089"/>
              <a:gd name="connsiteY4" fmla="*/ 773592 h 1011245"/>
              <a:gd name="connsiteX5" fmla="*/ 1339473 w 1386089"/>
              <a:gd name="connsiteY5" fmla="*/ 844706 h 1011245"/>
              <a:gd name="connsiteX6" fmla="*/ 1306508 w 1386089"/>
              <a:gd name="connsiteY6" fmla="*/ 930090 h 1011245"/>
              <a:gd name="connsiteX7" fmla="*/ 861986 w 1386089"/>
              <a:gd name="connsiteY7" fmla="*/ 565886 h 1011245"/>
              <a:gd name="connsiteX8" fmla="*/ 861209 w 1386089"/>
              <a:gd name="connsiteY8" fmla="*/ 558953 h 1011245"/>
              <a:gd name="connsiteX9" fmla="*/ 728882 w 1386089"/>
              <a:gd name="connsiteY9" fmla="*/ 611944 h 1011245"/>
              <a:gd name="connsiteX10" fmla="*/ 461150 w 1386089"/>
              <a:gd name="connsiteY10" fmla="*/ 701349 h 1011245"/>
              <a:gd name="connsiteX11" fmla="*/ 295250 w 1386089"/>
              <a:gd name="connsiteY11" fmla="*/ 870716 h 1011245"/>
              <a:gd name="connsiteX12" fmla="*/ 223812 w 1386089"/>
              <a:gd name="connsiteY12" fmla="*/ 995386 h 1011245"/>
              <a:gd name="connsiteX13" fmla="*/ 239806 w 1386089"/>
              <a:gd name="connsiteY13" fmla="*/ 965872 h 1011245"/>
              <a:gd name="connsiteX14" fmla="*/ 152374 w 1386089"/>
              <a:gd name="connsiteY14" fmla="*/ 928687 h 1011245"/>
              <a:gd name="connsiteX15" fmla="*/ 14293 w 1386089"/>
              <a:gd name="connsiteY15" fmla="*/ 785835 h 1011245"/>
              <a:gd name="connsiteX16" fmla="*/ 66616 w 1386089"/>
              <a:gd name="connsiteY16" fmla="*/ 589707 h 1011245"/>
              <a:gd name="connsiteX17" fmla="*/ 214253 w 1386089"/>
              <a:gd name="connsiteY17" fmla="*/ 523032 h 1011245"/>
              <a:gd name="connsiteX18" fmla="*/ 215344 w 1386089"/>
              <a:gd name="connsiteY18" fmla="*/ 514189 h 1011245"/>
              <a:gd name="connsiteX19" fmla="*/ 480954 w 1386089"/>
              <a:gd name="connsiteY19" fmla="*/ 400049 h 1011245"/>
              <a:gd name="connsiteX20" fmla="*/ 604812 w 1386089"/>
              <a:gd name="connsiteY20" fmla="*/ 195262 h 1011245"/>
              <a:gd name="connsiteX21" fmla="*/ 557186 w 1386089"/>
              <a:gd name="connsiteY21" fmla="*/ 95273 h 1011245"/>
              <a:gd name="connsiteX22" fmla="*/ 557218 w 1386089"/>
              <a:gd name="connsiteY22" fmla="*/ 28575 h 1011245"/>
              <a:gd name="connsiteX23" fmla="*/ 809600 w 1386089"/>
              <a:gd name="connsiteY23" fmla="*/ 266723 h 1011245"/>
              <a:gd name="connsiteX24" fmla="*/ 909610 w 1386089"/>
              <a:gd name="connsiteY24" fmla="*/ 423885 h 1011245"/>
              <a:gd name="connsiteX25" fmla="*/ 981014 w 1386089"/>
              <a:gd name="connsiteY25" fmla="*/ 361105 h 1011245"/>
              <a:gd name="connsiteX26" fmla="*/ 1055845 w 1386089"/>
              <a:gd name="connsiteY26" fmla="*/ 357372 h 1011245"/>
              <a:gd name="connsiteX27" fmla="*/ 1112228 w 1386089"/>
              <a:gd name="connsiteY27" fmla="*/ 317094 h 1011245"/>
              <a:gd name="connsiteX28" fmla="*/ 1257243 w 1386089"/>
              <a:gd name="connsiteY28" fmla="*/ 237257 h 1011245"/>
              <a:gd name="connsiteX0" fmla="*/ 1347762 w 1386089"/>
              <a:gd name="connsiteY0" fmla="*/ 361105 h 976559"/>
              <a:gd name="connsiteX1" fmla="*/ 1355393 w 1386089"/>
              <a:gd name="connsiteY1" fmla="*/ 380041 h 976559"/>
              <a:gd name="connsiteX2" fmla="*/ 1319187 w 1386089"/>
              <a:gd name="connsiteY2" fmla="*/ 576286 h 976559"/>
              <a:gd name="connsiteX3" fmla="*/ 1304899 w 1386089"/>
              <a:gd name="connsiteY3" fmla="*/ 709610 h 976559"/>
              <a:gd name="connsiteX4" fmla="*/ 1355393 w 1386089"/>
              <a:gd name="connsiteY4" fmla="*/ 773592 h 976559"/>
              <a:gd name="connsiteX5" fmla="*/ 1339473 w 1386089"/>
              <a:gd name="connsiteY5" fmla="*/ 844706 h 976559"/>
              <a:gd name="connsiteX6" fmla="*/ 1306508 w 1386089"/>
              <a:gd name="connsiteY6" fmla="*/ 930090 h 976559"/>
              <a:gd name="connsiteX7" fmla="*/ 861986 w 1386089"/>
              <a:gd name="connsiteY7" fmla="*/ 565886 h 976559"/>
              <a:gd name="connsiteX8" fmla="*/ 861209 w 1386089"/>
              <a:gd name="connsiteY8" fmla="*/ 558953 h 976559"/>
              <a:gd name="connsiteX9" fmla="*/ 728882 w 1386089"/>
              <a:gd name="connsiteY9" fmla="*/ 611944 h 976559"/>
              <a:gd name="connsiteX10" fmla="*/ 461150 w 1386089"/>
              <a:gd name="connsiteY10" fmla="*/ 701349 h 976559"/>
              <a:gd name="connsiteX11" fmla="*/ 295250 w 1386089"/>
              <a:gd name="connsiteY11" fmla="*/ 870716 h 976559"/>
              <a:gd name="connsiteX12" fmla="*/ 239806 w 1386089"/>
              <a:gd name="connsiteY12" fmla="*/ 965872 h 976559"/>
              <a:gd name="connsiteX13" fmla="*/ 152374 w 1386089"/>
              <a:gd name="connsiteY13" fmla="*/ 928687 h 976559"/>
              <a:gd name="connsiteX14" fmla="*/ 14293 w 1386089"/>
              <a:gd name="connsiteY14" fmla="*/ 785835 h 976559"/>
              <a:gd name="connsiteX15" fmla="*/ 66616 w 1386089"/>
              <a:gd name="connsiteY15" fmla="*/ 589707 h 976559"/>
              <a:gd name="connsiteX16" fmla="*/ 214253 w 1386089"/>
              <a:gd name="connsiteY16" fmla="*/ 523032 h 976559"/>
              <a:gd name="connsiteX17" fmla="*/ 215344 w 1386089"/>
              <a:gd name="connsiteY17" fmla="*/ 514189 h 976559"/>
              <a:gd name="connsiteX18" fmla="*/ 480954 w 1386089"/>
              <a:gd name="connsiteY18" fmla="*/ 400049 h 976559"/>
              <a:gd name="connsiteX19" fmla="*/ 604812 w 1386089"/>
              <a:gd name="connsiteY19" fmla="*/ 195262 h 976559"/>
              <a:gd name="connsiteX20" fmla="*/ 557186 w 1386089"/>
              <a:gd name="connsiteY20" fmla="*/ 95273 h 976559"/>
              <a:gd name="connsiteX21" fmla="*/ 557218 w 1386089"/>
              <a:gd name="connsiteY21" fmla="*/ 28575 h 976559"/>
              <a:gd name="connsiteX22" fmla="*/ 809600 w 1386089"/>
              <a:gd name="connsiteY22" fmla="*/ 266723 h 976559"/>
              <a:gd name="connsiteX23" fmla="*/ 909610 w 1386089"/>
              <a:gd name="connsiteY23" fmla="*/ 423885 h 976559"/>
              <a:gd name="connsiteX24" fmla="*/ 981014 w 1386089"/>
              <a:gd name="connsiteY24" fmla="*/ 361105 h 976559"/>
              <a:gd name="connsiteX25" fmla="*/ 1055845 w 1386089"/>
              <a:gd name="connsiteY25" fmla="*/ 357372 h 976559"/>
              <a:gd name="connsiteX26" fmla="*/ 1112228 w 1386089"/>
              <a:gd name="connsiteY26" fmla="*/ 317094 h 976559"/>
              <a:gd name="connsiteX27" fmla="*/ 1257243 w 1386089"/>
              <a:gd name="connsiteY27" fmla="*/ 237257 h 976559"/>
              <a:gd name="connsiteX0" fmla="*/ 1347762 w 1386089"/>
              <a:gd name="connsiteY0" fmla="*/ 361105 h 976561"/>
              <a:gd name="connsiteX1" fmla="*/ 1355393 w 1386089"/>
              <a:gd name="connsiteY1" fmla="*/ 380041 h 976561"/>
              <a:gd name="connsiteX2" fmla="*/ 1319187 w 1386089"/>
              <a:gd name="connsiteY2" fmla="*/ 576286 h 976561"/>
              <a:gd name="connsiteX3" fmla="*/ 1304899 w 1386089"/>
              <a:gd name="connsiteY3" fmla="*/ 709610 h 976561"/>
              <a:gd name="connsiteX4" fmla="*/ 1355393 w 1386089"/>
              <a:gd name="connsiteY4" fmla="*/ 773592 h 976561"/>
              <a:gd name="connsiteX5" fmla="*/ 1339473 w 1386089"/>
              <a:gd name="connsiteY5" fmla="*/ 844706 h 976561"/>
              <a:gd name="connsiteX6" fmla="*/ 1306508 w 1386089"/>
              <a:gd name="connsiteY6" fmla="*/ 930090 h 976561"/>
              <a:gd name="connsiteX7" fmla="*/ 861986 w 1386089"/>
              <a:gd name="connsiteY7" fmla="*/ 565886 h 976561"/>
              <a:gd name="connsiteX8" fmla="*/ 861209 w 1386089"/>
              <a:gd name="connsiteY8" fmla="*/ 558953 h 976561"/>
              <a:gd name="connsiteX9" fmla="*/ 728882 w 1386089"/>
              <a:gd name="connsiteY9" fmla="*/ 611944 h 976561"/>
              <a:gd name="connsiteX10" fmla="*/ 461150 w 1386089"/>
              <a:gd name="connsiteY10" fmla="*/ 701349 h 976561"/>
              <a:gd name="connsiteX11" fmla="*/ 295250 w 1386089"/>
              <a:gd name="connsiteY11" fmla="*/ 870716 h 976561"/>
              <a:gd name="connsiteX12" fmla="*/ 239806 w 1386089"/>
              <a:gd name="connsiteY12" fmla="*/ 965872 h 976561"/>
              <a:gd name="connsiteX13" fmla="*/ 152374 w 1386089"/>
              <a:gd name="connsiteY13" fmla="*/ 928687 h 976561"/>
              <a:gd name="connsiteX14" fmla="*/ 14293 w 1386089"/>
              <a:gd name="connsiteY14" fmla="*/ 785835 h 976561"/>
              <a:gd name="connsiteX15" fmla="*/ 66616 w 1386089"/>
              <a:gd name="connsiteY15" fmla="*/ 589707 h 976561"/>
              <a:gd name="connsiteX16" fmla="*/ 214253 w 1386089"/>
              <a:gd name="connsiteY16" fmla="*/ 523032 h 976561"/>
              <a:gd name="connsiteX17" fmla="*/ 215344 w 1386089"/>
              <a:gd name="connsiteY17" fmla="*/ 514189 h 976561"/>
              <a:gd name="connsiteX18" fmla="*/ 485897 w 1386089"/>
              <a:gd name="connsiteY18" fmla="*/ 373215 h 976561"/>
              <a:gd name="connsiteX19" fmla="*/ 604812 w 1386089"/>
              <a:gd name="connsiteY19" fmla="*/ 195262 h 976561"/>
              <a:gd name="connsiteX20" fmla="*/ 557186 w 1386089"/>
              <a:gd name="connsiteY20" fmla="*/ 95273 h 976561"/>
              <a:gd name="connsiteX21" fmla="*/ 557218 w 1386089"/>
              <a:gd name="connsiteY21" fmla="*/ 28575 h 976561"/>
              <a:gd name="connsiteX22" fmla="*/ 809600 w 1386089"/>
              <a:gd name="connsiteY22" fmla="*/ 266723 h 976561"/>
              <a:gd name="connsiteX23" fmla="*/ 909610 w 1386089"/>
              <a:gd name="connsiteY23" fmla="*/ 423885 h 976561"/>
              <a:gd name="connsiteX24" fmla="*/ 981014 w 1386089"/>
              <a:gd name="connsiteY24" fmla="*/ 361105 h 976561"/>
              <a:gd name="connsiteX25" fmla="*/ 1055845 w 1386089"/>
              <a:gd name="connsiteY25" fmla="*/ 357372 h 976561"/>
              <a:gd name="connsiteX26" fmla="*/ 1112228 w 1386089"/>
              <a:gd name="connsiteY26" fmla="*/ 317094 h 976561"/>
              <a:gd name="connsiteX27" fmla="*/ 1257243 w 1386089"/>
              <a:gd name="connsiteY27" fmla="*/ 237257 h 976561"/>
              <a:gd name="connsiteX0" fmla="*/ 1347762 w 1386089"/>
              <a:gd name="connsiteY0" fmla="*/ 361105 h 976559"/>
              <a:gd name="connsiteX1" fmla="*/ 1355393 w 1386089"/>
              <a:gd name="connsiteY1" fmla="*/ 380041 h 976559"/>
              <a:gd name="connsiteX2" fmla="*/ 1319187 w 1386089"/>
              <a:gd name="connsiteY2" fmla="*/ 576286 h 976559"/>
              <a:gd name="connsiteX3" fmla="*/ 1304899 w 1386089"/>
              <a:gd name="connsiteY3" fmla="*/ 709610 h 976559"/>
              <a:gd name="connsiteX4" fmla="*/ 1355393 w 1386089"/>
              <a:gd name="connsiteY4" fmla="*/ 773592 h 976559"/>
              <a:gd name="connsiteX5" fmla="*/ 1339473 w 1386089"/>
              <a:gd name="connsiteY5" fmla="*/ 844706 h 976559"/>
              <a:gd name="connsiteX6" fmla="*/ 1306508 w 1386089"/>
              <a:gd name="connsiteY6" fmla="*/ 930090 h 976559"/>
              <a:gd name="connsiteX7" fmla="*/ 861986 w 1386089"/>
              <a:gd name="connsiteY7" fmla="*/ 565886 h 976559"/>
              <a:gd name="connsiteX8" fmla="*/ 861209 w 1386089"/>
              <a:gd name="connsiteY8" fmla="*/ 558953 h 976559"/>
              <a:gd name="connsiteX9" fmla="*/ 728882 w 1386089"/>
              <a:gd name="connsiteY9" fmla="*/ 611944 h 976559"/>
              <a:gd name="connsiteX10" fmla="*/ 461150 w 1386089"/>
              <a:gd name="connsiteY10" fmla="*/ 701349 h 976559"/>
              <a:gd name="connsiteX11" fmla="*/ 295250 w 1386089"/>
              <a:gd name="connsiteY11" fmla="*/ 870716 h 976559"/>
              <a:gd name="connsiteX12" fmla="*/ 239806 w 1386089"/>
              <a:gd name="connsiteY12" fmla="*/ 965872 h 976559"/>
              <a:gd name="connsiteX13" fmla="*/ 152374 w 1386089"/>
              <a:gd name="connsiteY13" fmla="*/ 928687 h 976559"/>
              <a:gd name="connsiteX14" fmla="*/ 14293 w 1386089"/>
              <a:gd name="connsiteY14" fmla="*/ 785835 h 976559"/>
              <a:gd name="connsiteX15" fmla="*/ 66616 w 1386089"/>
              <a:gd name="connsiteY15" fmla="*/ 589707 h 976559"/>
              <a:gd name="connsiteX16" fmla="*/ 214253 w 1386089"/>
              <a:gd name="connsiteY16" fmla="*/ 523032 h 976559"/>
              <a:gd name="connsiteX17" fmla="*/ 215344 w 1386089"/>
              <a:gd name="connsiteY17" fmla="*/ 514189 h 976559"/>
              <a:gd name="connsiteX18" fmla="*/ 485897 w 1386089"/>
              <a:gd name="connsiteY18" fmla="*/ 373215 h 976559"/>
              <a:gd name="connsiteX19" fmla="*/ 550990 w 1386089"/>
              <a:gd name="connsiteY19" fmla="*/ 199734 h 976559"/>
              <a:gd name="connsiteX20" fmla="*/ 557186 w 1386089"/>
              <a:gd name="connsiteY20" fmla="*/ 95273 h 976559"/>
              <a:gd name="connsiteX21" fmla="*/ 557218 w 1386089"/>
              <a:gd name="connsiteY21" fmla="*/ 28575 h 976559"/>
              <a:gd name="connsiteX22" fmla="*/ 809600 w 1386089"/>
              <a:gd name="connsiteY22" fmla="*/ 266723 h 976559"/>
              <a:gd name="connsiteX23" fmla="*/ 909610 w 1386089"/>
              <a:gd name="connsiteY23" fmla="*/ 423885 h 976559"/>
              <a:gd name="connsiteX24" fmla="*/ 981014 w 1386089"/>
              <a:gd name="connsiteY24" fmla="*/ 361105 h 976559"/>
              <a:gd name="connsiteX25" fmla="*/ 1055845 w 1386089"/>
              <a:gd name="connsiteY25" fmla="*/ 357372 h 976559"/>
              <a:gd name="connsiteX26" fmla="*/ 1112228 w 1386089"/>
              <a:gd name="connsiteY26" fmla="*/ 317094 h 976559"/>
              <a:gd name="connsiteX27" fmla="*/ 1257243 w 1386089"/>
              <a:gd name="connsiteY27" fmla="*/ 237257 h 976559"/>
              <a:gd name="connsiteX0" fmla="*/ 1347762 w 1386089"/>
              <a:gd name="connsiteY0" fmla="*/ 361105 h 976561"/>
              <a:gd name="connsiteX1" fmla="*/ 1355393 w 1386089"/>
              <a:gd name="connsiteY1" fmla="*/ 380041 h 976561"/>
              <a:gd name="connsiteX2" fmla="*/ 1319187 w 1386089"/>
              <a:gd name="connsiteY2" fmla="*/ 576286 h 976561"/>
              <a:gd name="connsiteX3" fmla="*/ 1304899 w 1386089"/>
              <a:gd name="connsiteY3" fmla="*/ 709610 h 976561"/>
              <a:gd name="connsiteX4" fmla="*/ 1355393 w 1386089"/>
              <a:gd name="connsiteY4" fmla="*/ 773592 h 976561"/>
              <a:gd name="connsiteX5" fmla="*/ 1339473 w 1386089"/>
              <a:gd name="connsiteY5" fmla="*/ 844706 h 976561"/>
              <a:gd name="connsiteX6" fmla="*/ 1306508 w 1386089"/>
              <a:gd name="connsiteY6" fmla="*/ 930090 h 976561"/>
              <a:gd name="connsiteX7" fmla="*/ 861986 w 1386089"/>
              <a:gd name="connsiteY7" fmla="*/ 565886 h 976561"/>
              <a:gd name="connsiteX8" fmla="*/ 861209 w 1386089"/>
              <a:gd name="connsiteY8" fmla="*/ 558953 h 976561"/>
              <a:gd name="connsiteX9" fmla="*/ 728882 w 1386089"/>
              <a:gd name="connsiteY9" fmla="*/ 611944 h 976561"/>
              <a:gd name="connsiteX10" fmla="*/ 461150 w 1386089"/>
              <a:gd name="connsiteY10" fmla="*/ 701349 h 976561"/>
              <a:gd name="connsiteX11" fmla="*/ 295250 w 1386089"/>
              <a:gd name="connsiteY11" fmla="*/ 870716 h 976561"/>
              <a:gd name="connsiteX12" fmla="*/ 239806 w 1386089"/>
              <a:gd name="connsiteY12" fmla="*/ 965872 h 976561"/>
              <a:gd name="connsiteX13" fmla="*/ 152374 w 1386089"/>
              <a:gd name="connsiteY13" fmla="*/ 928687 h 976561"/>
              <a:gd name="connsiteX14" fmla="*/ 14293 w 1386089"/>
              <a:gd name="connsiteY14" fmla="*/ 785835 h 976561"/>
              <a:gd name="connsiteX15" fmla="*/ 66616 w 1386089"/>
              <a:gd name="connsiteY15" fmla="*/ 589707 h 976561"/>
              <a:gd name="connsiteX16" fmla="*/ 214253 w 1386089"/>
              <a:gd name="connsiteY16" fmla="*/ 523032 h 976561"/>
              <a:gd name="connsiteX17" fmla="*/ 215344 w 1386089"/>
              <a:gd name="connsiteY17" fmla="*/ 514189 h 976561"/>
              <a:gd name="connsiteX18" fmla="*/ 485897 w 1386089"/>
              <a:gd name="connsiteY18" fmla="*/ 373215 h 976561"/>
              <a:gd name="connsiteX19" fmla="*/ 550990 w 1386089"/>
              <a:gd name="connsiteY19" fmla="*/ 199734 h 976561"/>
              <a:gd name="connsiteX20" fmla="*/ 557186 w 1386089"/>
              <a:gd name="connsiteY20" fmla="*/ 95273 h 976561"/>
              <a:gd name="connsiteX21" fmla="*/ 557218 w 1386089"/>
              <a:gd name="connsiteY21" fmla="*/ 28575 h 976561"/>
              <a:gd name="connsiteX22" fmla="*/ 809600 w 1386089"/>
              <a:gd name="connsiteY22" fmla="*/ 266723 h 976561"/>
              <a:gd name="connsiteX23" fmla="*/ 899824 w 1386089"/>
              <a:gd name="connsiteY23" fmla="*/ 338924 h 976561"/>
              <a:gd name="connsiteX24" fmla="*/ 981014 w 1386089"/>
              <a:gd name="connsiteY24" fmla="*/ 361105 h 976561"/>
              <a:gd name="connsiteX25" fmla="*/ 1055845 w 1386089"/>
              <a:gd name="connsiteY25" fmla="*/ 357372 h 976561"/>
              <a:gd name="connsiteX26" fmla="*/ 1112228 w 1386089"/>
              <a:gd name="connsiteY26" fmla="*/ 317094 h 976561"/>
              <a:gd name="connsiteX27" fmla="*/ 1257243 w 1386089"/>
              <a:gd name="connsiteY27" fmla="*/ 237257 h 976561"/>
              <a:gd name="connsiteX0" fmla="*/ 1347762 w 1386089"/>
              <a:gd name="connsiteY0" fmla="*/ 356634 h 972088"/>
              <a:gd name="connsiteX1" fmla="*/ 1355393 w 1386089"/>
              <a:gd name="connsiteY1" fmla="*/ 375570 h 972088"/>
              <a:gd name="connsiteX2" fmla="*/ 1319187 w 1386089"/>
              <a:gd name="connsiteY2" fmla="*/ 571815 h 972088"/>
              <a:gd name="connsiteX3" fmla="*/ 1304899 w 1386089"/>
              <a:gd name="connsiteY3" fmla="*/ 705139 h 972088"/>
              <a:gd name="connsiteX4" fmla="*/ 1355393 w 1386089"/>
              <a:gd name="connsiteY4" fmla="*/ 769121 h 972088"/>
              <a:gd name="connsiteX5" fmla="*/ 1339473 w 1386089"/>
              <a:gd name="connsiteY5" fmla="*/ 840235 h 972088"/>
              <a:gd name="connsiteX6" fmla="*/ 1306508 w 1386089"/>
              <a:gd name="connsiteY6" fmla="*/ 925619 h 972088"/>
              <a:gd name="connsiteX7" fmla="*/ 861986 w 1386089"/>
              <a:gd name="connsiteY7" fmla="*/ 561415 h 972088"/>
              <a:gd name="connsiteX8" fmla="*/ 861209 w 1386089"/>
              <a:gd name="connsiteY8" fmla="*/ 554482 h 972088"/>
              <a:gd name="connsiteX9" fmla="*/ 728882 w 1386089"/>
              <a:gd name="connsiteY9" fmla="*/ 607473 h 972088"/>
              <a:gd name="connsiteX10" fmla="*/ 461150 w 1386089"/>
              <a:gd name="connsiteY10" fmla="*/ 696878 h 972088"/>
              <a:gd name="connsiteX11" fmla="*/ 295250 w 1386089"/>
              <a:gd name="connsiteY11" fmla="*/ 866245 h 972088"/>
              <a:gd name="connsiteX12" fmla="*/ 239806 w 1386089"/>
              <a:gd name="connsiteY12" fmla="*/ 961401 h 972088"/>
              <a:gd name="connsiteX13" fmla="*/ 152374 w 1386089"/>
              <a:gd name="connsiteY13" fmla="*/ 924216 h 972088"/>
              <a:gd name="connsiteX14" fmla="*/ 14293 w 1386089"/>
              <a:gd name="connsiteY14" fmla="*/ 781364 h 972088"/>
              <a:gd name="connsiteX15" fmla="*/ 66616 w 1386089"/>
              <a:gd name="connsiteY15" fmla="*/ 585236 h 972088"/>
              <a:gd name="connsiteX16" fmla="*/ 214253 w 1386089"/>
              <a:gd name="connsiteY16" fmla="*/ 518561 h 972088"/>
              <a:gd name="connsiteX17" fmla="*/ 215344 w 1386089"/>
              <a:gd name="connsiteY17" fmla="*/ 509718 h 972088"/>
              <a:gd name="connsiteX18" fmla="*/ 485897 w 1386089"/>
              <a:gd name="connsiteY18" fmla="*/ 368744 h 972088"/>
              <a:gd name="connsiteX19" fmla="*/ 550990 w 1386089"/>
              <a:gd name="connsiteY19" fmla="*/ 195263 h 972088"/>
              <a:gd name="connsiteX20" fmla="*/ 557186 w 1386089"/>
              <a:gd name="connsiteY20" fmla="*/ 90802 h 972088"/>
              <a:gd name="connsiteX21" fmla="*/ 557218 w 1386089"/>
              <a:gd name="connsiteY21" fmla="*/ 24104 h 972088"/>
              <a:gd name="connsiteX22" fmla="*/ 838956 w 1386089"/>
              <a:gd name="connsiteY22" fmla="*/ 235422 h 972088"/>
              <a:gd name="connsiteX23" fmla="*/ 899824 w 1386089"/>
              <a:gd name="connsiteY23" fmla="*/ 334453 h 972088"/>
              <a:gd name="connsiteX24" fmla="*/ 981014 w 1386089"/>
              <a:gd name="connsiteY24" fmla="*/ 356634 h 972088"/>
              <a:gd name="connsiteX25" fmla="*/ 1055845 w 1386089"/>
              <a:gd name="connsiteY25" fmla="*/ 352901 h 972088"/>
              <a:gd name="connsiteX26" fmla="*/ 1112228 w 1386089"/>
              <a:gd name="connsiteY26" fmla="*/ 312623 h 972088"/>
              <a:gd name="connsiteX27" fmla="*/ 1257243 w 1386089"/>
              <a:gd name="connsiteY27" fmla="*/ 232786 h 972088"/>
              <a:gd name="connsiteX0" fmla="*/ 1347762 w 1386089"/>
              <a:gd name="connsiteY0" fmla="*/ 378992 h 994448"/>
              <a:gd name="connsiteX1" fmla="*/ 1355393 w 1386089"/>
              <a:gd name="connsiteY1" fmla="*/ 397928 h 994448"/>
              <a:gd name="connsiteX2" fmla="*/ 1319187 w 1386089"/>
              <a:gd name="connsiteY2" fmla="*/ 594173 h 994448"/>
              <a:gd name="connsiteX3" fmla="*/ 1304899 w 1386089"/>
              <a:gd name="connsiteY3" fmla="*/ 727497 h 994448"/>
              <a:gd name="connsiteX4" fmla="*/ 1355393 w 1386089"/>
              <a:gd name="connsiteY4" fmla="*/ 791479 h 994448"/>
              <a:gd name="connsiteX5" fmla="*/ 1339473 w 1386089"/>
              <a:gd name="connsiteY5" fmla="*/ 862593 h 994448"/>
              <a:gd name="connsiteX6" fmla="*/ 1306508 w 1386089"/>
              <a:gd name="connsiteY6" fmla="*/ 947977 h 994448"/>
              <a:gd name="connsiteX7" fmla="*/ 861986 w 1386089"/>
              <a:gd name="connsiteY7" fmla="*/ 583773 h 994448"/>
              <a:gd name="connsiteX8" fmla="*/ 861209 w 1386089"/>
              <a:gd name="connsiteY8" fmla="*/ 576840 h 994448"/>
              <a:gd name="connsiteX9" fmla="*/ 728882 w 1386089"/>
              <a:gd name="connsiteY9" fmla="*/ 629831 h 994448"/>
              <a:gd name="connsiteX10" fmla="*/ 461150 w 1386089"/>
              <a:gd name="connsiteY10" fmla="*/ 719236 h 994448"/>
              <a:gd name="connsiteX11" fmla="*/ 295250 w 1386089"/>
              <a:gd name="connsiteY11" fmla="*/ 888603 h 994448"/>
              <a:gd name="connsiteX12" fmla="*/ 239806 w 1386089"/>
              <a:gd name="connsiteY12" fmla="*/ 983759 h 994448"/>
              <a:gd name="connsiteX13" fmla="*/ 152374 w 1386089"/>
              <a:gd name="connsiteY13" fmla="*/ 946574 h 994448"/>
              <a:gd name="connsiteX14" fmla="*/ 14293 w 1386089"/>
              <a:gd name="connsiteY14" fmla="*/ 803722 h 994448"/>
              <a:gd name="connsiteX15" fmla="*/ 66616 w 1386089"/>
              <a:gd name="connsiteY15" fmla="*/ 607594 h 994448"/>
              <a:gd name="connsiteX16" fmla="*/ 214253 w 1386089"/>
              <a:gd name="connsiteY16" fmla="*/ 540919 h 994448"/>
              <a:gd name="connsiteX17" fmla="*/ 215344 w 1386089"/>
              <a:gd name="connsiteY17" fmla="*/ 532076 h 994448"/>
              <a:gd name="connsiteX18" fmla="*/ 485897 w 1386089"/>
              <a:gd name="connsiteY18" fmla="*/ 391102 h 994448"/>
              <a:gd name="connsiteX19" fmla="*/ 550990 w 1386089"/>
              <a:gd name="connsiteY19" fmla="*/ 217621 h 994448"/>
              <a:gd name="connsiteX20" fmla="*/ 557186 w 1386089"/>
              <a:gd name="connsiteY20" fmla="*/ 113160 h 994448"/>
              <a:gd name="connsiteX21" fmla="*/ 567003 w 1386089"/>
              <a:gd name="connsiteY21" fmla="*/ 24104 h 994448"/>
              <a:gd name="connsiteX22" fmla="*/ 838956 w 1386089"/>
              <a:gd name="connsiteY22" fmla="*/ 257780 h 994448"/>
              <a:gd name="connsiteX23" fmla="*/ 899824 w 1386089"/>
              <a:gd name="connsiteY23" fmla="*/ 356811 h 994448"/>
              <a:gd name="connsiteX24" fmla="*/ 981014 w 1386089"/>
              <a:gd name="connsiteY24" fmla="*/ 378992 h 994448"/>
              <a:gd name="connsiteX25" fmla="*/ 1055845 w 1386089"/>
              <a:gd name="connsiteY25" fmla="*/ 375259 h 994448"/>
              <a:gd name="connsiteX26" fmla="*/ 1112228 w 1386089"/>
              <a:gd name="connsiteY26" fmla="*/ 334981 h 994448"/>
              <a:gd name="connsiteX27" fmla="*/ 1257243 w 1386089"/>
              <a:gd name="connsiteY27" fmla="*/ 255144 h 994448"/>
              <a:gd name="connsiteX0" fmla="*/ 1347762 w 1386089"/>
              <a:gd name="connsiteY0" fmla="*/ 378990 h 994444"/>
              <a:gd name="connsiteX1" fmla="*/ 1355393 w 1386089"/>
              <a:gd name="connsiteY1" fmla="*/ 397926 h 994444"/>
              <a:gd name="connsiteX2" fmla="*/ 1319187 w 1386089"/>
              <a:gd name="connsiteY2" fmla="*/ 594171 h 994444"/>
              <a:gd name="connsiteX3" fmla="*/ 1304899 w 1386089"/>
              <a:gd name="connsiteY3" fmla="*/ 727495 h 994444"/>
              <a:gd name="connsiteX4" fmla="*/ 1355393 w 1386089"/>
              <a:gd name="connsiteY4" fmla="*/ 791477 h 994444"/>
              <a:gd name="connsiteX5" fmla="*/ 1339473 w 1386089"/>
              <a:gd name="connsiteY5" fmla="*/ 862591 h 994444"/>
              <a:gd name="connsiteX6" fmla="*/ 1306508 w 1386089"/>
              <a:gd name="connsiteY6" fmla="*/ 947975 h 994444"/>
              <a:gd name="connsiteX7" fmla="*/ 861986 w 1386089"/>
              <a:gd name="connsiteY7" fmla="*/ 583771 h 994444"/>
              <a:gd name="connsiteX8" fmla="*/ 861209 w 1386089"/>
              <a:gd name="connsiteY8" fmla="*/ 576838 h 994444"/>
              <a:gd name="connsiteX9" fmla="*/ 728882 w 1386089"/>
              <a:gd name="connsiteY9" fmla="*/ 629829 h 994444"/>
              <a:gd name="connsiteX10" fmla="*/ 461150 w 1386089"/>
              <a:gd name="connsiteY10" fmla="*/ 719234 h 994444"/>
              <a:gd name="connsiteX11" fmla="*/ 295250 w 1386089"/>
              <a:gd name="connsiteY11" fmla="*/ 888601 h 994444"/>
              <a:gd name="connsiteX12" fmla="*/ 239806 w 1386089"/>
              <a:gd name="connsiteY12" fmla="*/ 983757 h 994444"/>
              <a:gd name="connsiteX13" fmla="*/ 152374 w 1386089"/>
              <a:gd name="connsiteY13" fmla="*/ 946572 h 994444"/>
              <a:gd name="connsiteX14" fmla="*/ 14293 w 1386089"/>
              <a:gd name="connsiteY14" fmla="*/ 803720 h 994444"/>
              <a:gd name="connsiteX15" fmla="*/ 66616 w 1386089"/>
              <a:gd name="connsiteY15" fmla="*/ 607592 h 994444"/>
              <a:gd name="connsiteX16" fmla="*/ 214253 w 1386089"/>
              <a:gd name="connsiteY16" fmla="*/ 540917 h 994444"/>
              <a:gd name="connsiteX17" fmla="*/ 215344 w 1386089"/>
              <a:gd name="connsiteY17" fmla="*/ 532074 h 994444"/>
              <a:gd name="connsiteX18" fmla="*/ 485897 w 1386089"/>
              <a:gd name="connsiteY18" fmla="*/ 391100 h 994444"/>
              <a:gd name="connsiteX19" fmla="*/ 550990 w 1386089"/>
              <a:gd name="connsiteY19" fmla="*/ 217619 h 994444"/>
              <a:gd name="connsiteX20" fmla="*/ 557186 w 1386089"/>
              <a:gd name="connsiteY20" fmla="*/ 113158 h 994444"/>
              <a:gd name="connsiteX21" fmla="*/ 567003 w 1386089"/>
              <a:gd name="connsiteY21" fmla="*/ 24102 h 994444"/>
              <a:gd name="connsiteX22" fmla="*/ 838956 w 1386089"/>
              <a:gd name="connsiteY22" fmla="*/ 257778 h 994444"/>
              <a:gd name="connsiteX23" fmla="*/ 899824 w 1386089"/>
              <a:gd name="connsiteY23" fmla="*/ 356809 h 994444"/>
              <a:gd name="connsiteX24" fmla="*/ 981014 w 1386089"/>
              <a:gd name="connsiteY24" fmla="*/ 378990 h 994444"/>
              <a:gd name="connsiteX25" fmla="*/ 963957 w 1386089"/>
              <a:gd name="connsiteY25" fmla="*/ 447161 h 994444"/>
              <a:gd name="connsiteX26" fmla="*/ 1055845 w 1386089"/>
              <a:gd name="connsiteY26" fmla="*/ 375257 h 994444"/>
              <a:gd name="connsiteX27" fmla="*/ 1112228 w 1386089"/>
              <a:gd name="connsiteY27" fmla="*/ 334979 h 994444"/>
              <a:gd name="connsiteX28" fmla="*/ 1257243 w 1386089"/>
              <a:gd name="connsiteY28" fmla="*/ 255142 h 994444"/>
              <a:gd name="connsiteX0" fmla="*/ 1347762 w 1386089"/>
              <a:gd name="connsiteY0" fmla="*/ 378992 h 994448"/>
              <a:gd name="connsiteX1" fmla="*/ 1355393 w 1386089"/>
              <a:gd name="connsiteY1" fmla="*/ 397928 h 994448"/>
              <a:gd name="connsiteX2" fmla="*/ 1319187 w 1386089"/>
              <a:gd name="connsiteY2" fmla="*/ 594173 h 994448"/>
              <a:gd name="connsiteX3" fmla="*/ 1304899 w 1386089"/>
              <a:gd name="connsiteY3" fmla="*/ 727497 h 994448"/>
              <a:gd name="connsiteX4" fmla="*/ 1355393 w 1386089"/>
              <a:gd name="connsiteY4" fmla="*/ 791479 h 994448"/>
              <a:gd name="connsiteX5" fmla="*/ 1339473 w 1386089"/>
              <a:gd name="connsiteY5" fmla="*/ 862593 h 994448"/>
              <a:gd name="connsiteX6" fmla="*/ 1306508 w 1386089"/>
              <a:gd name="connsiteY6" fmla="*/ 947977 h 994448"/>
              <a:gd name="connsiteX7" fmla="*/ 861986 w 1386089"/>
              <a:gd name="connsiteY7" fmla="*/ 583773 h 994448"/>
              <a:gd name="connsiteX8" fmla="*/ 861209 w 1386089"/>
              <a:gd name="connsiteY8" fmla="*/ 576840 h 994448"/>
              <a:gd name="connsiteX9" fmla="*/ 728882 w 1386089"/>
              <a:gd name="connsiteY9" fmla="*/ 629831 h 994448"/>
              <a:gd name="connsiteX10" fmla="*/ 461150 w 1386089"/>
              <a:gd name="connsiteY10" fmla="*/ 719236 h 994448"/>
              <a:gd name="connsiteX11" fmla="*/ 295250 w 1386089"/>
              <a:gd name="connsiteY11" fmla="*/ 888603 h 994448"/>
              <a:gd name="connsiteX12" fmla="*/ 239806 w 1386089"/>
              <a:gd name="connsiteY12" fmla="*/ 983759 h 994448"/>
              <a:gd name="connsiteX13" fmla="*/ 152374 w 1386089"/>
              <a:gd name="connsiteY13" fmla="*/ 946574 h 994448"/>
              <a:gd name="connsiteX14" fmla="*/ 14293 w 1386089"/>
              <a:gd name="connsiteY14" fmla="*/ 803722 h 994448"/>
              <a:gd name="connsiteX15" fmla="*/ 66616 w 1386089"/>
              <a:gd name="connsiteY15" fmla="*/ 607594 h 994448"/>
              <a:gd name="connsiteX16" fmla="*/ 214253 w 1386089"/>
              <a:gd name="connsiteY16" fmla="*/ 540919 h 994448"/>
              <a:gd name="connsiteX17" fmla="*/ 215344 w 1386089"/>
              <a:gd name="connsiteY17" fmla="*/ 532076 h 994448"/>
              <a:gd name="connsiteX18" fmla="*/ 485897 w 1386089"/>
              <a:gd name="connsiteY18" fmla="*/ 391102 h 994448"/>
              <a:gd name="connsiteX19" fmla="*/ 550990 w 1386089"/>
              <a:gd name="connsiteY19" fmla="*/ 217621 h 994448"/>
              <a:gd name="connsiteX20" fmla="*/ 557186 w 1386089"/>
              <a:gd name="connsiteY20" fmla="*/ 113160 h 994448"/>
              <a:gd name="connsiteX21" fmla="*/ 567003 w 1386089"/>
              <a:gd name="connsiteY21" fmla="*/ 24104 h 994448"/>
              <a:gd name="connsiteX22" fmla="*/ 838956 w 1386089"/>
              <a:gd name="connsiteY22" fmla="*/ 257780 h 994448"/>
              <a:gd name="connsiteX23" fmla="*/ 899824 w 1386089"/>
              <a:gd name="connsiteY23" fmla="*/ 356811 h 994448"/>
              <a:gd name="connsiteX24" fmla="*/ 981014 w 1386089"/>
              <a:gd name="connsiteY24" fmla="*/ 378992 h 994448"/>
              <a:gd name="connsiteX25" fmla="*/ 1055845 w 1386089"/>
              <a:gd name="connsiteY25" fmla="*/ 375259 h 994448"/>
              <a:gd name="connsiteX26" fmla="*/ 1112228 w 1386089"/>
              <a:gd name="connsiteY26" fmla="*/ 334981 h 994448"/>
              <a:gd name="connsiteX27" fmla="*/ 1257243 w 1386089"/>
              <a:gd name="connsiteY27" fmla="*/ 255144 h 994448"/>
              <a:gd name="connsiteX0" fmla="*/ 1347762 w 1386089"/>
              <a:gd name="connsiteY0" fmla="*/ 378990 h 994444"/>
              <a:gd name="connsiteX1" fmla="*/ 1355393 w 1386089"/>
              <a:gd name="connsiteY1" fmla="*/ 397926 h 994444"/>
              <a:gd name="connsiteX2" fmla="*/ 1319187 w 1386089"/>
              <a:gd name="connsiteY2" fmla="*/ 594171 h 994444"/>
              <a:gd name="connsiteX3" fmla="*/ 1304899 w 1386089"/>
              <a:gd name="connsiteY3" fmla="*/ 727495 h 994444"/>
              <a:gd name="connsiteX4" fmla="*/ 1355393 w 1386089"/>
              <a:gd name="connsiteY4" fmla="*/ 791477 h 994444"/>
              <a:gd name="connsiteX5" fmla="*/ 1339473 w 1386089"/>
              <a:gd name="connsiteY5" fmla="*/ 862591 h 994444"/>
              <a:gd name="connsiteX6" fmla="*/ 1306508 w 1386089"/>
              <a:gd name="connsiteY6" fmla="*/ 947975 h 994444"/>
              <a:gd name="connsiteX7" fmla="*/ 861986 w 1386089"/>
              <a:gd name="connsiteY7" fmla="*/ 583771 h 994444"/>
              <a:gd name="connsiteX8" fmla="*/ 861209 w 1386089"/>
              <a:gd name="connsiteY8" fmla="*/ 576838 h 994444"/>
              <a:gd name="connsiteX9" fmla="*/ 728882 w 1386089"/>
              <a:gd name="connsiteY9" fmla="*/ 629829 h 994444"/>
              <a:gd name="connsiteX10" fmla="*/ 461150 w 1386089"/>
              <a:gd name="connsiteY10" fmla="*/ 719234 h 994444"/>
              <a:gd name="connsiteX11" fmla="*/ 295250 w 1386089"/>
              <a:gd name="connsiteY11" fmla="*/ 888601 h 994444"/>
              <a:gd name="connsiteX12" fmla="*/ 239806 w 1386089"/>
              <a:gd name="connsiteY12" fmla="*/ 983757 h 994444"/>
              <a:gd name="connsiteX13" fmla="*/ 152374 w 1386089"/>
              <a:gd name="connsiteY13" fmla="*/ 946572 h 994444"/>
              <a:gd name="connsiteX14" fmla="*/ 14293 w 1386089"/>
              <a:gd name="connsiteY14" fmla="*/ 803720 h 994444"/>
              <a:gd name="connsiteX15" fmla="*/ 66616 w 1386089"/>
              <a:gd name="connsiteY15" fmla="*/ 607592 h 994444"/>
              <a:gd name="connsiteX16" fmla="*/ 214253 w 1386089"/>
              <a:gd name="connsiteY16" fmla="*/ 540917 h 994444"/>
              <a:gd name="connsiteX17" fmla="*/ 215344 w 1386089"/>
              <a:gd name="connsiteY17" fmla="*/ 532074 h 994444"/>
              <a:gd name="connsiteX18" fmla="*/ 485897 w 1386089"/>
              <a:gd name="connsiteY18" fmla="*/ 391100 h 994444"/>
              <a:gd name="connsiteX19" fmla="*/ 550990 w 1386089"/>
              <a:gd name="connsiteY19" fmla="*/ 217619 h 994444"/>
              <a:gd name="connsiteX20" fmla="*/ 557186 w 1386089"/>
              <a:gd name="connsiteY20" fmla="*/ 113158 h 994444"/>
              <a:gd name="connsiteX21" fmla="*/ 567003 w 1386089"/>
              <a:gd name="connsiteY21" fmla="*/ 24102 h 994444"/>
              <a:gd name="connsiteX22" fmla="*/ 838956 w 1386089"/>
              <a:gd name="connsiteY22" fmla="*/ 257778 h 994444"/>
              <a:gd name="connsiteX23" fmla="*/ 899824 w 1386089"/>
              <a:gd name="connsiteY23" fmla="*/ 356809 h 994444"/>
              <a:gd name="connsiteX24" fmla="*/ 951705 w 1386089"/>
              <a:gd name="connsiteY24" fmla="*/ 446059 h 994444"/>
              <a:gd name="connsiteX25" fmla="*/ 1055845 w 1386089"/>
              <a:gd name="connsiteY25" fmla="*/ 375257 h 994444"/>
              <a:gd name="connsiteX26" fmla="*/ 1112228 w 1386089"/>
              <a:gd name="connsiteY26" fmla="*/ 334979 h 994444"/>
              <a:gd name="connsiteX27" fmla="*/ 1257243 w 1386089"/>
              <a:gd name="connsiteY27" fmla="*/ 255142 h 994444"/>
              <a:gd name="connsiteX0" fmla="*/ 1347762 w 1386089"/>
              <a:gd name="connsiteY0" fmla="*/ 378992 h 994448"/>
              <a:gd name="connsiteX1" fmla="*/ 1355393 w 1386089"/>
              <a:gd name="connsiteY1" fmla="*/ 397928 h 994448"/>
              <a:gd name="connsiteX2" fmla="*/ 1319187 w 1386089"/>
              <a:gd name="connsiteY2" fmla="*/ 594173 h 994448"/>
              <a:gd name="connsiteX3" fmla="*/ 1304899 w 1386089"/>
              <a:gd name="connsiteY3" fmla="*/ 727497 h 994448"/>
              <a:gd name="connsiteX4" fmla="*/ 1355393 w 1386089"/>
              <a:gd name="connsiteY4" fmla="*/ 791479 h 994448"/>
              <a:gd name="connsiteX5" fmla="*/ 1339473 w 1386089"/>
              <a:gd name="connsiteY5" fmla="*/ 862593 h 994448"/>
              <a:gd name="connsiteX6" fmla="*/ 1306508 w 1386089"/>
              <a:gd name="connsiteY6" fmla="*/ 947977 h 994448"/>
              <a:gd name="connsiteX7" fmla="*/ 861986 w 1386089"/>
              <a:gd name="connsiteY7" fmla="*/ 583773 h 994448"/>
              <a:gd name="connsiteX8" fmla="*/ 728882 w 1386089"/>
              <a:gd name="connsiteY8" fmla="*/ 629831 h 994448"/>
              <a:gd name="connsiteX9" fmla="*/ 461150 w 1386089"/>
              <a:gd name="connsiteY9" fmla="*/ 719236 h 994448"/>
              <a:gd name="connsiteX10" fmla="*/ 295250 w 1386089"/>
              <a:gd name="connsiteY10" fmla="*/ 888603 h 994448"/>
              <a:gd name="connsiteX11" fmla="*/ 239806 w 1386089"/>
              <a:gd name="connsiteY11" fmla="*/ 983759 h 994448"/>
              <a:gd name="connsiteX12" fmla="*/ 152374 w 1386089"/>
              <a:gd name="connsiteY12" fmla="*/ 946574 h 994448"/>
              <a:gd name="connsiteX13" fmla="*/ 14293 w 1386089"/>
              <a:gd name="connsiteY13" fmla="*/ 803722 h 994448"/>
              <a:gd name="connsiteX14" fmla="*/ 66616 w 1386089"/>
              <a:gd name="connsiteY14" fmla="*/ 607594 h 994448"/>
              <a:gd name="connsiteX15" fmla="*/ 214253 w 1386089"/>
              <a:gd name="connsiteY15" fmla="*/ 540919 h 994448"/>
              <a:gd name="connsiteX16" fmla="*/ 215344 w 1386089"/>
              <a:gd name="connsiteY16" fmla="*/ 532076 h 994448"/>
              <a:gd name="connsiteX17" fmla="*/ 485897 w 1386089"/>
              <a:gd name="connsiteY17" fmla="*/ 391102 h 994448"/>
              <a:gd name="connsiteX18" fmla="*/ 550990 w 1386089"/>
              <a:gd name="connsiteY18" fmla="*/ 217621 h 994448"/>
              <a:gd name="connsiteX19" fmla="*/ 557186 w 1386089"/>
              <a:gd name="connsiteY19" fmla="*/ 113160 h 994448"/>
              <a:gd name="connsiteX20" fmla="*/ 567003 w 1386089"/>
              <a:gd name="connsiteY20" fmla="*/ 24104 h 994448"/>
              <a:gd name="connsiteX21" fmla="*/ 838956 w 1386089"/>
              <a:gd name="connsiteY21" fmla="*/ 257780 h 994448"/>
              <a:gd name="connsiteX22" fmla="*/ 899824 w 1386089"/>
              <a:gd name="connsiteY22" fmla="*/ 356811 h 994448"/>
              <a:gd name="connsiteX23" fmla="*/ 951705 w 1386089"/>
              <a:gd name="connsiteY23" fmla="*/ 446061 h 994448"/>
              <a:gd name="connsiteX24" fmla="*/ 1055845 w 1386089"/>
              <a:gd name="connsiteY24" fmla="*/ 375259 h 994448"/>
              <a:gd name="connsiteX25" fmla="*/ 1112228 w 1386089"/>
              <a:gd name="connsiteY25" fmla="*/ 334981 h 994448"/>
              <a:gd name="connsiteX26" fmla="*/ 1257243 w 1386089"/>
              <a:gd name="connsiteY26" fmla="*/ 255144 h 994448"/>
              <a:gd name="connsiteX0" fmla="*/ 1347762 w 1386089"/>
              <a:gd name="connsiteY0" fmla="*/ 378990 h 994444"/>
              <a:gd name="connsiteX1" fmla="*/ 1355393 w 1386089"/>
              <a:gd name="connsiteY1" fmla="*/ 397926 h 994444"/>
              <a:gd name="connsiteX2" fmla="*/ 1319187 w 1386089"/>
              <a:gd name="connsiteY2" fmla="*/ 594171 h 994444"/>
              <a:gd name="connsiteX3" fmla="*/ 1304899 w 1386089"/>
              <a:gd name="connsiteY3" fmla="*/ 727495 h 994444"/>
              <a:gd name="connsiteX4" fmla="*/ 1355393 w 1386089"/>
              <a:gd name="connsiteY4" fmla="*/ 791477 h 994444"/>
              <a:gd name="connsiteX5" fmla="*/ 1339473 w 1386089"/>
              <a:gd name="connsiteY5" fmla="*/ 862591 h 994444"/>
              <a:gd name="connsiteX6" fmla="*/ 1306508 w 1386089"/>
              <a:gd name="connsiteY6" fmla="*/ 947975 h 994444"/>
              <a:gd name="connsiteX7" fmla="*/ 861986 w 1386089"/>
              <a:gd name="connsiteY7" fmla="*/ 583771 h 994444"/>
              <a:gd name="connsiteX8" fmla="*/ 875933 w 1386089"/>
              <a:gd name="connsiteY8" fmla="*/ 818300 h 994444"/>
              <a:gd name="connsiteX9" fmla="*/ 728882 w 1386089"/>
              <a:gd name="connsiteY9" fmla="*/ 629829 h 994444"/>
              <a:gd name="connsiteX10" fmla="*/ 461150 w 1386089"/>
              <a:gd name="connsiteY10" fmla="*/ 719234 h 994444"/>
              <a:gd name="connsiteX11" fmla="*/ 295250 w 1386089"/>
              <a:gd name="connsiteY11" fmla="*/ 888601 h 994444"/>
              <a:gd name="connsiteX12" fmla="*/ 239806 w 1386089"/>
              <a:gd name="connsiteY12" fmla="*/ 983757 h 994444"/>
              <a:gd name="connsiteX13" fmla="*/ 152374 w 1386089"/>
              <a:gd name="connsiteY13" fmla="*/ 946572 h 994444"/>
              <a:gd name="connsiteX14" fmla="*/ 14293 w 1386089"/>
              <a:gd name="connsiteY14" fmla="*/ 803720 h 994444"/>
              <a:gd name="connsiteX15" fmla="*/ 66616 w 1386089"/>
              <a:gd name="connsiteY15" fmla="*/ 607592 h 994444"/>
              <a:gd name="connsiteX16" fmla="*/ 214253 w 1386089"/>
              <a:gd name="connsiteY16" fmla="*/ 540917 h 994444"/>
              <a:gd name="connsiteX17" fmla="*/ 215344 w 1386089"/>
              <a:gd name="connsiteY17" fmla="*/ 532074 h 994444"/>
              <a:gd name="connsiteX18" fmla="*/ 485897 w 1386089"/>
              <a:gd name="connsiteY18" fmla="*/ 391100 h 994444"/>
              <a:gd name="connsiteX19" fmla="*/ 550990 w 1386089"/>
              <a:gd name="connsiteY19" fmla="*/ 217619 h 994444"/>
              <a:gd name="connsiteX20" fmla="*/ 557186 w 1386089"/>
              <a:gd name="connsiteY20" fmla="*/ 113158 h 994444"/>
              <a:gd name="connsiteX21" fmla="*/ 567003 w 1386089"/>
              <a:gd name="connsiteY21" fmla="*/ 24102 h 994444"/>
              <a:gd name="connsiteX22" fmla="*/ 838956 w 1386089"/>
              <a:gd name="connsiteY22" fmla="*/ 257778 h 994444"/>
              <a:gd name="connsiteX23" fmla="*/ 899824 w 1386089"/>
              <a:gd name="connsiteY23" fmla="*/ 356809 h 994444"/>
              <a:gd name="connsiteX24" fmla="*/ 951705 w 1386089"/>
              <a:gd name="connsiteY24" fmla="*/ 446059 h 994444"/>
              <a:gd name="connsiteX25" fmla="*/ 1055845 w 1386089"/>
              <a:gd name="connsiteY25" fmla="*/ 375257 h 994444"/>
              <a:gd name="connsiteX26" fmla="*/ 1112228 w 1386089"/>
              <a:gd name="connsiteY26" fmla="*/ 334979 h 994444"/>
              <a:gd name="connsiteX27" fmla="*/ 1257243 w 1386089"/>
              <a:gd name="connsiteY27" fmla="*/ 255142 h 994444"/>
              <a:gd name="connsiteX0" fmla="*/ 1347762 w 1386089"/>
              <a:gd name="connsiteY0" fmla="*/ 378992 h 994448"/>
              <a:gd name="connsiteX1" fmla="*/ 1355393 w 1386089"/>
              <a:gd name="connsiteY1" fmla="*/ 397928 h 994448"/>
              <a:gd name="connsiteX2" fmla="*/ 1319187 w 1386089"/>
              <a:gd name="connsiteY2" fmla="*/ 594173 h 994448"/>
              <a:gd name="connsiteX3" fmla="*/ 1304899 w 1386089"/>
              <a:gd name="connsiteY3" fmla="*/ 727497 h 994448"/>
              <a:gd name="connsiteX4" fmla="*/ 1355393 w 1386089"/>
              <a:gd name="connsiteY4" fmla="*/ 791479 h 994448"/>
              <a:gd name="connsiteX5" fmla="*/ 1339473 w 1386089"/>
              <a:gd name="connsiteY5" fmla="*/ 862593 h 994448"/>
              <a:gd name="connsiteX6" fmla="*/ 1306508 w 1386089"/>
              <a:gd name="connsiteY6" fmla="*/ 947977 h 994448"/>
              <a:gd name="connsiteX7" fmla="*/ 861986 w 1386089"/>
              <a:gd name="connsiteY7" fmla="*/ 583773 h 994448"/>
              <a:gd name="connsiteX8" fmla="*/ 728882 w 1386089"/>
              <a:gd name="connsiteY8" fmla="*/ 629831 h 994448"/>
              <a:gd name="connsiteX9" fmla="*/ 461150 w 1386089"/>
              <a:gd name="connsiteY9" fmla="*/ 719236 h 994448"/>
              <a:gd name="connsiteX10" fmla="*/ 295250 w 1386089"/>
              <a:gd name="connsiteY10" fmla="*/ 888603 h 994448"/>
              <a:gd name="connsiteX11" fmla="*/ 239806 w 1386089"/>
              <a:gd name="connsiteY11" fmla="*/ 983759 h 994448"/>
              <a:gd name="connsiteX12" fmla="*/ 152374 w 1386089"/>
              <a:gd name="connsiteY12" fmla="*/ 946574 h 994448"/>
              <a:gd name="connsiteX13" fmla="*/ 14293 w 1386089"/>
              <a:gd name="connsiteY13" fmla="*/ 803722 h 994448"/>
              <a:gd name="connsiteX14" fmla="*/ 66616 w 1386089"/>
              <a:gd name="connsiteY14" fmla="*/ 607594 h 994448"/>
              <a:gd name="connsiteX15" fmla="*/ 214253 w 1386089"/>
              <a:gd name="connsiteY15" fmla="*/ 540919 h 994448"/>
              <a:gd name="connsiteX16" fmla="*/ 215344 w 1386089"/>
              <a:gd name="connsiteY16" fmla="*/ 532076 h 994448"/>
              <a:gd name="connsiteX17" fmla="*/ 485897 w 1386089"/>
              <a:gd name="connsiteY17" fmla="*/ 391102 h 994448"/>
              <a:gd name="connsiteX18" fmla="*/ 550990 w 1386089"/>
              <a:gd name="connsiteY18" fmla="*/ 217621 h 994448"/>
              <a:gd name="connsiteX19" fmla="*/ 557186 w 1386089"/>
              <a:gd name="connsiteY19" fmla="*/ 113160 h 994448"/>
              <a:gd name="connsiteX20" fmla="*/ 567003 w 1386089"/>
              <a:gd name="connsiteY20" fmla="*/ 24104 h 994448"/>
              <a:gd name="connsiteX21" fmla="*/ 838956 w 1386089"/>
              <a:gd name="connsiteY21" fmla="*/ 257780 h 994448"/>
              <a:gd name="connsiteX22" fmla="*/ 899824 w 1386089"/>
              <a:gd name="connsiteY22" fmla="*/ 356811 h 994448"/>
              <a:gd name="connsiteX23" fmla="*/ 951705 w 1386089"/>
              <a:gd name="connsiteY23" fmla="*/ 446061 h 994448"/>
              <a:gd name="connsiteX24" fmla="*/ 1055845 w 1386089"/>
              <a:gd name="connsiteY24" fmla="*/ 375259 h 994448"/>
              <a:gd name="connsiteX25" fmla="*/ 1112228 w 1386089"/>
              <a:gd name="connsiteY25" fmla="*/ 334981 h 994448"/>
              <a:gd name="connsiteX26" fmla="*/ 1257243 w 1386089"/>
              <a:gd name="connsiteY26" fmla="*/ 255144 h 994448"/>
              <a:gd name="connsiteX0" fmla="*/ 1347762 w 1386089"/>
              <a:gd name="connsiteY0" fmla="*/ 378990 h 994444"/>
              <a:gd name="connsiteX1" fmla="*/ 1355393 w 1386089"/>
              <a:gd name="connsiteY1" fmla="*/ 397926 h 994444"/>
              <a:gd name="connsiteX2" fmla="*/ 1319187 w 1386089"/>
              <a:gd name="connsiteY2" fmla="*/ 594171 h 994444"/>
              <a:gd name="connsiteX3" fmla="*/ 1304899 w 1386089"/>
              <a:gd name="connsiteY3" fmla="*/ 727495 h 994444"/>
              <a:gd name="connsiteX4" fmla="*/ 1355393 w 1386089"/>
              <a:gd name="connsiteY4" fmla="*/ 791477 h 994444"/>
              <a:gd name="connsiteX5" fmla="*/ 1339473 w 1386089"/>
              <a:gd name="connsiteY5" fmla="*/ 862591 h 994444"/>
              <a:gd name="connsiteX6" fmla="*/ 1306508 w 1386089"/>
              <a:gd name="connsiteY6" fmla="*/ 947975 h 994444"/>
              <a:gd name="connsiteX7" fmla="*/ 861986 w 1386089"/>
              <a:gd name="connsiteY7" fmla="*/ 583771 h 994444"/>
              <a:gd name="connsiteX8" fmla="*/ 714352 w 1386089"/>
              <a:gd name="connsiteY8" fmla="*/ 447114 h 994444"/>
              <a:gd name="connsiteX9" fmla="*/ 728882 w 1386089"/>
              <a:gd name="connsiteY9" fmla="*/ 629829 h 994444"/>
              <a:gd name="connsiteX10" fmla="*/ 461150 w 1386089"/>
              <a:gd name="connsiteY10" fmla="*/ 719234 h 994444"/>
              <a:gd name="connsiteX11" fmla="*/ 295250 w 1386089"/>
              <a:gd name="connsiteY11" fmla="*/ 888601 h 994444"/>
              <a:gd name="connsiteX12" fmla="*/ 239806 w 1386089"/>
              <a:gd name="connsiteY12" fmla="*/ 983757 h 994444"/>
              <a:gd name="connsiteX13" fmla="*/ 152374 w 1386089"/>
              <a:gd name="connsiteY13" fmla="*/ 946572 h 994444"/>
              <a:gd name="connsiteX14" fmla="*/ 14293 w 1386089"/>
              <a:gd name="connsiteY14" fmla="*/ 803720 h 994444"/>
              <a:gd name="connsiteX15" fmla="*/ 66616 w 1386089"/>
              <a:gd name="connsiteY15" fmla="*/ 607592 h 994444"/>
              <a:gd name="connsiteX16" fmla="*/ 214253 w 1386089"/>
              <a:gd name="connsiteY16" fmla="*/ 540917 h 994444"/>
              <a:gd name="connsiteX17" fmla="*/ 215344 w 1386089"/>
              <a:gd name="connsiteY17" fmla="*/ 532074 h 994444"/>
              <a:gd name="connsiteX18" fmla="*/ 485897 w 1386089"/>
              <a:gd name="connsiteY18" fmla="*/ 391100 h 994444"/>
              <a:gd name="connsiteX19" fmla="*/ 550990 w 1386089"/>
              <a:gd name="connsiteY19" fmla="*/ 217619 h 994444"/>
              <a:gd name="connsiteX20" fmla="*/ 557186 w 1386089"/>
              <a:gd name="connsiteY20" fmla="*/ 113158 h 994444"/>
              <a:gd name="connsiteX21" fmla="*/ 567003 w 1386089"/>
              <a:gd name="connsiteY21" fmla="*/ 24102 h 994444"/>
              <a:gd name="connsiteX22" fmla="*/ 838956 w 1386089"/>
              <a:gd name="connsiteY22" fmla="*/ 257778 h 994444"/>
              <a:gd name="connsiteX23" fmla="*/ 899824 w 1386089"/>
              <a:gd name="connsiteY23" fmla="*/ 356809 h 994444"/>
              <a:gd name="connsiteX24" fmla="*/ 951705 w 1386089"/>
              <a:gd name="connsiteY24" fmla="*/ 446059 h 994444"/>
              <a:gd name="connsiteX25" fmla="*/ 1055845 w 1386089"/>
              <a:gd name="connsiteY25" fmla="*/ 375257 h 994444"/>
              <a:gd name="connsiteX26" fmla="*/ 1112228 w 1386089"/>
              <a:gd name="connsiteY26" fmla="*/ 334979 h 994444"/>
              <a:gd name="connsiteX27" fmla="*/ 1257243 w 1386089"/>
              <a:gd name="connsiteY27" fmla="*/ 255142 h 994444"/>
              <a:gd name="connsiteX0" fmla="*/ 1347762 w 1386089"/>
              <a:gd name="connsiteY0" fmla="*/ 378992 h 994448"/>
              <a:gd name="connsiteX1" fmla="*/ 1355393 w 1386089"/>
              <a:gd name="connsiteY1" fmla="*/ 397928 h 994448"/>
              <a:gd name="connsiteX2" fmla="*/ 1319187 w 1386089"/>
              <a:gd name="connsiteY2" fmla="*/ 594173 h 994448"/>
              <a:gd name="connsiteX3" fmla="*/ 1304899 w 1386089"/>
              <a:gd name="connsiteY3" fmla="*/ 727497 h 994448"/>
              <a:gd name="connsiteX4" fmla="*/ 1355393 w 1386089"/>
              <a:gd name="connsiteY4" fmla="*/ 791479 h 994448"/>
              <a:gd name="connsiteX5" fmla="*/ 1339473 w 1386089"/>
              <a:gd name="connsiteY5" fmla="*/ 862593 h 994448"/>
              <a:gd name="connsiteX6" fmla="*/ 1306508 w 1386089"/>
              <a:gd name="connsiteY6" fmla="*/ 947977 h 994448"/>
              <a:gd name="connsiteX7" fmla="*/ 861986 w 1386089"/>
              <a:gd name="connsiteY7" fmla="*/ 583773 h 994448"/>
              <a:gd name="connsiteX8" fmla="*/ 714352 w 1386089"/>
              <a:gd name="connsiteY8" fmla="*/ 447116 h 994448"/>
              <a:gd name="connsiteX9" fmla="*/ 728882 w 1386089"/>
              <a:gd name="connsiteY9" fmla="*/ 629831 h 994448"/>
              <a:gd name="connsiteX10" fmla="*/ 461150 w 1386089"/>
              <a:gd name="connsiteY10" fmla="*/ 719236 h 994448"/>
              <a:gd name="connsiteX11" fmla="*/ 295250 w 1386089"/>
              <a:gd name="connsiteY11" fmla="*/ 888603 h 994448"/>
              <a:gd name="connsiteX12" fmla="*/ 239806 w 1386089"/>
              <a:gd name="connsiteY12" fmla="*/ 983759 h 994448"/>
              <a:gd name="connsiteX13" fmla="*/ 152374 w 1386089"/>
              <a:gd name="connsiteY13" fmla="*/ 946574 h 994448"/>
              <a:gd name="connsiteX14" fmla="*/ 14293 w 1386089"/>
              <a:gd name="connsiteY14" fmla="*/ 803722 h 994448"/>
              <a:gd name="connsiteX15" fmla="*/ 66616 w 1386089"/>
              <a:gd name="connsiteY15" fmla="*/ 607594 h 994448"/>
              <a:gd name="connsiteX16" fmla="*/ 214253 w 1386089"/>
              <a:gd name="connsiteY16" fmla="*/ 540919 h 994448"/>
              <a:gd name="connsiteX17" fmla="*/ 215344 w 1386089"/>
              <a:gd name="connsiteY17" fmla="*/ 532076 h 994448"/>
              <a:gd name="connsiteX18" fmla="*/ 485897 w 1386089"/>
              <a:gd name="connsiteY18" fmla="*/ 391102 h 994448"/>
              <a:gd name="connsiteX19" fmla="*/ 550990 w 1386089"/>
              <a:gd name="connsiteY19" fmla="*/ 217621 h 994448"/>
              <a:gd name="connsiteX20" fmla="*/ 557186 w 1386089"/>
              <a:gd name="connsiteY20" fmla="*/ 113160 h 994448"/>
              <a:gd name="connsiteX21" fmla="*/ 567003 w 1386089"/>
              <a:gd name="connsiteY21" fmla="*/ 24104 h 994448"/>
              <a:gd name="connsiteX22" fmla="*/ 838956 w 1386089"/>
              <a:gd name="connsiteY22" fmla="*/ 257780 h 994448"/>
              <a:gd name="connsiteX23" fmla="*/ 899824 w 1386089"/>
              <a:gd name="connsiteY23" fmla="*/ 356811 h 994448"/>
              <a:gd name="connsiteX24" fmla="*/ 951705 w 1386089"/>
              <a:gd name="connsiteY24" fmla="*/ 446061 h 994448"/>
              <a:gd name="connsiteX25" fmla="*/ 1055845 w 1386089"/>
              <a:gd name="connsiteY25" fmla="*/ 375259 h 994448"/>
              <a:gd name="connsiteX26" fmla="*/ 1112228 w 1386089"/>
              <a:gd name="connsiteY26" fmla="*/ 334981 h 994448"/>
              <a:gd name="connsiteX27" fmla="*/ 1257243 w 1386089"/>
              <a:gd name="connsiteY27" fmla="*/ 255144 h 994448"/>
              <a:gd name="connsiteX0" fmla="*/ 1347762 w 1386089"/>
              <a:gd name="connsiteY0" fmla="*/ 378990 h 994444"/>
              <a:gd name="connsiteX1" fmla="*/ 1355393 w 1386089"/>
              <a:gd name="connsiteY1" fmla="*/ 397926 h 994444"/>
              <a:gd name="connsiteX2" fmla="*/ 1319187 w 1386089"/>
              <a:gd name="connsiteY2" fmla="*/ 594171 h 994444"/>
              <a:gd name="connsiteX3" fmla="*/ 1304899 w 1386089"/>
              <a:gd name="connsiteY3" fmla="*/ 727495 h 994444"/>
              <a:gd name="connsiteX4" fmla="*/ 1355393 w 1386089"/>
              <a:gd name="connsiteY4" fmla="*/ 791477 h 994444"/>
              <a:gd name="connsiteX5" fmla="*/ 1339473 w 1386089"/>
              <a:gd name="connsiteY5" fmla="*/ 862591 h 994444"/>
              <a:gd name="connsiteX6" fmla="*/ 1306508 w 1386089"/>
              <a:gd name="connsiteY6" fmla="*/ 947975 h 994444"/>
              <a:gd name="connsiteX7" fmla="*/ 861986 w 1386089"/>
              <a:gd name="connsiteY7" fmla="*/ 583771 h 994444"/>
              <a:gd name="connsiteX8" fmla="*/ 714352 w 1386089"/>
              <a:gd name="connsiteY8" fmla="*/ 447114 h 994444"/>
              <a:gd name="connsiteX9" fmla="*/ 728882 w 1386089"/>
              <a:gd name="connsiteY9" fmla="*/ 629829 h 994444"/>
              <a:gd name="connsiteX10" fmla="*/ 461150 w 1386089"/>
              <a:gd name="connsiteY10" fmla="*/ 719234 h 994444"/>
              <a:gd name="connsiteX11" fmla="*/ 295250 w 1386089"/>
              <a:gd name="connsiteY11" fmla="*/ 888601 h 994444"/>
              <a:gd name="connsiteX12" fmla="*/ 239806 w 1386089"/>
              <a:gd name="connsiteY12" fmla="*/ 983757 h 994444"/>
              <a:gd name="connsiteX13" fmla="*/ 152374 w 1386089"/>
              <a:gd name="connsiteY13" fmla="*/ 946572 h 994444"/>
              <a:gd name="connsiteX14" fmla="*/ 14293 w 1386089"/>
              <a:gd name="connsiteY14" fmla="*/ 803720 h 994444"/>
              <a:gd name="connsiteX15" fmla="*/ 66616 w 1386089"/>
              <a:gd name="connsiteY15" fmla="*/ 607592 h 994444"/>
              <a:gd name="connsiteX16" fmla="*/ 214253 w 1386089"/>
              <a:gd name="connsiteY16" fmla="*/ 540917 h 994444"/>
              <a:gd name="connsiteX17" fmla="*/ 215344 w 1386089"/>
              <a:gd name="connsiteY17" fmla="*/ 532074 h 994444"/>
              <a:gd name="connsiteX18" fmla="*/ 485897 w 1386089"/>
              <a:gd name="connsiteY18" fmla="*/ 391100 h 994444"/>
              <a:gd name="connsiteX19" fmla="*/ 550990 w 1386089"/>
              <a:gd name="connsiteY19" fmla="*/ 217619 h 994444"/>
              <a:gd name="connsiteX20" fmla="*/ 557186 w 1386089"/>
              <a:gd name="connsiteY20" fmla="*/ 113158 h 994444"/>
              <a:gd name="connsiteX21" fmla="*/ 567003 w 1386089"/>
              <a:gd name="connsiteY21" fmla="*/ 24102 h 994444"/>
              <a:gd name="connsiteX22" fmla="*/ 838956 w 1386089"/>
              <a:gd name="connsiteY22" fmla="*/ 257778 h 994444"/>
              <a:gd name="connsiteX23" fmla="*/ 899824 w 1386089"/>
              <a:gd name="connsiteY23" fmla="*/ 356809 h 994444"/>
              <a:gd name="connsiteX24" fmla="*/ 951705 w 1386089"/>
              <a:gd name="connsiteY24" fmla="*/ 446059 h 994444"/>
              <a:gd name="connsiteX25" fmla="*/ 1055845 w 1386089"/>
              <a:gd name="connsiteY25" fmla="*/ 375257 h 994444"/>
              <a:gd name="connsiteX26" fmla="*/ 1112228 w 1386089"/>
              <a:gd name="connsiteY26" fmla="*/ 334979 h 994444"/>
              <a:gd name="connsiteX27" fmla="*/ 1257243 w 1386089"/>
              <a:gd name="connsiteY27" fmla="*/ 255142 h 994444"/>
              <a:gd name="connsiteX0" fmla="*/ 1347762 w 1386089"/>
              <a:gd name="connsiteY0" fmla="*/ 378992 h 994448"/>
              <a:gd name="connsiteX1" fmla="*/ 1355393 w 1386089"/>
              <a:gd name="connsiteY1" fmla="*/ 397928 h 994448"/>
              <a:gd name="connsiteX2" fmla="*/ 1319187 w 1386089"/>
              <a:gd name="connsiteY2" fmla="*/ 594173 h 994448"/>
              <a:gd name="connsiteX3" fmla="*/ 1304899 w 1386089"/>
              <a:gd name="connsiteY3" fmla="*/ 727497 h 994448"/>
              <a:gd name="connsiteX4" fmla="*/ 1355393 w 1386089"/>
              <a:gd name="connsiteY4" fmla="*/ 791479 h 994448"/>
              <a:gd name="connsiteX5" fmla="*/ 1339473 w 1386089"/>
              <a:gd name="connsiteY5" fmla="*/ 862593 h 994448"/>
              <a:gd name="connsiteX6" fmla="*/ 1306508 w 1386089"/>
              <a:gd name="connsiteY6" fmla="*/ 947977 h 994448"/>
              <a:gd name="connsiteX7" fmla="*/ 861986 w 1386089"/>
              <a:gd name="connsiteY7" fmla="*/ 583773 h 994448"/>
              <a:gd name="connsiteX8" fmla="*/ 680151 w 1386089"/>
              <a:gd name="connsiteY8" fmla="*/ 326376 h 994448"/>
              <a:gd name="connsiteX9" fmla="*/ 728882 w 1386089"/>
              <a:gd name="connsiteY9" fmla="*/ 629831 h 994448"/>
              <a:gd name="connsiteX10" fmla="*/ 461150 w 1386089"/>
              <a:gd name="connsiteY10" fmla="*/ 719236 h 994448"/>
              <a:gd name="connsiteX11" fmla="*/ 295250 w 1386089"/>
              <a:gd name="connsiteY11" fmla="*/ 888603 h 994448"/>
              <a:gd name="connsiteX12" fmla="*/ 239806 w 1386089"/>
              <a:gd name="connsiteY12" fmla="*/ 983759 h 994448"/>
              <a:gd name="connsiteX13" fmla="*/ 152374 w 1386089"/>
              <a:gd name="connsiteY13" fmla="*/ 946574 h 994448"/>
              <a:gd name="connsiteX14" fmla="*/ 14293 w 1386089"/>
              <a:gd name="connsiteY14" fmla="*/ 803722 h 994448"/>
              <a:gd name="connsiteX15" fmla="*/ 66616 w 1386089"/>
              <a:gd name="connsiteY15" fmla="*/ 607594 h 994448"/>
              <a:gd name="connsiteX16" fmla="*/ 214253 w 1386089"/>
              <a:gd name="connsiteY16" fmla="*/ 540919 h 994448"/>
              <a:gd name="connsiteX17" fmla="*/ 215344 w 1386089"/>
              <a:gd name="connsiteY17" fmla="*/ 532076 h 994448"/>
              <a:gd name="connsiteX18" fmla="*/ 485897 w 1386089"/>
              <a:gd name="connsiteY18" fmla="*/ 391102 h 994448"/>
              <a:gd name="connsiteX19" fmla="*/ 550990 w 1386089"/>
              <a:gd name="connsiteY19" fmla="*/ 217621 h 994448"/>
              <a:gd name="connsiteX20" fmla="*/ 557186 w 1386089"/>
              <a:gd name="connsiteY20" fmla="*/ 113160 h 994448"/>
              <a:gd name="connsiteX21" fmla="*/ 567003 w 1386089"/>
              <a:gd name="connsiteY21" fmla="*/ 24104 h 994448"/>
              <a:gd name="connsiteX22" fmla="*/ 838956 w 1386089"/>
              <a:gd name="connsiteY22" fmla="*/ 257780 h 994448"/>
              <a:gd name="connsiteX23" fmla="*/ 899824 w 1386089"/>
              <a:gd name="connsiteY23" fmla="*/ 356811 h 994448"/>
              <a:gd name="connsiteX24" fmla="*/ 951705 w 1386089"/>
              <a:gd name="connsiteY24" fmla="*/ 446061 h 994448"/>
              <a:gd name="connsiteX25" fmla="*/ 1055845 w 1386089"/>
              <a:gd name="connsiteY25" fmla="*/ 375259 h 994448"/>
              <a:gd name="connsiteX26" fmla="*/ 1112228 w 1386089"/>
              <a:gd name="connsiteY26" fmla="*/ 334981 h 994448"/>
              <a:gd name="connsiteX27" fmla="*/ 1257243 w 1386089"/>
              <a:gd name="connsiteY27" fmla="*/ 255144 h 994448"/>
              <a:gd name="connsiteX0" fmla="*/ 1347762 w 1386089"/>
              <a:gd name="connsiteY0" fmla="*/ 378990 h 994444"/>
              <a:gd name="connsiteX1" fmla="*/ 1355393 w 1386089"/>
              <a:gd name="connsiteY1" fmla="*/ 397926 h 994444"/>
              <a:gd name="connsiteX2" fmla="*/ 1319187 w 1386089"/>
              <a:gd name="connsiteY2" fmla="*/ 594171 h 994444"/>
              <a:gd name="connsiteX3" fmla="*/ 1304899 w 1386089"/>
              <a:gd name="connsiteY3" fmla="*/ 727495 h 994444"/>
              <a:gd name="connsiteX4" fmla="*/ 1355393 w 1386089"/>
              <a:gd name="connsiteY4" fmla="*/ 791477 h 994444"/>
              <a:gd name="connsiteX5" fmla="*/ 1339473 w 1386089"/>
              <a:gd name="connsiteY5" fmla="*/ 862591 h 994444"/>
              <a:gd name="connsiteX6" fmla="*/ 1306508 w 1386089"/>
              <a:gd name="connsiteY6" fmla="*/ 947975 h 994444"/>
              <a:gd name="connsiteX7" fmla="*/ 861986 w 1386089"/>
              <a:gd name="connsiteY7" fmla="*/ 583771 h 994444"/>
              <a:gd name="connsiteX8" fmla="*/ 728882 w 1386089"/>
              <a:gd name="connsiteY8" fmla="*/ 629829 h 994444"/>
              <a:gd name="connsiteX9" fmla="*/ 461150 w 1386089"/>
              <a:gd name="connsiteY9" fmla="*/ 719234 h 994444"/>
              <a:gd name="connsiteX10" fmla="*/ 295250 w 1386089"/>
              <a:gd name="connsiteY10" fmla="*/ 888601 h 994444"/>
              <a:gd name="connsiteX11" fmla="*/ 239806 w 1386089"/>
              <a:gd name="connsiteY11" fmla="*/ 983757 h 994444"/>
              <a:gd name="connsiteX12" fmla="*/ 152374 w 1386089"/>
              <a:gd name="connsiteY12" fmla="*/ 946572 h 994444"/>
              <a:gd name="connsiteX13" fmla="*/ 14293 w 1386089"/>
              <a:gd name="connsiteY13" fmla="*/ 803720 h 994444"/>
              <a:gd name="connsiteX14" fmla="*/ 66616 w 1386089"/>
              <a:gd name="connsiteY14" fmla="*/ 607592 h 994444"/>
              <a:gd name="connsiteX15" fmla="*/ 214253 w 1386089"/>
              <a:gd name="connsiteY15" fmla="*/ 540917 h 994444"/>
              <a:gd name="connsiteX16" fmla="*/ 215344 w 1386089"/>
              <a:gd name="connsiteY16" fmla="*/ 532074 h 994444"/>
              <a:gd name="connsiteX17" fmla="*/ 485897 w 1386089"/>
              <a:gd name="connsiteY17" fmla="*/ 391100 h 994444"/>
              <a:gd name="connsiteX18" fmla="*/ 550990 w 1386089"/>
              <a:gd name="connsiteY18" fmla="*/ 217619 h 994444"/>
              <a:gd name="connsiteX19" fmla="*/ 557186 w 1386089"/>
              <a:gd name="connsiteY19" fmla="*/ 113158 h 994444"/>
              <a:gd name="connsiteX20" fmla="*/ 567003 w 1386089"/>
              <a:gd name="connsiteY20" fmla="*/ 24102 h 994444"/>
              <a:gd name="connsiteX21" fmla="*/ 838956 w 1386089"/>
              <a:gd name="connsiteY21" fmla="*/ 257778 h 994444"/>
              <a:gd name="connsiteX22" fmla="*/ 899824 w 1386089"/>
              <a:gd name="connsiteY22" fmla="*/ 356809 h 994444"/>
              <a:gd name="connsiteX23" fmla="*/ 951705 w 1386089"/>
              <a:gd name="connsiteY23" fmla="*/ 446059 h 994444"/>
              <a:gd name="connsiteX24" fmla="*/ 1055845 w 1386089"/>
              <a:gd name="connsiteY24" fmla="*/ 375257 h 994444"/>
              <a:gd name="connsiteX25" fmla="*/ 1112228 w 1386089"/>
              <a:gd name="connsiteY25" fmla="*/ 334979 h 994444"/>
              <a:gd name="connsiteX26" fmla="*/ 1257243 w 1386089"/>
              <a:gd name="connsiteY26" fmla="*/ 255142 h 994444"/>
              <a:gd name="connsiteX0" fmla="*/ 1347762 w 1390973"/>
              <a:gd name="connsiteY0" fmla="*/ 378992 h 995939"/>
              <a:gd name="connsiteX1" fmla="*/ 1355393 w 1390973"/>
              <a:gd name="connsiteY1" fmla="*/ 397928 h 995939"/>
              <a:gd name="connsiteX2" fmla="*/ 1319187 w 1390973"/>
              <a:gd name="connsiteY2" fmla="*/ 594173 h 995939"/>
              <a:gd name="connsiteX3" fmla="*/ 1304899 w 1390973"/>
              <a:gd name="connsiteY3" fmla="*/ 727497 h 995939"/>
              <a:gd name="connsiteX4" fmla="*/ 1355393 w 1390973"/>
              <a:gd name="connsiteY4" fmla="*/ 791479 h 995939"/>
              <a:gd name="connsiteX5" fmla="*/ 1339473 w 1390973"/>
              <a:gd name="connsiteY5" fmla="*/ 862593 h 995939"/>
              <a:gd name="connsiteX6" fmla="*/ 1306508 w 1390973"/>
              <a:gd name="connsiteY6" fmla="*/ 947977 h 995939"/>
              <a:gd name="connsiteX7" fmla="*/ 832676 w 1390973"/>
              <a:gd name="connsiteY7" fmla="*/ 574823 h 995939"/>
              <a:gd name="connsiteX8" fmla="*/ 728882 w 1390973"/>
              <a:gd name="connsiteY8" fmla="*/ 629831 h 995939"/>
              <a:gd name="connsiteX9" fmla="*/ 461150 w 1390973"/>
              <a:gd name="connsiteY9" fmla="*/ 719236 h 995939"/>
              <a:gd name="connsiteX10" fmla="*/ 295250 w 1390973"/>
              <a:gd name="connsiteY10" fmla="*/ 888603 h 995939"/>
              <a:gd name="connsiteX11" fmla="*/ 239806 w 1390973"/>
              <a:gd name="connsiteY11" fmla="*/ 983759 h 995939"/>
              <a:gd name="connsiteX12" fmla="*/ 152374 w 1390973"/>
              <a:gd name="connsiteY12" fmla="*/ 946574 h 995939"/>
              <a:gd name="connsiteX13" fmla="*/ 14293 w 1390973"/>
              <a:gd name="connsiteY13" fmla="*/ 803722 h 995939"/>
              <a:gd name="connsiteX14" fmla="*/ 66616 w 1390973"/>
              <a:gd name="connsiteY14" fmla="*/ 607594 h 995939"/>
              <a:gd name="connsiteX15" fmla="*/ 214253 w 1390973"/>
              <a:gd name="connsiteY15" fmla="*/ 540919 h 995939"/>
              <a:gd name="connsiteX16" fmla="*/ 215344 w 1390973"/>
              <a:gd name="connsiteY16" fmla="*/ 532076 h 995939"/>
              <a:gd name="connsiteX17" fmla="*/ 485897 w 1390973"/>
              <a:gd name="connsiteY17" fmla="*/ 391102 h 995939"/>
              <a:gd name="connsiteX18" fmla="*/ 550990 w 1390973"/>
              <a:gd name="connsiteY18" fmla="*/ 217621 h 995939"/>
              <a:gd name="connsiteX19" fmla="*/ 557186 w 1390973"/>
              <a:gd name="connsiteY19" fmla="*/ 113160 h 995939"/>
              <a:gd name="connsiteX20" fmla="*/ 567003 w 1390973"/>
              <a:gd name="connsiteY20" fmla="*/ 24104 h 995939"/>
              <a:gd name="connsiteX21" fmla="*/ 838956 w 1390973"/>
              <a:gd name="connsiteY21" fmla="*/ 257780 h 995939"/>
              <a:gd name="connsiteX22" fmla="*/ 899824 w 1390973"/>
              <a:gd name="connsiteY22" fmla="*/ 356811 h 995939"/>
              <a:gd name="connsiteX23" fmla="*/ 951705 w 1390973"/>
              <a:gd name="connsiteY23" fmla="*/ 446061 h 995939"/>
              <a:gd name="connsiteX24" fmla="*/ 1055845 w 1390973"/>
              <a:gd name="connsiteY24" fmla="*/ 375259 h 995939"/>
              <a:gd name="connsiteX25" fmla="*/ 1112228 w 1390973"/>
              <a:gd name="connsiteY25" fmla="*/ 334981 h 995939"/>
              <a:gd name="connsiteX26" fmla="*/ 1257243 w 1390973"/>
              <a:gd name="connsiteY26" fmla="*/ 255144 h 995939"/>
              <a:gd name="connsiteX0" fmla="*/ 1347762 w 1390973"/>
              <a:gd name="connsiteY0" fmla="*/ 378990 h 995937"/>
              <a:gd name="connsiteX1" fmla="*/ 1355393 w 1390973"/>
              <a:gd name="connsiteY1" fmla="*/ 397926 h 995937"/>
              <a:gd name="connsiteX2" fmla="*/ 1319187 w 1390973"/>
              <a:gd name="connsiteY2" fmla="*/ 594171 h 995937"/>
              <a:gd name="connsiteX3" fmla="*/ 1304899 w 1390973"/>
              <a:gd name="connsiteY3" fmla="*/ 727495 h 995937"/>
              <a:gd name="connsiteX4" fmla="*/ 1355393 w 1390973"/>
              <a:gd name="connsiteY4" fmla="*/ 791477 h 995937"/>
              <a:gd name="connsiteX5" fmla="*/ 1339473 w 1390973"/>
              <a:gd name="connsiteY5" fmla="*/ 862591 h 995937"/>
              <a:gd name="connsiteX6" fmla="*/ 1306508 w 1390973"/>
              <a:gd name="connsiteY6" fmla="*/ 947975 h 995937"/>
              <a:gd name="connsiteX7" fmla="*/ 832676 w 1390973"/>
              <a:gd name="connsiteY7" fmla="*/ 574821 h 995937"/>
              <a:gd name="connsiteX8" fmla="*/ 728882 w 1390973"/>
              <a:gd name="connsiteY8" fmla="*/ 629829 h 995937"/>
              <a:gd name="connsiteX9" fmla="*/ 461150 w 1390973"/>
              <a:gd name="connsiteY9" fmla="*/ 719234 h 995937"/>
              <a:gd name="connsiteX10" fmla="*/ 295250 w 1390973"/>
              <a:gd name="connsiteY10" fmla="*/ 888601 h 995937"/>
              <a:gd name="connsiteX11" fmla="*/ 239806 w 1390973"/>
              <a:gd name="connsiteY11" fmla="*/ 983757 h 995937"/>
              <a:gd name="connsiteX12" fmla="*/ 152374 w 1390973"/>
              <a:gd name="connsiteY12" fmla="*/ 946572 h 995937"/>
              <a:gd name="connsiteX13" fmla="*/ 14293 w 1390973"/>
              <a:gd name="connsiteY13" fmla="*/ 803720 h 995937"/>
              <a:gd name="connsiteX14" fmla="*/ 66616 w 1390973"/>
              <a:gd name="connsiteY14" fmla="*/ 607592 h 995937"/>
              <a:gd name="connsiteX15" fmla="*/ 214253 w 1390973"/>
              <a:gd name="connsiteY15" fmla="*/ 540917 h 995937"/>
              <a:gd name="connsiteX16" fmla="*/ 215344 w 1390973"/>
              <a:gd name="connsiteY16" fmla="*/ 532074 h 995937"/>
              <a:gd name="connsiteX17" fmla="*/ 485897 w 1390973"/>
              <a:gd name="connsiteY17" fmla="*/ 391100 h 995937"/>
              <a:gd name="connsiteX18" fmla="*/ 550990 w 1390973"/>
              <a:gd name="connsiteY18" fmla="*/ 217619 h 995937"/>
              <a:gd name="connsiteX19" fmla="*/ 557186 w 1390973"/>
              <a:gd name="connsiteY19" fmla="*/ 113158 h 995937"/>
              <a:gd name="connsiteX20" fmla="*/ 567003 w 1390973"/>
              <a:gd name="connsiteY20" fmla="*/ 24102 h 995937"/>
              <a:gd name="connsiteX21" fmla="*/ 838956 w 1390973"/>
              <a:gd name="connsiteY21" fmla="*/ 257778 h 995937"/>
              <a:gd name="connsiteX22" fmla="*/ 899824 w 1390973"/>
              <a:gd name="connsiteY22" fmla="*/ 356809 h 995937"/>
              <a:gd name="connsiteX23" fmla="*/ 951705 w 1390973"/>
              <a:gd name="connsiteY23" fmla="*/ 446059 h 995937"/>
              <a:gd name="connsiteX24" fmla="*/ 1055845 w 1390973"/>
              <a:gd name="connsiteY24" fmla="*/ 375257 h 995937"/>
              <a:gd name="connsiteX25" fmla="*/ 1112228 w 1390973"/>
              <a:gd name="connsiteY25" fmla="*/ 334979 h 995937"/>
              <a:gd name="connsiteX26" fmla="*/ 1257243 w 1390973"/>
              <a:gd name="connsiteY26" fmla="*/ 255142 h 995937"/>
              <a:gd name="connsiteX0" fmla="*/ 1347762 w 1390973"/>
              <a:gd name="connsiteY0" fmla="*/ 378992 h 995939"/>
              <a:gd name="connsiteX1" fmla="*/ 1355393 w 1390973"/>
              <a:gd name="connsiteY1" fmla="*/ 397928 h 995939"/>
              <a:gd name="connsiteX2" fmla="*/ 1319187 w 1390973"/>
              <a:gd name="connsiteY2" fmla="*/ 594173 h 995939"/>
              <a:gd name="connsiteX3" fmla="*/ 1304899 w 1390973"/>
              <a:gd name="connsiteY3" fmla="*/ 727497 h 995939"/>
              <a:gd name="connsiteX4" fmla="*/ 1355393 w 1390973"/>
              <a:gd name="connsiteY4" fmla="*/ 791479 h 995939"/>
              <a:gd name="connsiteX5" fmla="*/ 1339473 w 1390973"/>
              <a:gd name="connsiteY5" fmla="*/ 862593 h 995939"/>
              <a:gd name="connsiteX6" fmla="*/ 1306508 w 1390973"/>
              <a:gd name="connsiteY6" fmla="*/ 947977 h 995939"/>
              <a:gd name="connsiteX7" fmla="*/ 832676 w 1390973"/>
              <a:gd name="connsiteY7" fmla="*/ 574823 h 995939"/>
              <a:gd name="connsiteX8" fmla="*/ 728882 w 1390973"/>
              <a:gd name="connsiteY8" fmla="*/ 629831 h 995939"/>
              <a:gd name="connsiteX9" fmla="*/ 461150 w 1390973"/>
              <a:gd name="connsiteY9" fmla="*/ 719236 h 995939"/>
              <a:gd name="connsiteX10" fmla="*/ 295250 w 1390973"/>
              <a:gd name="connsiteY10" fmla="*/ 888603 h 995939"/>
              <a:gd name="connsiteX11" fmla="*/ 239806 w 1390973"/>
              <a:gd name="connsiteY11" fmla="*/ 983759 h 995939"/>
              <a:gd name="connsiteX12" fmla="*/ 152374 w 1390973"/>
              <a:gd name="connsiteY12" fmla="*/ 946574 h 995939"/>
              <a:gd name="connsiteX13" fmla="*/ 14293 w 1390973"/>
              <a:gd name="connsiteY13" fmla="*/ 803722 h 995939"/>
              <a:gd name="connsiteX14" fmla="*/ 66616 w 1390973"/>
              <a:gd name="connsiteY14" fmla="*/ 607594 h 995939"/>
              <a:gd name="connsiteX15" fmla="*/ 214253 w 1390973"/>
              <a:gd name="connsiteY15" fmla="*/ 540919 h 995939"/>
              <a:gd name="connsiteX16" fmla="*/ 215344 w 1390973"/>
              <a:gd name="connsiteY16" fmla="*/ 532076 h 995939"/>
              <a:gd name="connsiteX17" fmla="*/ 485897 w 1390973"/>
              <a:gd name="connsiteY17" fmla="*/ 391102 h 995939"/>
              <a:gd name="connsiteX18" fmla="*/ 550990 w 1390973"/>
              <a:gd name="connsiteY18" fmla="*/ 217621 h 995939"/>
              <a:gd name="connsiteX19" fmla="*/ 557186 w 1390973"/>
              <a:gd name="connsiteY19" fmla="*/ 113160 h 995939"/>
              <a:gd name="connsiteX20" fmla="*/ 567003 w 1390973"/>
              <a:gd name="connsiteY20" fmla="*/ 24104 h 995939"/>
              <a:gd name="connsiteX21" fmla="*/ 838956 w 1390973"/>
              <a:gd name="connsiteY21" fmla="*/ 257780 h 995939"/>
              <a:gd name="connsiteX22" fmla="*/ 899824 w 1390973"/>
              <a:gd name="connsiteY22" fmla="*/ 356811 h 995939"/>
              <a:gd name="connsiteX23" fmla="*/ 951705 w 1390973"/>
              <a:gd name="connsiteY23" fmla="*/ 446061 h 995939"/>
              <a:gd name="connsiteX24" fmla="*/ 1055845 w 1390973"/>
              <a:gd name="connsiteY24" fmla="*/ 375259 h 995939"/>
              <a:gd name="connsiteX25" fmla="*/ 1112228 w 1390973"/>
              <a:gd name="connsiteY25" fmla="*/ 334981 h 995939"/>
              <a:gd name="connsiteX26" fmla="*/ 1262137 w 1390973"/>
              <a:gd name="connsiteY26" fmla="*/ 326690 h 995939"/>
              <a:gd name="connsiteX0" fmla="*/ 1347762 w 1427414"/>
              <a:gd name="connsiteY0" fmla="*/ 378990 h 995937"/>
              <a:gd name="connsiteX1" fmla="*/ 1355393 w 1427414"/>
              <a:gd name="connsiteY1" fmla="*/ 397926 h 995937"/>
              <a:gd name="connsiteX2" fmla="*/ 1319187 w 1427414"/>
              <a:gd name="connsiteY2" fmla="*/ 594171 h 995937"/>
              <a:gd name="connsiteX3" fmla="*/ 1304899 w 1427414"/>
              <a:gd name="connsiteY3" fmla="*/ 727495 h 995937"/>
              <a:gd name="connsiteX4" fmla="*/ 1418998 w 1427414"/>
              <a:gd name="connsiteY4" fmla="*/ 648384 h 995937"/>
              <a:gd name="connsiteX5" fmla="*/ 1355393 w 1427414"/>
              <a:gd name="connsiteY5" fmla="*/ 791477 h 995937"/>
              <a:gd name="connsiteX6" fmla="*/ 1339473 w 1427414"/>
              <a:gd name="connsiteY6" fmla="*/ 862591 h 995937"/>
              <a:gd name="connsiteX7" fmla="*/ 1306508 w 1427414"/>
              <a:gd name="connsiteY7" fmla="*/ 947975 h 995937"/>
              <a:gd name="connsiteX8" fmla="*/ 832676 w 1427414"/>
              <a:gd name="connsiteY8" fmla="*/ 574821 h 995937"/>
              <a:gd name="connsiteX9" fmla="*/ 728882 w 1427414"/>
              <a:gd name="connsiteY9" fmla="*/ 629829 h 995937"/>
              <a:gd name="connsiteX10" fmla="*/ 461150 w 1427414"/>
              <a:gd name="connsiteY10" fmla="*/ 719234 h 995937"/>
              <a:gd name="connsiteX11" fmla="*/ 295250 w 1427414"/>
              <a:gd name="connsiteY11" fmla="*/ 888601 h 995937"/>
              <a:gd name="connsiteX12" fmla="*/ 239806 w 1427414"/>
              <a:gd name="connsiteY12" fmla="*/ 983757 h 995937"/>
              <a:gd name="connsiteX13" fmla="*/ 152374 w 1427414"/>
              <a:gd name="connsiteY13" fmla="*/ 946572 h 995937"/>
              <a:gd name="connsiteX14" fmla="*/ 14293 w 1427414"/>
              <a:gd name="connsiteY14" fmla="*/ 803720 h 995937"/>
              <a:gd name="connsiteX15" fmla="*/ 66616 w 1427414"/>
              <a:gd name="connsiteY15" fmla="*/ 607592 h 995937"/>
              <a:gd name="connsiteX16" fmla="*/ 214253 w 1427414"/>
              <a:gd name="connsiteY16" fmla="*/ 540917 h 995937"/>
              <a:gd name="connsiteX17" fmla="*/ 215344 w 1427414"/>
              <a:gd name="connsiteY17" fmla="*/ 532074 h 995937"/>
              <a:gd name="connsiteX18" fmla="*/ 485897 w 1427414"/>
              <a:gd name="connsiteY18" fmla="*/ 391100 h 995937"/>
              <a:gd name="connsiteX19" fmla="*/ 550990 w 1427414"/>
              <a:gd name="connsiteY19" fmla="*/ 217619 h 995937"/>
              <a:gd name="connsiteX20" fmla="*/ 557186 w 1427414"/>
              <a:gd name="connsiteY20" fmla="*/ 113158 h 995937"/>
              <a:gd name="connsiteX21" fmla="*/ 567003 w 1427414"/>
              <a:gd name="connsiteY21" fmla="*/ 24102 h 995937"/>
              <a:gd name="connsiteX22" fmla="*/ 838956 w 1427414"/>
              <a:gd name="connsiteY22" fmla="*/ 257778 h 995937"/>
              <a:gd name="connsiteX23" fmla="*/ 899824 w 1427414"/>
              <a:gd name="connsiteY23" fmla="*/ 356809 h 995937"/>
              <a:gd name="connsiteX24" fmla="*/ 951705 w 1427414"/>
              <a:gd name="connsiteY24" fmla="*/ 446059 h 995937"/>
              <a:gd name="connsiteX25" fmla="*/ 1055845 w 1427414"/>
              <a:gd name="connsiteY25" fmla="*/ 375257 h 995937"/>
              <a:gd name="connsiteX26" fmla="*/ 1112228 w 1427414"/>
              <a:gd name="connsiteY26" fmla="*/ 334979 h 995937"/>
              <a:gd name="connsiteX27" fmla="*/ 1262137 w 1427414"/>
              <a:gd name="connsiteY27" fmla="*/ 326688 h 995937"/>
              <a:gd name="connsiteX0" fmla="*/ 1347762 w 1390975"/>
              <a:gd name="connsiteY0" fmla="*/ 378992 h 995939"/>
              <a:gd name="connsiteX1" fmla="*/ 1355393 w 1390975"/>
              <a:gd name="connsiteY1" fmla="*/ 397928 h 995939"/>
              <a:gd name="connsiteX2" fmla="*/ 1319187 w 1390975"/>
              <a:gd name="connsiteY2" fmla="*/ 594173 h 995939"/>
              <a:gd name="connsiteX3" fmla="*/ 1304899 w 1390975"/>
              <a:gd name="connsiteY3" fmla="*/ 727497 h 995939"/>
              <a:gd name="connsiteX4" fmla="*/ 1355393 w 1390975"/>
              <a:gd name="connsiteY4" fmla="*/ 791479 h 995939"/>
              <a:gd name="connsiteX5" fmla="*/ 1339473 w 1390975"/>
              <a:gd name="connsiteY5" fmla="*/ 862593 h 995939"/>
              <a:gd name="connsiteX6" fmla="*/ 1306508 w 1390975"/>
              <a:gd name="connsiteY6" fmla="*/ 947977 h 995939"/>
              <a:gd name="connsiteX7" fmla="*/ 832676 w 1390975"/>
              <a:gd name="connsiteY7" fmla="*/ 574823 h 995939"/>
              <a:gd name="connsiteX8" fmla="*/ 728882 w 1390975"/>
              <a:gd name="connsiteY8" fmla="*/ 629831 h 995939"/>
              <a:gd name="connsiteX9" fmla="*/ 461150 w 1390975"/>
              <a:gd name="connsiteY9" fmla="*/ 719236 h 995939"/>
              <a:gd name="connsiteX10" fmla="*/ 295250 w 1390975"/>
              <a:gd name="connsiteY10" fmla="*/ 888603 h 995939"/>
              <a:gd name="connsiteX11" fmla="*/ 239806 w 1390975"/>
              <a:gd name="connsiteY11" fmla="*/ 983759 h 995939"/>
              <a:gd name="connsiteX12" fmla="*/ 152374 w 1390975"/>
              <a:gd name="connsiteY12" fmla="*/ 946574 h 995939"/>
              <a:gd name="connsiteX13" fmla="*/ 14293 w 1390975"/>
              <a:gd name="connsiteY13" fmla="*/ 803722 h 995939"/>
              <a:gd name="connsiteX14" fmla="*/ 66616 w 1390975"/>
              <a:gd name="connsiteY14" fmla="*/ 607594 h 995939"/>
              <a:gd name="connsiteX15" fmla="*/ 214253 w 1390975"/>
              <a:gd name="connsiteY15" fmla="*/ 540919 h 995939"/>
              <a:gd name="connsiteX16" fmla="*/ 215344 w 1390975"/>
              <a:gd name="connsiteY16" fmla="*/ 532076 h 995939"/>
              <a:gd name="connsiteX17" fmla="*/ 485897 w 1390975"/>
              <a:gd name="connsiteY17" fmla="*/ 391102 h 995939"/>
              <a:gd name="connsiteX18" fmla="*/ 550990 w 1390975"/>
              <a:gd name="connsiteY18" fmla="*/ 217621 h 995939"/>
              <a:gd name="connsiteX19" fmla="*/ 557186 w 1390975"/>
              <a:gd name="connsiteY19" fmla="*/ 113160 h 995939"/>
              <a:gd name="connsiteX20" fmla="*/ 567003 w 1390975"/>
              <a:gd name="connsiteY20" fmla="*/ 24104 h 995939"/>
              <a:gd name="connsiteX21" fmla="*/ 838956 w 1390975"/>
              <a:gd name="connsiteY21" fmla="*/ 257780 h 995939"/>
              <a:gd name="connsiteX22" fmla="*/ 899824 w 1390975"/>
              <a:gd name="connsiteY22" fmla="*/ 356811 h 995939"/>
              <a:gd name="connsiteX23" fmla="*/ 951705 w 1390975"/>
              <a:gd name="connsiteY23" fmla="*/ 446061 h 995939"/>
              <a:gd name="connsiteX24" fmla="*/ 1055845 w 1390975"/>
              <a:gd name="connsiteY24" fmla="*/ 375259 h 995939"/>
              <a:gd name="connsiteX25" fmla="*/ 1112228 w 1390975"/>
              <a:gd name="connsiteY25" fmla="*/ 334981 h 995939"/>
              <a:gd name="connsiteX26" fmla="*/ 1262137 w 1390975"/>
              <a:gd name="connsiteY26" fmla="*/ 326690 h 995939"/>
              <a:gd name="connsiteX0" fmla="*/ 1347762 w 1390975"/>
              <a:gd name="connsiteY0" fmla="*/ 378990 h 995937"/>
              <a:gd name="connsiteX1" fmla="*/ 1355393 w 1390975"/>
              <a:gd name="connsiteY1" fmla="*/ 397926 h 995937"/>
              <a:gd name="connsiteX2" fmla="*/ 1319187 w 1390975"/>
              <a:gd name="connsiteY2" fmla="*/ 594171 h 995937"/>
              <a:gd name="connsiteX3" fmla="*/ 1339150 w 1390975"/>
              <a:gd name="connsiteY3" fmla="*/ 696193 h 995937"/>
              <a:gd name="connsiteX4" fmla="*/ 1355393 w 1390975"/>
              <a:gd name="connsiteY4" fmla="*/ 791477 h 995937"/>
              <a:gd name="connsiteX5" fmla="*/ 1339473 w 1390975"/>
              <a:gd name="connsiteY5" fmla="*/ 862591 h 995937"/>
              <a:gd name="connsiteX6" fmla="*/ 1306508 w 1390975"/>
              <a:gd name="connsiteY6" fmla="*/ 947975 h 995937"/>
              <a:gd name="connsiteX7" fmla="*/ 832676 w 1390975"/>
              <a:gd name="connsiteY7" fmla="*/ 574821 h 995937"/>
              <a:gd name="connsiteX8" fmla="*/ 728882 w 1390975"/>
              <a:gd name="connsiteY8" fmla="*/ 629829 h 995937"/>
              <a:gd name="connsiteX9" fmla="*/ 461150 w 1390975"/>
              <a:gd name="connsiteY9" fmla="*/ 719234 h 995937"/>
              <a:gd name="connsiteX10" fmla="*/ 295250 w 1390975"/>
              <a:gd name="connsiteY10" fmla="*/ 888601 h 995937"/>
              <a:gd name="connsiteX11" fmla="*/ 239806 w 1390975"/>
              <a:gd name="connsiteY11" fmla="*/ 983757 h 995937"/>
              <a:gd name="connsiteX12" fmla="*/ 152374 w 1390975"/>
              <a:gd name="connsiteY12" fmla="*/ 946572 h 995937"/>
              <a:gd name="connsiteX13" fmla="*/ 14293 w 1390975"/>
              <a:gd name="connsiteY13" fmla="*/ 803720 h 995937"/>
              <a:gd name="connsiteX14" fmla="*/ 66616 w 1390975"/>
              <a:gd name="connsiteY14" fmla="*/ 607592 h 995937"/>
              <a:gd name="connsiteX15" fmla="*/ 214253 w 1390975"/>
              <a:gd name="connsiteY15" fmla="*/ 540917 h 995937"/>
              <a:gd name="connsiteX16" fmla="*/ 215344 w 1390975"/>
              <a:gd name="connsiteY16" fmla="*/ 532074 h 995937"/>
              <a:gd name="connsiteX17" fmla="*/ 485897 w 1390975"/>
              <a:gd name="connsiteY17" fmla="*/ 391100 h 995937"/>
              <a:gd name="connsiteX18" fmla="*/ 550990 w 1390975"/>
              <a:gd name="connsiteY18" fmla="*/ 217619 h 995937"/>
              <a:gd name="connsiteX19" fmla="*/ 557186 w 1390975"/>
              <a:gd name="connsiteY19" fmla="*/ 113158 h 995937"/>
              <a:gd name="connsiteX20" fmla="*/ 567003 w 1390975"/>
              <a:gd name="connsiteY20" fmla="*/ 24102 h 995937"/>
              <a:gd name="connsiteX21" fmla="*/ 838956 w 1390975"/>
              <a:gd name="connsiteY21" fmla="*/ 257778 h 995937"/>
              <a:gd name="connsiteX22" fmla="*/ 899824 w 1390975"/>
              <a:gd name="connsiteY22" fmla="*/ 356809 h 995937"/>
              <a:gd name="connsiteX23" fmla="*/ 951705 w 1390975"/>
              <a:gd name="connsiteY23" fmla="*/ 446059 h 995937"/>
              <a:gd name="connsiteX24" fmla="*/ 1055845 w 1390975"/>
              <a:gd name="connsiteY24" fmla="*/ 375257 h 995937"/>
              <a:gd name="connsiteX25" fmla="*/ 1112228 w 1390975"/>
              <a:gd name="connsiteY25" fmla="*/ 334979 h 995937"/>
              <a:gd name="connsiteX26" fmla="*/ 1262137 w 1390975"/>
              <a:gd name="connsiteY26" fmla="*/ 326688 h 99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90975" h="995937">
                <a:moveTo>
                  <a:pt x="1347762" y="378990"/>
                </a:moveTo>
                <a:cubicBezTo>
                  <a:pt x="1349034" y="382146"/>
                  <a:pt x="1360155" y="362063"/>
                  <a:pt x="1355393" y="397926"/>
                </a:cubicBezTo>
                <a:cubicBezTo>
                  <a:pt x="1350631" y="433789"/>
                  <a:pt x="1321894" y="544460"/>
                  <a:pt x="1319187" y="594171"/>
                </a:cubicBezTo>
                <a:cubicBezTo>
                  <a:pt x="1316480" y="643882"/>
                  <a:pt x="1333116" y="663309"/>
                  <a:pt x="1339150" y="696193"/>
                </a:cubicBezTo>
                <a:cubicBezTo>
                  <a:pt x="1345184" y="729077"/>
                  <a:pt x="1349631" y="768961"/>
                  <a:pt x="1355393" y="791477"/>
                </a:cubicBezTo>
                <a:cubicBezTo>
                  <a:pt x="1362743" y="802086"/>
                  <a:pt x="1342930" y="833373"/>
                  <a:pt x="1339473" y="862591"/>
                </a:cubicBezTo>
                <a:cubicBezTo>
                  <a:pt x="1331326" y="888674"/>
                  <a:pt x="1390974" y="995937"/>
                  <a:pt x="1306508" y="947975"/>
                </a:cubicBezTo>
                <a:cubicBezTo>
                  <a:pt x="1222042" y="900013"/>
                  <a:pt x="928947" y="627845"/>
                  <a:pt x="832676" y="574821"/>
                </a:cubicBezTo>
                <a:cubicBezTo>
                  <a:pt x="780444" y="615700"/>
                  <a:pt x="790803" y="605760"/>
                  <a:pt x="728882" y="629829"/>
                </a:cubicBezTo>
                <a:cubicBezTo>
                  <a:pt x="666961" y="653898"/>
                  <a:pt x="533422" y="676105"/>
                  <a:pt x="461150" y="719234"/>
                </a:cubicBezTo>
                <a:cubicBezTo>
                  <a:pt x="388878" y="762363"/>
                  <a:pt x="332141" y="844514"/>
                  <a:pt x="295250" y="888601"/>
                </a:cubicBezTo>
                <a:cubicBezTo>
                  <a:pt x="258359" y="932688"/>
                  <a:pt x="263619" y="974095"/>
                  <a:pt x="239806" y="983757"/>
                </a:cubicBezTo>
                <a:cubicBezTo>
                  <a:pt x="215993" y="993419"/>
                  <a:pt x="189959" y="976578"/>
                  <a:pt x="152374" y="946572"/>
                </a:cubicBezTo>
                <a:cubicBezTo>
                  <a:pt x="114789" y="916566"/>
                  <a:pt x="28586" y="860217"/>
                  <a:pt x="14293" y="803720"/>
                </a:cubicBezTo>
                <a:cubicBezTo>
                  <a:pt x="0" y="747223"/>
                  <a:pt x="33289" y="651392"/>
                  <a:pt x="66616" y="607592"/>
                </a:cubicBezTo>
                <a:cubicBezTo>
                  <a:pt x="99943" y="563792"/>
                  <a:pt x="189465" y="553503"/>
                  <a:pt x="214253" y="540917"/>
                </a:cubicBezTo>
                <a:cubicBezTo>
                  <a:pt x="239041" y="528331"/>
                  <a:pt x="170070" y="557044"/>
                  <a:pt x="215344" y="532074"/>
                </a:cubicBezTo>
                <a:cubicBezTo>
                  <a:pt x="260618" y="507105"/>
                  <a:pt x="420986" y="466620"/>
                  <a:pt x="485897" y="391100"/>
                </a:cubicBezTo>
                <a:cubicBezTo>
                  <a:pt x="529553" y="314107"/>
                  <a:pt x="539109" y="263943"/>
                  <a:pt x="550990" y="217619"/>
                </a:cubicBezTo>
                <a:cubicBezTo>
                  <a:pt x="562872" y="171295"/>
                  <a:pt x="554517" y="145411"/>
                  <a:pt x="557186" y="113158"/>
                </a:cubicBezTo>
                <a:cubicBezTo>
                  <a:pt x="559855" y="80905"/>
                  <a:pt x="520041" y="-1"/>
                  <a:pt x="567003" y="24102"/>
                </a:cubicBezTo>
                <a:cubicBezTo>
                  <a:pt x="613965" y="48205"/>
                  <a:pt x="783486" y="202327"/>
                  <a:pt x="838956" y="257778"/>
                </a:cubicBezTo>
                <a:cubicBezTo>
                  <a:pt x="894426" y="313229"/>
                  <a:pt x="881033" y="325429"/>
                  <a:pt x="899824" y="356809"/>
                </a:cubicBezTo>
                <a:cubicBezTo>
                  <a:pt x="918615" y="388189"/>
                  <a:pt x="925701" y="442984"/>
                  <a:pt x="951705" y="446059"/>
                </a:cubicBezTo>
                <a:cubicBezTo>
                  <a:pt x="977709" y="449134"/>
                  <a:pt x="1029091" y="393770"/>
                  <a:pt x="1055845" y="375257"/>
                </a:cubicBezTo>
                <a:cubicBezTo>
                  <a:pt x="1082599" y="356744"/>
                  <a:pt x="1077846" y="343074"/>
                  <a:pt x="1112228" y="334979"/>
                </a:cubicBezTo>
                <a:cubicBezTo>
                  <a:pt x="1146610" y="326884"/>
                  <a:pt x="1238773" y="337015"/>
                  <a:pt x="1262137" y="326688"/>
                </a:cubicBezTo>
              </a:path>
            </a:pathLst>
          </a:custGeom>
          <a:solidFill>
            <a:srgbClr val="00B050">
              <a:alpha val="50000"/>
            </a:srgb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800"/>
          </a:p>
        </p:txBody>
      </p:sp>
      <p:sp>
        <p:nvSpPr>
          <p:cNvPr id="34" name="Forme libre 33"/>
          <p:cNvSpPr/>
          <p:nvPr/>
        </p:nvSpPr>
        <p:spPr>
          <a:xfrm>
            <a:off x="5253038" y="3668713"/>
            <a:ext cx="684212" cy="673100"/>
          </a:xfrm>
          <a:custGeom>
            <a:avLst/>
            <a:gdLst>
              <a:gd name="connsiteX0" fmla="*/ 400843 w 1236662"/>
              <a:gd name="connsiteY0" fmla="*/ 257174 h 1347786"/>
              <a:gd name="connsiteX1" fmla="*/ 453231 w 1236662"/>
              <a:gd name="connsiteY1" fmla="*/ 52387 h 1347786"/>
              <a:gd name="connsiteX2" fmla="*/ 477043 w 1236662"/>
              <a:gd name="connsiteY2" fmla="*/ 23812 h 1347786"/>
              <a:gd name="connsiteX3" fmla="*/ 586581 w 1236662"/>
              <a:gd name="connsiteY3" fmla="*/ 195262 h 1347786"/>
              <a:gd name="connsiteX4" fmla="*/ 972343 w 1236662"/>
              <a:gd name="connsiteY4" fmla="*/ 352424 h 1347786"/>
              <a:gd name="connsiteX5" fmla="*/ 1096168 w 1236662"/>
              <a:gd name="connsiteY5" fmla="*/ 290512 h 1347786"/>
              <a:gd name="connsiteX6" fmla="*/ 1177131 w 1236662"/>
              <a:gd name="connsiteY6" fmla="*/ 495299 h 1347786"/>
              <a:gd name="connsiteX7" fmla="*/ 1153318 w 1236662"/>
              <a:gd name="connsiteY7" fmla="*/ 852487 h 1347786"/>
              <a:gd name="connsiteX8" fmla="*/ 1210468 w 1236662"/>
              <a:gd name="connsiteY8" fmla="*/ 1014412 h 1347786"/>
              <a:gd name="connsiteX9" fmla="*/ 996156 w 1236662"/>
              <a:gd name="connsiteY9" fmla="*/ 1252537 h 1347786"/>
              <a:gd name="connsiteX10" fmla="*/ 786606 w 1236662"/>
              <a:gd name="connsiteY10" fmla="*/ 1343024 h 1347786"/>
              <a:gd name="connsiteX11" fmla="*/ 391318 w 1236662"/>
              <a:gd name="connsiteY11" fmla="*/ 1223962 h 1347786"/>
              <a:gd name="connsiteX12" fmla="*/ 72231 w 1236662"/>
              <a:gd name="connsiteY12" fmla="*/ 933449 h 1347786"/>
              <a:gd name="connsiteX13" fmla="*/ 5556 w 1236662"/>
              <a:gd name="connsiteY13" fmla="*/ 714374 h 1347786"/>
              <a:gd name="connsiteX14" fmla="*/ 38893 w 1236662"/>
              <a:gd name="connsiteY14" fmla="*/ 576262 h 1347786"/>
              <a:gd name="connsiteX15" fmla="*/ 191293 w 1236662"/>
              <a:gd name="connsiteY15" fmla="*/ 514349 h 1347786"/>
              <a:gd name="connsiteX16" fmla="*/ 400843 w 1236662"/>
              <a:gd name="connsiteY16" fmla="*/ 257174 h 1347786"/>
              <a:gd name="connsiteX0" fmla="*/ 400843 w 1236662"/>
              <a:gd name="connsiteY0" fmla="*/ 257174 h 1347786"/>
              <a:gd name="connsiteX1" fmla="*/ 453231 w 1236662"/>
              <a:gd name="connsiteY1" fmla="*/ 52387 h 1347786"/>
              <a:gd name="connsiteX2" fmla="*/ 548449 w 1236662"/>
              <a:gd name="connsiteY2" fmla="*/ 23812 h 1347786"/>
              <a:gd name="connsiteX3" fmla="*/ 586581 w 1236662"/>
              <a:gd name="connsiteY3" fmla="*/ 195262 h 1347786"/>
              <a:gd name="connsiteX4" fmla="*/ 972343 w 1236662"/>
              <a:gd name="connsiteY4" fmla="*/ 352424 h 1347786"/>
              <a:gd name="connsiteX5" fmla="*/ 1096168 w 1236662"/>
              <a:gd name="connsiteY5" fmla="*/ 290512 h 1347786"/>
              <a:gd name="connsiteX6" fmla="*/ 1177131 w 1236662"/>
              <a:gd name="connsiteY6" fmla="*/ 495299 h 1347786"/>
              <a:gd name="connsiteX7" fmla="*/ 1153318 w 1236662"/>
              <a:gd name="connsiteY7" fmla="*/ 852487 h 1347786"/>
              <a:gd name="connsiteX8" fmla="*/ 1210468 w 1236662"/>
              <a:gd name="connsiteY8" fmla="*/ 1014412 h 1347786"/>
              <a:gd name="connsiteX9" fmla="*/ 996156 w 1236662"/>
              <a:gd name="connsiteY9" fmla="*/ 1252537 h 1347786"/>
              <a:gd name="connsiteX10" fmla="*/ 786606 w 1236662"/>
              <a:gd name="connsiteY10" fmla="*/ 1343024 h 1347786"/>
              <a:gd name="connsiteX11" fmla="*/ 391318 w 1236662"/>
              <a:gd name="connsiteY11" fmla="*/ 1223962 h 1347786"/>
              <a:gd name="connsiteX12" fmla="*/ 72231 w 1236662"/>
              <a:gd name="connsiteY12" fmla="*/ 933449 h 1347786"/>
              <a:gd name="connsiteX13" fmla="*/ 5556 w 1236662"/>
              <a:gd name="connsiteY13" fmla="*/ 714374 h 1347786"/>
              <a:gd name="connsiteX14" fmla="*/ 38893 w 1236662"/>
              <a:gd name="connsiteY14" fmla="*/ 576262 h 1347786"/>
              <a:gd name="connsiteX15" fmla="*/ 191293 w 1236662"/>
              <a:gd name="connsiteY15" fmla="*/ 514349 h 1347786"/>
              <a:gd name="connsiteX16" fmla="*/ 400843 w 1236662"/>
              <a:gd name="connsiteY16" fmla="*/ 257174 h 1347786"/>
              <a:gd name="connsiteX0" fmla="*/ 400843 w 1236662"/>
              <a:gd name="connsiteY0" fmla="*/ 257175 h 1347787"/>
              <a:gd name="connsiteX1" fmla="*/ 453231 w 1236662"/>
              <a:gd name="connsiteY1" fmla="*/ 52388 h 1347787"/>
              <a:gd name="connsiteX2" fmla="*/ 548449 w 1236662"/>
              <a:gd name="connsiteY2" fmla="*/ 23813 h 1347787"/>
              <a:gd name="connsiteX3" fmla="*/ 800863 w 1236662"/>
              <a:gd name="connsiteY3" fmla="*/ 195263 h 1347787"/>
              <a:gd name="connsiteX4" fmla="*/ 972343 w 1236662"/>
              <a:gd name="connsiteY4" fmla="*/ 352425 h 1347787"/>
              <a:gd name="connsiteX5" fmla="*/ 1096168 w 1236662"/>
              <a:gd name="connsiteY5" fmla="*/ 290513 h 1347787"/>
              <a:gd name="connsiteX6" fmla="*/ 1177131 w 1236662"/>
              <a:gd name="connsiteY6" fmla="*/ 495300 h 1347787"/>
              <a:gd name="connsiteX7" fmla="*/ 1153318 w 1236662"/>
              <a:gd name="connsiteY7" fmla="*/ 852488 h 1347787"/>
              <a:gd name="connsiteX8" fmla="*/ 1210468 w 1236662"/>
              <a:gd name="connsiteY8" fmla="*/ 1014413 h 1347787"/>
              <a:gd name="connsiteX9" fmla="*/ 996156 w 1236662"/>
              <a:gd name="connsiteY9" fmla="*/ 1252538 h 1347787"/>
              <a:gd name="connsiteX10" fmla="*/ 786606 w 1236662"/>
              <a:gd name="connsiteY10" fmla="*/ 1343025 h 1347787"/>
              <a:gd name="connsiteX11" fmla="*/ 391318 w 1236662"/>
              <a:gd name="connsiteY11" fmla="*/ 1223963 h 1347787"/>
              <a:gd name="connsiteX12" fmla="*/ 72231 w 1236662"/>
              <a:gd name="connsiteY12" fmla="*/ 933450 h 1347787"/>
              <a:gd name="connsiteX13" fmla="*/ 5556 w 1236662"/>
              <a:gd name="connsiteY13" fmla="*/ 714375 h 1347787"/>
              <a:gd name="connsiteX14" fmla="*/ 38893 w 1236662"/>
              <a:gd name="connsiteY14" fmla="*/ 576263 h 1347787"/>
              <a:gd name="connsiteX15" fmla="*/ 191293 w 1236662"/>
              <a:gd name="connsiteY15" fmla="*/ 514350 h 1347787"/>
              <a:gd name="connsiteX16" fmla="*/ 400843 w 1236662"/>
              <a:gd name="connsiteY16" fmla="*/ 257175 h 1347787"/>
              <a:gd name="connsiteX0" fmla="*/ 400843 w 1236662"/>
              <a:gd name="connsiteY0" fmla="*/ 257175 h 1347787"/>
              <a:gd name="connsiteX1" fmla="*/ 453231 w 1236662"/>
              <a:gd name="connsiteY1" fmla="*/ 52388 h 1347787"/>
              <a:gd name="connsiteX2" fmla="*/ 548449 w 1236662"/>
              <a:gd name="connsiteY2" fmla="*/ 23813 h 1347787"/>
              <a:gd name="connsiteX3" fmla="*/ 800863 w 1236662"/>
              <a:gd name="connsiteY3" fmla="*/ 195263 h 1347787"/>
              <a:gd name="connsiteX4" fmla="*/ 972343 w 1236662"/>
              <a:gd name="connsiteY4" fmla="*/ 352425 h 1347787"/>
              <a:gd name="connsiteX5" fmla="*/ 972343 w 1236662"/>
              <a:gd name="connsiteY5" fmla="*/ 423840 h 1347787"/>
              <a:gd name="connsiteX6" fmla="*/ 1096168 w 1236662"/>
              <a:gd name="connsiteY6" fmla="*/ 290513 h 1347787"/>
              <a:gd name="connsiteX7" fmla="*/ 1177131 w 1236662"/>
              <a:gd name="connsiteY7" fmla="*/ 495300 h 1347787"/>
              <a:gd name="connsiteX8" fmla="*/ 1153318 w 1236662"/>
              <a:gd name="connsiteY8" fmla="*/ 852488 h 1347787"/>
              <a:gd name="connsiteX9" fmla="*/ 1210468 w 1236662"/>
              <a:gd name="connsiteY9" fmla="*/ 1014413 h 1347787"/>
              <a:gd name="connsiteX10" fmla="*/ 996156 w 1236662"/>
              <a:gd name="connsiteY10" fmla="*/ 1252538 h 1347787"/>
              <a:gd name="connsiteX11" fmla="*/ 786606 w 1236662"/>
              <a:gd name="connsiteY11" fmla="*/ 1343025 h 1347787"/>
              <a:gd name="connsiteX12" fmla="*/ 391318 w 1236662"/>
              <a:gd name="connsiteY12" fmla="*/ 1223963 h 1347787"/>
              <a:gd name="connsiteX13" fmla="*/ 72231 w 1236662"/>
              <a:gd name="connsiteY13" fmla="*/ 933450 h 1347787"/>
              <a:gd name="connsiteX14" fmla="*/ 5556 w 1236662"/>
              <a:gd name="connsiteY14" fmla="*/ 714375 h 1347787"/>
              <a:gd name="connsiteX15" fmla="*/ 38893 w 1236662"/>
              <a:gd name="connsiteY15" fmla="*/ 576263 h 1347787"/>
              <a:gd name="connsiteX16" fmla="*/ 191293 w 1236662"/>
              <a:gd name="connsiteY16" fmla="*/ 514350 h 1347787"/>
              <a:gd name="connsiteX17" fmla="*/ 400843 w 1236662"/>
              <a:gd name="connsiteY17" fmla="*/ 257175 h 1347787"/>
              <a:gd name="connsiteX0" fmla="*/ 400843 w 1236662"/>
              <a:gd name="connsiteY0" fmla="*/ 257175 h 1347787"/>
              <a:gd name="connsiteX1" fmla="*/ 453231 w 1236662"/>
              <a:gd name="connsiteY1" fmla="*/ 52388 h 1347787"/>
              <a:gd name="connsiteX2" fmla="*/ 548449 w 1236662"/>
              <a:gd name="connsiteY2" fmla="*/ 23813 h 1347787"/>
              <a:gd name="connsiteX3" fmla="*/ 800863 w 1236662"/>
              <a:gd name="connsiteY3" fmla="*/ 195263 h 1347787"/>
              <a:gd name="connsiteX4" fmla="*/ 972343 w 1236662"/>
              <a:gd name="connsiteY4" fmla="*/ 352425 h 1347787"/>
              <a:gd name="connsiteX5" fmla="*/ 972343 w 1236662"/>
              <a:gd name="connsiteY5" fmla="*/ 423840 h 1347787"/>
              <a:gd name="connsiteX6" fmla="*/ 1096168 w 1236662"/>
              <a:gd name="connsiteY6" fmla="*/ 290513 h 1347787"/>
              <a:gd name="connsiteX7" fmla="*/ 1177131 w 1236662"/>
              <a:gd name="connsiteY7" fmla="*/ 495300 h 1347787"/>
              <a:gd name="connsiteX8" fmla="*/ 1153318 w 1236662"/>
              <a:gd name="connsiteY8" fmla="*/ 852488 h 1347787"/>
              <a:gd name="connsiteX9" fmla="*/ 1210468 w 1236662"/>
              <a:gd name="connsiteY9" fmla="*/ 1014413 h 1347787"/>
              <a:gd name="connsiteX10" fmla="*/ 996156 w 1236662"/>
              <a:gd name="connsiteY10" fmla="*/ 1252538 h 1347787"/>
              <a:gd name="connsiteX11" fmla="*/ 786606 w 1236662"/>
              <a:gd name="connsiteY11" fmla="*/ 1343025 h 1347787"/>
              <a:gd name="connsiteX12" fmla="*/ 391318 w 1236662"/>
              <a:gd name="connsiteY12" fmla="*/ 1223963 h 1347787"/>
              <a:gd name="connsiteX13" fmla="*/ 72231 w 1236662"/>
              <a:gd name="connsiteY13" fmla="*/ 933450 h 1347787"/>
              <a:gd name="connsiteX14" fmla="*/ 5556 w 1236662"/>
              <a:gd name="connsiteY14" fmla="*/ 714375 h 1347787"/>
              <a:gd name="connsiteX15" fmla="*/ 38893 w 1236662"/>
              <a:gd name="connsiteY15" fmla="*/ 576263 h 1347787"/>
              <a:gd name="connsiteX16" fmla="*/ 191293 w 1236662"/>
              <a:gd name="connsiteY16" fmla="*/ 514350 h 1347787"/>
              <a:gd name="connsiteX17" fmla="*/ 400843 w 1236662"/>
              <a:gd name="connsiteY17" fmla="*/ 257175 h 1347787"/>
              <a:gd name="connsiteX0" fmla="*/ 400843 w 1236662"/>
              <a:gd name="connsiteY0" fmla="*/ 257175 h 1347787"/>
              <a:gd name="connsiteX1" fmla="*/ 453231 w 1236662"/>
              <a:gd name="connsiteY1" fmla="*/ 52388 h 1347787"/>
              <a:gd name="connsiteX2" fmla="*/ 548449 w 1236662"/>
              <a:gd name="connsiteY2" fmla="*/ 23813 h 1347787"/>
              <a:gd name="connsiteX3" fmla="*/ 800863 w 1236662"/>
              <a:gd name="connsiteY3" fmla="*/ 195263 h 1347787"/>
              <a:gd name="connsiteX4" fmla="*/ 900873 w 1236662"/>
              <a:gd name="connsiteY4" fmla="*/ 352425 h 1347787"/>
              <a:gd name="connsiteX5" fmla="*/ 972343 w 1236662"/>
              <a:gd name="connsiteY5" fmla="*/ 423840 h 1347787"/>
              <a:gd name="connsiteX6" fmla="*/ 1096168 w 1236662"/>
              <a:gd name="connsiteY6" fmla="*/ 290513 h 1347787"/>
              <a:gd name="connsiteX7" fmla="*/ 1177131 w 1236662"/>
              <a:gd name="connsiteY7" fmla="*/ 495300 h 1347787"/>
              <a:gd name="connsiteX8" fmla="*/ 1153318 w 1236662"/>
              <a:gd name="connsiteY8" fmla="*/ 852488 h 1347787"/>
              <a:gd name="connsiteX9" fmla="*/ 1210468 w 1236662"/>
              <a:gd name="connsiteY9" fmla="*/ 1014413 h 1347787"/>
              <a:gd name="connsiteX10" fmla="*/ 996156 w 1236662"/>
              <a:gd name="connsiteY10" fmla="*/ 1252538 h 1347787"/>
              <a:gd name="connsiteX11" fmla="*/ 786606 w 1236662"/>
              <a:gd name="connsiteY11" fmla="*/ 1343025 h 1347787"/>
              <a:gd name="connsiteX12" fmla="*/ 391318 w 1236662"/>
              <a:gd name="connsiteY12" fmla="*/ 1223963 h 1347787"/>
              <a:gd name="connsiteX13" fmla="*/ 72231 w 1236662"/>
              <a:gd name="connsiteY13" fmla="*/ 933450 h 1347787"/>
              <a:gd name="connsiteX14" fmla="*/ 5556 w 1236662"/>
              <a:gd name="connsiteY14" fmla="*/ 714375 h 1347787"/>
              <a:gd name="connsiteX15" fmla="*/ 38893 w 1236662"/>
              <a:gd name="connsiteY15" fmla="*/ 576263 h 1347787"/>
              <a:gd name="connsiteX16" fmla="*/ 191293 w 1236662"/>
              <a:gd name="connsiteY16" fmla="*/ 514350 h 1347787"/>
              <a:gd name="connsiteX17" fmla="*/ 400843 w 1236662"/>
              <a:gd name="connsiteY17" fmla="*/ 257175 h 1347787"/>
              <a:gd name="connsiteX0" fmla="*/ 400843 w 1262031"/>
              <a:gd name="connsiteY0" fmla="*/ 257175 h 1347787"/>
              <a:gd name="connsiteX1" fmla="*/ 453231 w 1262031"/>
              <a:gd name="connsiteY1" fmla="*/ 52388 h 1347787"/>
              <a:gd name="connsiteX2" fmla="*/ 548449 w 1262031"/>
              <a:gd name="connsiteY2" fmla="*/ 23813 h 1347787"/>
              <a:gd name="connsiteX3" fmla="*/ 800863 w 1262031"/>
              <a:gd name="connsiteY3" fmla="*/ 195263 h 1347787"/>
              <a:gd name="connsiteX4" fmla="*/ 900873 w 1262031"/>
              <a:gd name="connsiteY4" fmla="*/ 352425 h 1347787"/>
              <a:gd name="connsiteX5" fmla="*/ 972343 w 1262031"/>
              <a:gd name="connsiteY5" fmla="*/ 423840 h 1347787"/>
              <a:gd name="connsiteX6" fmla="*/ 1096168 w 1262031"/>
              <a:gd name="connsiteY6" fmla="*/ 290513 h 1347787"/>
              <a:gd name="connsiteX7" fmla="*/ 1248537 w 1262031"/>
              <a:gd name="connsiteY7" fmla="*/ 371453 h 1347787"/>
              <a:gd name="connsiteX8" fmla="*/ 1177131 w 1262031"/>
              <a:gd name="connsiteY8" fmla="*/ 495300 h 1347787"/>
              <a:gd name="connsiteX9" fmla="*/ 1153318 w 1262031"/>
              <a:gd name="connsiteY9" fmla="*/ 852488 h 1347787"/>
              <a:gd name="connsiteX10" fmla="*/ 1210468 w 1262031"/>
              <a:gd name="connsiteY10" fmla="*/ 1014413 h 1347787"/>
              <a:gd name="connsiteX11" fmla="*/ 996156 w 1262031"/>
              <a:gd name="connsiteY11" fmla="*/ 1252538 h 1347787"/>
              <a:gd name="connsiteX12" fmla="*/ 786606 w 1262031"/>
              <a:gd name="connsiteY12" fmla="*/ 1343025 h 1347787"/>
              <a:gd name="connsiteX13" fmla="*/ 391318 w 1262031"/>
              <a:gd name="connsiteY13" fmla="*/ 1223963 h 1347787"/>
              <a:gd name="connsiteX14" fmla="*/ 72231 w 1262031"/>
              <a:gd name="connsiteY14" fmla="*/ 933450 h 1347787"/>
              <a:gd name="connsiteX15" fmla="*/ 5556 w 1262031"/>
              <a:gd name="connsiteY15" fmla="*/ 714375 h 1347787"/>
              <a:gd name="connsiteX16" fmla="*/ 38893 w 1262031"/>
              <a:gd name="connsiteY16" fmla="*/ 576263 h 1347787"/>
              <a:gd name="connsiteX17" fmla="*/ 191293 w 1262031"/>
              <a:gd name="connsiteY17" fmla="*/ 514350 h 1347787"/>
              <a:gd name="connsiteX18" fmla="*/ 400843 w 1262031"/>
              <a:gd name="connsiteY18" fmla="*/ 257175 h 1347787"/>
              <a:gd name="connsiteX0" fmla="*/ 400843 w 1261237"/>
              <a:gd name="connsiteY0" fmla="*/ 257175 h 1347787"/>
              <a:gd name="connsiteX1" fmla="*/ 453231 w 1261237"/>
              <a:gd name="connsiteY1" fmla="*/ 52388 h 1347787"/>
              <a:gd name="connsiteX2" fmla="*/ 548449 w 1261237"/>
              <a:gd name="connsiteY2" fmla="*/ 23813 h 1347787"/>
              <a:gd name="connsiteX3" fmla="*/ 800863 w 1261237"/>
              <a:gd name="connsiteY3" fmla="*/ 195263 h 1347787"/>
              <a:gd name="connsiteX4" fmla="*/ 900873 w 1261237"/>
              <a:gd name="connsiteY4" fmla="*/ 352425 h 1347787"/>
              <a:gd name="connsiteX5" fmla="*/ 972343 w 1261237"/>
              <a:gd name="connsiteY5" fmla="*/ 423840 h 1347787"/>
              <a:gd name="connsiteX6" fmla="*/ 1096168 w 1261237"/>
              <a:gd name="connsiteY6" fmla="*/ 290513 h 1347787"/>
              <a:gd name="connsiteX7" fmla="*/ 1100931 w 1261237"/>
              <a:gd name="connsiteY7" fmla="*/ 361928 h 1347787"/>
              <a:gd name="connsiteX8" fmla="*/ 1248537 w 1261237"/>
              <a:gd name="connsiteY8" fmla="*/ 371453 h 1347787"/>
              <a:gd name="connsiteX9" fmla="*/ 1177131 w 1261237"/>
              <a:gd name="connsiteY9" fmla="*/ 495300 h 1347787"/>
              <a:gd name="connsiteX10" fmla="*/ 1153318 w 1261237"/>
              <a:gd name="connsiteY10" fmla="*/ 852488 h 1347787"/>
              <a:gd name="connsiteX11" fmla="*/ 1210468 w 1261237"/>
              <a:gd name="connsiteY11" fmla="*/ 1014413 h 1347787"/>
              <a:gd name="connsiteX12" fmla="*/ 996156 w 1261237"/>
              <a:gd name="connsiteY12" fmla="*/ 1252538 h 1347787"/>
              <a:gd name="connsiteX13" fmla="*/ 786606 w 1261237"/>
              <a:gd name="connsiteY13" fmla="*/ 1343025 h 1347787"/>
              <a:gd name="connsiteX14" fmla="*/ 391318 w 1261237"/>
              <a:gd name="connsiteY14" fmla="*/ 1223963 h 1347787"/>
              <a:gd name="connsiteX15" fmla="*/ 72231 w 1261237"/>
              <a:gd name="connsiteY15" fmla="*/ 933450 h 1347787"/>
              <a:gd name="connsiteX16" fmla="*/ 5556 w 1261237"/>
              <a:gd name="connsiteY16" fmla="*/ 714375 h 1347787"/>
              <a:gd name="connsiteX17" fmla="*/ 38893 w 1261237"/>
              <a:gd name="connsiteY17" fmla="*/ 576263 h 1347787"/>
              <a:gd name="connsiteX18" fmla="*/ 191293 w 1261237"/>
              <a:gd name="connsiteY18" fmla="*/ 514350 h 1347787"/>
              <a:gd name="connsiteX19" fmla="*/ 400843 w 1261237"/>
              <a:gd name="connsiteY19" fmla="*/ 257175 h 1347787"/>
              <a:gd name="connsiteX0" fmla="*/ 400843 w 1261237"/>
              <a:gd name="connsiteY0" fmla="*/ 257175 h 1347787"/>
              <a:gd name="connsiteX1" fmla="*/ 453231 w 1261237"/>
              <a:gd name="connsiteY1" fmla="*/ 52388 h 1347787"/>
              <a:gd name="connsiteX2" fmla="*/ 548449 w 1261237"/>
              <a:gd name="connsiteY2" fmla="*/ 23813 h 1347787"/>
              <a:gd name="connsiteX3" fmla="*/ 800863 w 1261237"/>
              <a:gd name="connsiteY3" fmla="*/ 195263 h 1347787"/>
              <a:gd name="connsiteX4" fmla="*/ 900873 w 1261237"/>
              <a:gd name="connsiteY4" fmla="*/ 352425 h 1347787"/>
              <a:gd name="connsiteX5" fmla="*/ 972343 w 1261237"/>
              <a:gd name="connsiteY5" fmla="*/ 423840 h 1347787"/>
              <a:gd name="connsiteX6" fmla="*/ 1096168 w 1261237"/>
              <a:gd name="connsiteY6" fmla="*/ 433365 h 1347787"/>
              <a:gd name="connsiteX7" fmla="*/ 1100931 w 1261237"/>
              <a:gd name="connsiteY7" fmla="*/ 361928 h 1347787"/>
              <a:gd name="connsiteX8" fmla="*/ 1248537 w 1261237"/>
              <a:gd name="connsiteY8" fmla="*/ 371453 h 1347787"/>
              <a:gd name="connsiteX9" fmla="*/ 1177131 w 1261237"/>
              <a:gd name="connsiteY9" fmla="*/ 495300 h 1347787"/>
              <a:gd name="connsiteX10" fmla="*/ 1153318 w 1261237"/>
              <a:gd name="connsiteY10" fmla="*/ 852488 h 1347787"/>
              <a:gd name="connsiteX11" fmla="*/ 1210468 w 1261237"/>
              <a:gd name="connsiteY11" fmla="*/ 1014413 h 1347787"/>
              <a:gd name="connsiteX12" fmla="*/ 996156 w 1261237"/>
              <a:gd name="connsiteY12" fmla="*/ 1252538 h 1347787"/>
              <a:gd name="connsiteX13" fmla="*/ 786606 w 1261237"/>
              <a:gd name="connsiteY13" fmla="*/ 1343025 h 1347787"/>
              <a:gd name="connsiteX14" fmla="*/ 391318 w 1261237"/>
              <a:gd name="connsiteY14" fmla="*/ 1223963 h 1347787"/>
              <a:gd name="connsiteX15" fmla="*/ 72231 w 1261237"/>
              <a:gd name="connsiteY15" fmla="*/ 933450 h 1347787"/>
              <a:gd name="connsiteX16" fmla="*/ 5556 w 1261237"/>
              <a:gd name="connsiteY16" fmla="*/ 714375 h 1347787"/>
              <a:gd name="connsiteX17" fmla="*/ 38893 w 1261237"/>
              <a:gd name="connsiteY17" fmla="*/ 576263 h 1347787"/>
              <a:gd name="connsiteX18" fmla="*/ 191293 w 1261237"/>
              <a:gd name="connsiteY18" fmla="*/ 514350 h 1347787"/>
              <a:gd name="connsiteX19" fmla="*/ 400843 w 1261237"/>
              <a:gd name="connsiteY19" fmla="*/ 257175 h 1347787"/>
              <a:gd name="connsiteX0" fmla="*/ 400843 w 1314419"/>
              <a:gd name="connsiteY0" fmla="*/ 257175 h 1347787"/>
              <a:gd name="connsiteX1" fmla="*/ 453231 w 1314419"/>
              <a:gd name="connsiteY1" fmla="*/ 52388 h 1347787"/>
              <a:gd name="connsiteX2" fmla="*/ 548449 w 1314419"/>
              <a:gd name="connsiteY2" fmla="*/ 23813 h 1347787"/>
              <a:gd name="connsiteX3" fmla="*/ 800863 w 1314419"/>
              <a:gd name="connsiteY3" fmla="*/ 195263 h 1347787"/>
              <a:gd name="connsiteX4" fmla="*/ 900873 w 1314419"/>
              <a:gd name="connsiteY4" fmla="*/ 352425 h 1347787"/>
              <a:gd name="connsiteX5" fmla="*/ 972343 w 1314419"/>
              <a:gd name="connsiteY5" fmla="*/ 423840 h 1347787"/>
              <a:gd name="connsiteX6" fmla="*/ 1096168 w 1314419"/>
              <a:gd name="connsiteY6" fmla="*/ 433365 h 1347787"/>
              <a:gd name="connsiteX7" fmla="*/ 1100931 w 1314419"/>
              <a:gd name="connsiteY7" fmla="*/ 361928 h 1347787"/>
              <a:gd name="connsiteX8" fmla="*/ 1248537 w 1314419"/>
              <a:gd name="connsiteY8" fmla="*/ 371453 h 1347787"/>
              <a:gd name="connsiteX9" fmla="*/ 1177131 w 1314419"/>
              <a:gd name="connsiteY9" fmla="*/ 495300 h 1347787"/>
              <a:gd name="connsiteX10" fmla="*/ 1310450 w 1314419"/>
              <a:gd name="connsiteY10" fmla="*/ 504826 h 1347787"/>
              <a:gd name="connsiteX11" fmla="*/ 1153318 w 1314419"/>
              <a:gd name="connsiteY11" fmla="*/ 852488 h 1347787"/>
              <a:gd name="connsiteX12" fmla="*/ 1210468 w 1314419"/>
              <a:gd name="connsiteY12" fmla="*/ 1014413 h 1347787"/>
              <a:gd name="connsiteX13" fmla="*/ 996156 w 1314419"/>
              <a:gd name="connsiteY13" fmla="*/ 1252538 h 1347787"/>
              <a:gd name="connsiteX14" fmla="*/ 786606 w 1314419"/>
              <a:gd name="connsiteY14" fmla="*/ 1343025 h 1347787"/>
              <a:gd name="connsiteX15" fmla="*/ 391318 w 1314419"/>
              <a:gd name="connsiteY15" fmla="*/ 1223963 h 1347787"/>
              <a:gd name="connsiteX16" fmla="*/ 72231 w 1314419"/>
              <a:gd name="connsiteY16" fmla="*/ 933450 h 1347787"/>
              <a:gd name="connsiteX17" fmla="*/ 5556 w 1314419"/>
              <a:gd name="connsiteY17" fmla="*/ 714375 h 1347787"/>
              <a:gd name="connsiteX18" fmla="*/ 38893 w 1314419"/>
              <a:gd name="connsiteY18" fmla="*/ 576263 h 1347787"/>
              <a:gd name="connsiteX19" fmla="*/ 191293 w 1314419"/>
              <a:gd name="connsiteY19" fmla="*/ 514350 h 1347787"/>
              <a:gd name="connsiteX20" fmla="*/ 400843 w 1314419"/>
              <a:gd name="connsiteY20" fmla="*/ 257175 h 1347787"/>
              <a:gd name="connsiteX0" fmla="*/ 400843 w 1314419"/>
              <a:gd name="connsiteY0" fmla="*/ 257175 h 1347787"/>
              <a:gd name="connsiteX1" fmla="*/ 453231 w 1314419"/>
              <a:gd name="connsiteY1" fmla="*/ 52388 h 1347787"/>
              <a:gd name="connsiteX2" fmla="*/ 548449 w 1314419"/>
              <a:gd name="connsiteY2" fmla="*/ 23813 h 1347787"/>
              <a:gd name="connsiteX3" fmla="*/ 800863 w 1314419"/>
              <a:gd name="connsiteY3" fmla="*/ 195263 h 1347787"/>
              <a:gd name="connsiteX4" fmla="*/ 900873 w 1314419"/>
              <a:gd name="connsiteY4" fmla="*/ 352425 h 1347787"/>
              <a:gd name="connsiteX5" fmla="*/ 972343 w 1314419"/>
              <a:gd name="connsiteY5" fmla="*/ 423840 h 1347787"/>
              <a:gd name="connsiteX6" fmla="*/ 1096168 w 1314419"/>
              <a:gd name="connsiteY6" fmla="*/ 433365 h 1347787"/>
              <a:gd name="connsiteX7" fmla="*/ 1100931 w 1314419"/>
              <a:gd name="connsiteY7" fmla="*/ 361928 h 1347787"/>
              <a:gd name="connsiteX8" fmla="*/ 1248537 w 1314419"/>
              <a:gd name="connsiteY8" fmla="*/ 371453 h 1347787"/>
              <a:gd name="connsiteX9" fmla="*/ 1177131 w 1314419"/>
              <a:gd name="connsiteY9" fmla="*/ 495300 h 1347787"/>
              <a:gd name="connsiteX10" fmla="*/ 1310450 w 1314419"/>
              <a:gd name="connsiteY10" fmla="*/ 504826 h 1347787"/>
              <a:gd name="connsiteX11" fmla="*/ 1153318 w 1314419"/>
              <a:gd name="connsiteY11" fmla="*/ 852488 h 1347787"/>
              <a:gd name="connsiteX12" fmla="*/ 1286637 w 1314419"/>
              <a:gd name="connsiteY12" fmla="*/ 709589 h 1347787"/>
              <a:gd name="connsiteX13" fmla="*/ 1210468 w 1314419"/>
              <a:gd name="connsiteY13" fmla="*/ 1014413 h 1347787"/>
              <a:gd name="connsiteX14" fmla="*/ 996156 w 1314419"/>
              <a:gd name="connsiteY14" fmla="*/ 1252538 h 1347787"/>
              <a:gd name="connsiteX15" fmla="*/ 786606 w 1314419"/>
              <a:gd name="connsiteY15" fmla="*/ 1343025 h 1347787"/>
              <a:gd name="connsiteX16" fmla="*/ 391318 w 1314419"/>
              <a:gd name="connsiteY16" fmla="*/ 1223963 h 1347787"/>
              <a:gd name="connsiteX17" fmla="*/ 72231 w 1314419"/>
              <a:gd name="connsiteY17" fmla="*/ 933450 h 1347787"/>
              <a:gd name="connsiteX18" fmla="*/ 5556 w 1314419"/>
              <a:gd name="connsiteY18" fmla="*/ 714375 h 1347787"/>
              <a:gd name="connsiteX19" fmla="*/ 38893 w 1314419"/>
              <a:gd name="connsiteY19" fmla="*/ 576263 h 1347787"/>
              <a:gd name="connsiteX20" fmla="*/ 191293 w 1314419"/>
              <a:gd name="connsiteY20" fmla="*/ 514350 h 1347787"/>
              <a:gd name="connsiteX21" fmla="*/ 400843 w 1314419"/>
              <a:gd name="connsiteY21" fmla="*/ 257175 h 1347787"/>
              <a:gd name="connsiteX0" fmla="*/ 400843 w 1330289"/>
              <a:gd name="connsiteY0" fmla="*/ 257175 h 1347787"/>
              <a:gd name="connsiteX1" fmla="*/ 453231 w 1330289"/>
              <a:gd name="connsiteY1" fmla="*/ 52388 h 1347787"/>
              <a:gd name="connsiteX2" fmla="*/ 548449 w 1330289"/>
              <a:gd name="connsiteY2" fmla="*/ 23813 h 1347787"/>
              <a:gd name="connsiteX3" fmla="*/ 800863 w 1330289"/>
              <a:gd name="connsiteY3" fmla="*/ 195263 h 1347787"/>
              <a:gd name="connsiteX4" fmla="*/ 900873 w 1330289"/>
              <a:gd name="connsiteY4" fmla="*/ 352425 h 1347787"/>
              <a:gd name="connsiteX5" fmla="*/ 972343 w 1330289"/>
              <a:gd name="connsiteY5" fmla="*/ 423840 h 1347787"/>
              <a:gd name="connsiteX6" fmla="*/ 1096168 w 1330289"/>
              <a:gd name="connsiteY6" fmla="*/ 433365 h 1347787"/>
              <a:gd name="connsiteX7" fmla="*/ 1100931 w 1330289"/>
              <a:gd name="connsiteY7" fmla="*/ 361928 h 1347787"/>
              <a:gd name="connsiteX8" fmla="*/ 1248537 w 1330289"/>
              <a:gd name="connsiteY8" fmla="*/ 371453 h 1347787"/>
              <a:gd name="connsiteX9" fmla="*/ 1177131 w 1330289"/>
              <a:gd name="connsiteY9" fmla="*/ 495300 h 1347787"/>
              <a:gd name="connsiteX10" fmla="*/ 1310450 w 1330289"/>
              <a:gd name="connsiteY10" fmla="*/ 504826 h 1347787"/>
              <a:gd name="connsiteX11" fmla="*/ 1296162 w 1330289"/>
              <a:gd name="connsiteY11" fmla="*/ 638150 h 1347787"/>
              <a:gd name="connsiteX12" fmla="*/ 1286637 w 1330289"/>
              <a:gd name="connsiteY12" fmla="*/ 709589 h 1347787"/>
              <a:gd name="connsiteX13" fmla="*/ 1210468 w 1330289"/>
              <a:gd name="connsiteY13" fmla="*/ 1014413 h 1347787"/>
              <a:gd name="connsiteX14" fmla="*/ 996156 w 1330289"/>
              <a:gd name="connsiteY14" fmla="*/ 1252538 h 1347787"/>
              <a:gd name="connsiteX15" fmla="*/ 786606 w 1330289"/>
              <a:gd name="connsiteY15" fmla="*/ 1343025 h 1347787"/>
              <a:gd name="connsiteX16" fmla="*/ 391318 w 1330289"/>
              <a:gd name="connsiteY16" fmla="*/ 1223963 h 1347787"/>
              <a:gd name="connsiteX17" fmla="*/ 72231 w 1330289"/>
              <a:gd name="connsiteY17" fmla="*/ 933450 h 1347787"/>
              <a:gd name="connsiteX18" fmla="*/ 5556 w 1330289"/>
              <a:gd name="connsiteY18" fmla="*/ 714375 h 1347787"/>
              <a:gd name="connsiteX19" fmla="*/ 38893 w 1330289"/>
              <a:gd name="connsiteY19" fmla="*/ 576263 h 1347787"/>
              <a:gd name="connsiteX20" fmla="*/ 191293 w 1330289"/>
              <a:gd name="connsiteY20" fmla="*/ 514350 h 1347787"/>
              <a:gd name="connsiteX21" fmla="*/ 400843 w 1330289"/>
              <a:gd name="connsiteY21" fmla="*/ 257175 h 1347787"/>
              <a:gd name="connsiteX0" fmla="*/ 400843 w 1330289"/>
              <a:gd name="connsiteY0" fmla="*/ 257175 h 1347787"/>
              <a:gd name="connsiteX1" fmla="*/ 453231 w 1330289"/>
              <a:gd name="connsiteY1" fmla="*/ 52388 h 1347787"/>
              <a:gd name="connsiteX2" fmla="*/ 548449 w 1330289"/>
              <a:gd name="connsiteY2" fmla="*/ 23813 h 1347787"/>
              <a:gd name="connsiteX3" fmla="*/ 800863 w 1330289"/>
              <a:gd name="connsiteY3" fmla="*/ 195263 h 1347787"/>
              <a:gd name="connsiteX4" fmla="*/ 900873 w 1330289"/>
              <a:gd name="connsiteY4" fmla="*/ 352425 h 1347787"/>
              <a:gd name="connsiteX5" fmla="*/ 972343 w 1330289"/>
              <a:gd name="connsiteY5" fmla="*/ 423840 h 1347787"/>
              <a:gd name="connsiteX6" fmla="*/ 1096168 w 1330289"/>
              <a:gd name="connsiteY6" fmla="*/ 433365 h 1347787"/>
              <a:gd name="connsiteX7" fmla="*/ 1100931 w 1330289"/>
              <a:gd name="connsiteY7" fmla="*/ 361928 h 1347787"/>
              <a:gd name="connsiteX8" fmla="*/ 1248537 w 1330289"/>
              <a:gd name="connsiteY8" fmla="*/ 371453 h 1347787"/>
              <a:gd name="connsiteX9" fmla="*/ 1177131 w 1330289"/>
              <a:gd name="connsiteY9" fmla="*/ 495300 h 1347787"/>
              <a:gd name="connsiteX10" fmla="*/ 1310450 w 1330289"/>
              <a:gd name="connsiteY10" fmla="*/ 504826 h 1347787"/>
              <a:gd name="connsiteX11" fmla="*/ 1296162 w 1330289"/>
              <a:gd name="connsiteY11" fmla="*/ 638150 h 1347787"/>
              <a:gd name="connsiteX12" fmla="*/ 1286637 w 1330289"/>
              <a:gd name="connsiteY12" fmla="*/ 709589 h 1347787"/>
              <a:gd name="connsiteX13" fmla="*/ 1281874 w 1330289"/>
              <a:gd name="connsiteY13" fmla="*/ 800075 h 1347787"/>
              <a:gd name="connsiteX14" fmla="*/ 996156 w 1330289"/>
              <a:gd name="connsiteY14" fmla="*/ 1252538 h 1347787"/>
              <a:gd name="connsiteX15" fmla="*/ 786606 w 1330289"/>
              <a:gd name="connsiteY15" fmla="*/ 1343025 h 1347787"/>
              <a:gd name="connsiteX16" fmla="*/ 391318 w 1330289"/>
              <a:gd name="connsiteY16" fmla="*/ 1223963 h 1347787"/>
              <a:gd name="connsiteX17" fmla="*/ 72231 w 1330289"/>
              <a:gd name="connsiteY17" fmla="*/ 933450 h 1347787"/>
              <a:gd name="connsiteX18" fmla="*/ 5556 w 1330289"/>
              <a:gd name="connsiteY18" fmla="*/ 714375 h 1347787"/>
              <a:gd name="connsiteX19" fmla="*/ 38893 w 1330289"/>
              <a:gd name="connsiteY19" fmla="*/ 576263 h 1347787"/>
              <a:gd name="connsiteX20" fmla="*/ 191293 w 1330289"/>
              <a:gd name="connsiteY20" fmla="*/ 514350 h 1347787"/>
              <a:gd name="connsiteX21" fmla="*/ 400843 w 1330289"/>
              <a:gd name="connsiteY21" fmla="*/ 257175 h 1347787"/>
              <a:gd name="connsiteX0" fmla="*/ 400843 w 1330289"/>
              <a:gd name="connsiteY0" fmla="*/ 257175 h 1447011"/>
              <a:gd name="connsiteX1" fmla="*/ 453231 w 1330289"/>
              <a:gd name="connsiteY1" fmla="*/ 52388 h 1447011"/>
              <a:gd name="connsiteX2" fmla="*/ 548449 w 1330289"/>
              <a:gd name="connsiteY2" fmla="*/ 23813 h 1447011"/>
              <a:gd name="connsiteX3" fmla="*/ 800863 w 1330289"/>
              <a:gd name="connsiteY3" fmla="*/ 195263 h 1447011"/>
              <a:gd name="connsiteX4" fmla="*/ 900873 w 1330289"/>
              <a:gd name="connsiteY4" fmla="*/ 352425 h 1447011"/>
              <a:gd name="connsiteX5" fmla="*/ 972343 w 1330289"/>
              <a:gd name="connsiteY5" fmla="*/ 423840 h 1447011"/>
              <a:gd name="connsiteX6" fmla="*/ 1096168 w 1330289"/>
              <a:gd name="connsiteY6" fmla="*/ 433365 h 1447011"/>
              <a:gd name="connsiteX7" fmla="*/ 1100931 w 1330289"/>
              <a:gd name="connsiteY7" fmla="*/ 361928 h 1447011"/>
              <a:gd name="connsiteX8" fmla="*/ 1248537 w 1330289"/>
              <a:gd name="connsiteY8" fmla="*/ 371453 h 1447011"/>
              <a:gd name="connsiteX9" fmla="*/ 1177131 w 1330289"/>
              <a:gd name="connsiteY9" fmla="*/ 495300 h 1447011"/>
              <a:gd name="connsiteX10" fmla="*/ 1310450 w 1330289"/>
              <a:gd name="connsiteY10" fmla="*/ 504826 h 1447011"/>
              <a:gd name="connsiteX11" fmla="*/ 1296162 w 1330289"/>
              <a:gd name="connsiteY11" fmla="*/ 638150 h 1447011"/>
              <a:gd name="connsiteX12" fmla="*/ 1286637 w 1330289"/>
              <a:gd name="connsiteY12" fmla="*/ 709589 h 1447011"/>
              <a:gd name="connsiteX13" fmla="*/ 1281874 w 1330289"/>
              <a:gd name="connsiteY13" fmla="*/ 800075 h 1447011"/>
              <a:gd name="connsiteX14" fmla="*/ 996156 w 1330289"/>
              <a:gd name="connsiteY14" fmla="*/ 1252538 h 1447011"/>
              <a:gd name="connsiteX15" fmla="*/ 786606 w 1330289"/>
              <a:gd name="connsiteY15" fmla="*/ 1343025 h 1447011"/>
              <a:gd name="connsiteX16" fmla="*/ 853249 w 1330289"/>
              <a:gd name="connsiteY16" fmla="*/ 628622 h 1447011"/>
              <a:gd name="connsiteX17" fmla="*/ 391318 w 1330289"/>
              <a:gd name="connsiteY17" fmla="*/ 1223963 h 1447011"/>
              <a:gd name="connsiteX18" fmla="*/ 72231 w 1330289"/>
              <a:gd name="connsiteY18" fmla="*/ 933450 h 1447011"/>
              <a:gd name="connsiteX19" fmla="*/ 5556 w 1330289"/>
              <a:gd name="connsiteY19" fmla="*/ 714375 h 1447011"/>
              <a:gd name="connsiteX20" fmla="*/ 38893 w 1330289"/>
              <a:gd name="connsiteY20" fmla="*/ 576263 h 1447011"/>
              <a:gd name="connsiteX21" fmla="*/ 191293 w 1330289"/>
              <a:gd name="connsiteY21" fmla="*/ 514350 h 1447011"/>
              <a:gd name="connsiteX22" fmla="*/ 400843 w 1330289"/>
              <a:gd name="connsiteY22" fmla="*/ 257175 h 1447011"/>
              <a:gd name="connsiteX0" fmla="*/ 400843 w 1330289"/>
              <a:gd name="connsiteY0" fmla="*/ 257175 h 1412879"/>
              <a:gd name="connsiteX1" fmla="*/ 453231 w 1330289"/>
              <a:gd name="connsiteY1" fmla="*/ 52388 h 1412879"/>
              <a:gd name="connsiteX2" fmla="*/ 548449 w 1330289"/>
              <a:gd name="connsiteY2" fmla="*/ 23813 h 1412879"/>
              <a:gd name="connsiteX3" fmla="*/ 800863 w 1330289"/>
              <a:gd name="connsiteY3" fmla="*/ 195263 h 1412879"/>
              <a:gd name="connsiteX4" fmla="*/ 900873 w 1330289"/>
              <a:gd name="connsiteY4" fmla="*/ 352425 h 1412879"/>
              <a:gd name="connsiteX5" fmla="*/ 972343 w 1330289"/>
              <a:gd name="connsiteY5" fmla="*/ 423840 h 1412879"/>
              <a:gd name="connsiteX6" fmla="*/ 1096168 w 1330289"/>
              <a:gd name="connsiteY6" fmla="*/ 433365 h 1412879"/>
              <a:gd name="connsiteX7" fmla="*/ 1100931 w 1330289"/>
              <a:gd name="connsiteY7" fmla="*/ 361928 h 1412879"/>
              <a:gd name="connsiteX8" fmla="*/ 1248537 w 1330289"/>
              <a:gd name="connsiteY8" fmla="*/ 371453 h 1412879"/>
              <a:gd name="connsiteX9" fmla="*/ 1177131 w 1330289"/>
              <a:gd name="connsiteY9" fmla="*/ 495300 h 1412879"/>
              <a:gd name="connsiteX10" fmla="*/ 1310450 w 1330289"/>
              <a:gd name="connsiteY10" fmla="*/ 504826 h 1412879"/>
              <a:gd name="connsiteX11" fmla="*/ 1296162 w 1330289"/>
              <a:gd name="connsiteY11" fmla="*/ 638150 h 1412879"/>
              <a:gd name="connsiteX12" fmla="*/ 1286637 w 1330289"/>
              <a:gd name="connsiteY12" fmla="*/ 709589 h 1412879"/>
              <a:gd name="connsiteX13" fmla="*/ 1281874 w 1330289"/>
              <a:gd name="connsiteY13" fmla="*/ 800075 h 1412879"/>
              <a:gd name="connsiteX14" fmla="*/ 996156 w 1330289"/>
              <a:gd name="connsiteY14" fmla="*/ 1252538 h 1412879"/>
              <a:gd name="connsiteX15" fmla="*/ 786606 w 1330289"/>
              <a:gd name="connsiteY15" fmla="*/ 1343025 h 1412879"/>
              <a:gd name="connsiteX16" fmla="*/ 996125 w 1330289"/>
              <a:gd name="connsiteY16" fmla="*/ 833411 h 1412879"/>
              <a:gd name="connsiteX17" fmla="*/ 853249 w 1330289"/>
              <a:gd name="connsiteY17" fmla="*/ 628622 h 1412879"/>
              <a:gd name="connsiteX18" fmla="*/ 391318 w 1330289"/>
              <a:gd name="connsiteY18" fmla="*/ 1223963 h 1412879"/>
              <a:gd name="connsiteX19" fmla="*/ 72231 w 1330289"/>
              <a:gd name="connsiteY19" fmla="*/ 933450 h 1412879"/>
              <a:gd name="connsiteX20" fmla="*/ 5556 w 1330289"/>
              <a:gd name="connsiteY20" fmla="*/ 714375 h 1412879"/>
              <a:gd name="connsiteX21" fmla="*/ 38893 w 1330289"/>
              <a:gd name="connsiteY21" fmla="*/ 576263 h 1412879"/>
              <a:gd name="connsiteX22" fmla="*/ 191293 w 1330289"/>
              <a:gd name="connsiteY22" fmla="*/ 514350 h 1412879"/>
              <a:gd name="connsiteX23" fmla="*/ 400843 w 1330289"/>
              <a:gd name="connsiteY23" fmla="*/ 257175 h 1412879"/>
              <a:gd name="connsiteX0" fmla="*/ 400843 w 1330289"/>
              <a:gd name="connsiteY0" fmla="*/ 257175 h 1274768"/>
              <a:gd name="connsiteX1" fmla="*/ 453231 w 1330289"/>
              <a:gd name="connsiteY1" fmla="*/ 52388 h 1274768"/>
              <a:gd name="connsiteX2" fmla="*/ 548449 w 1330289"/>
              <a:gd name="connsiteY2" fmla="*/ 23813 h 1274768"/>
              <a:gd name="connsiteX3" fmla="*/ 800863 w 1330289"/>
              <a:gd name="connsiteY3" fmla="*/ 195263 h 1274768"/>
              <a:gd name="connsiteX4" fmla="*/ 900873 w 1330289"/>
              <a:gd name="connsiteY4" fmla="*/ 352425 h 1274768"/>
              <a:gd name="connsiteX5" fmla="*/ 972343 w 1330289"/>
              <a:gd name="connsiteY5" fmla="*/ 423840 h 1274768"/>
              <a:gd name="connsiteX6" fmla="*/ 1096168 w 1330289"/>
              <a:gd name="connsiteY6" fmla="*/ 433365 h 1274768"/>
              <a:gd name="connsiteX7" fmla="*/ 1100931 w 1330289"/>
              <a:gd name="connsiteY7" fmla="*/ 361928 h 1274768"/>
              <a:gd name="connsiteX8" fmla="*/ 1248537 w 1330289"/>
              <a:gd name="connsiteY8" fmla="*/ 371453 h 1274768"/>
              <a:gd name="connsiteX9" fmla="*/ 1177131 w 1330289"/>
              <a:gd name="connsiteY9" fmla="*/ 495300 h 1274768"/>
              <a:gd name="connsiteX10" fmla="*/ 1310450 w 1330289"/>
              <a:gd name="connsiteY10" fmla="*/ 504826 h 1274768"/>
              <a:gd name="connsiteX11" fmla="*/ 1296162 w 1330289"/>
              <a:gd name="connsiteY11" fmla="*/ 638150 h 1274768"/>
              <a:gd name="connsiteX12" fmla="*/ 1286637 w 1330289"/>
              <a:gd name="connsiteY12" fmla="*/ 709589 h 1274768"/>
              <a:gd name="connsiteX13" fmla="*/ 1281874 w 1330289"/>
              <a:gd name="connsiteY13" fmla="*/ 800075 h 1274768"/>
              <a:gd name="connsiteX14" fmla="*/ 996156 w 1330289"/>
              <a:gd name="connsiteY14" fmla="*/ 1252538 h 1274768"/>
              <a:gd name="connsiteX15" fmla="*/ 1215202 w 1330289"/>
              <a:gd name="connsiteY15" fmla="*/ 914373 h 1274768"/>
              <a:gd name="connsiteX16" fmla="*/ 996125 w 1330289"/>
              <a:gd name="connsiteY16" fmla="*/ 833411 h 1274768"/>
              <a:gd name="connsiteX17" fmla="*/ 853249 w 1330289"/>
              <a:gd name="connsiteY17" fmla="*/ 628622 h 1274768"/>
              <a:gd name="connsiteX18" fmla="*/ 391318 w 1330289"/>
              <a:gd name="connsiteY18" fmla="*/ 1223963 h 1274768"/>
              <a:gd name="connsiteX19" fmla="*/ 72231 w 1330289"/>
              <a:gd name="connsiteY19" fmla="*/ 933450 h 1274768"/>
              <a:gd name="connsiteX20" fmla="*/ 5556 w 1330289"/>
              <a:gd name="connsiteY20" fmla="*/ 714375 h 1274768"/>
              <a:gd name="connsiteX21" fmla="*/ 38893 w 1330289"/>
              <a:gd name="connsiteY21" fmla="*/ 576263 h 1274768"/>
              <a:gd name="connsiteX22" fmla="*/ 191293 w 1330289"/>
              <a:gd name="connsiteY22" fmla="*/ 514350 h 1274768"/>
              <a:gd name="connsiteX23" fmla="*/ 400843 w 1330289"/>
              <a:gd name="connsiteY23" fmla="*/ 257175 h 1274768"/>
              <a:gd name="connsiteX0" fmla="*/ 400843 w 1330289"/>
              <a:gd name="connsiteY0" fmla="*/ 257175 h 1274768"/>
              <a:gd name="connsiteX1" fmla="*/ 453231 w 1330289"/>
              <a:gd name="connsiteY1" fmla="*/ 52388 h 1274768"/>
              <a:gd name="connsiteX2" fmla="*/ 548449 w 1330289"/>
              <a:gd name="connsiteY2" fmla="*/ 23813 h 1274768"/>
              <a:gd name="connsiteX3" fmla="*/ 800863 w 1330289"/>
              <a:gd name="connsiteY3" fmla="*/ 195263 h 1274768"/>
              <a:gd name="connsiteX4" fmla="*/ 900873 w 1330289"/>
              <a:gd name="connsiteY4" fmla="*/ 352425 h 1274768"/>
              <a:gd name="connsiteX5" fmla="*/ 972343 w 1330289"/>
              <a:gd name="connsiteY5" fmla="*/ 423840 h 1274768"/>
              <a:gd name="connsiteX6" fmla="*/ 1096168 w 1330289"/>
              <a:gd name="connsiteY6" fmla="*/ 433365 h 1274768"/>
              <a:gd name="connsiteX7" fmla="*/ 1100931 w 1330289"/>
              <a:gd name="connsiteY7" fmla="*/ 361928 h 1274768"/>
              <a:gd name="connsiteX8" fmla="*/ 1248537 w 1330289"/>
              <a:gd name="connsiteY8" fmla="*/ 371453 h 1274768"/>
              <a:gd name="connsiteX9" fmla="*/ 1177131 w 1330289"/>
              <a:gd name="connsiteY9" fmla="*/ 495300 h 1274768"/>
              <a:gd name="connsiteX10" fmla="*/ 1310450 w 1330289"/>
              <a:gd name="connsiteY10" fmla="*/ 504826 h 1274768"/>
              <a:gd name="connsiteX11" fmla="*/ 1296162 w 1330289"/>
              <a:gd name="connsiteY11" fmla="*/ 638150 h 1274768"/>
              <a:gd name="connsiteX12" fmla="*/ 1286637 w 1330289"/>
              <a:gd name="connsiteY12" fmla="*/ 709589 h 1274768"/>
              <a:gd name="connsiteX13" fmla="*/ 1281874 w 1330289"/>
              <a:gd name="connsiteY13" fmla="*/ 800075 h 1274768"/>
              <a:gd name="connsiteX14" fmla="*/ 1281876 w 1330289"/>
              <a:gd name="connsiteY14" fmla="*/ 895324 h 1274768"/>
              <a:gd name="connsiteX15" fmla="*/ 1215202 w 1330289"/>
              <a:gd name="connsiteY15" fmla="*/ 914373 h 1274768"/>
              <a:gd name="connsiteX16" fmla="*/ 996125 w 1330289"/>
              <a:gd name="connsiteY16" fmla="*/ 833411 h 1274768"/>
              <a:gd name="connsiteX17" fmla="*/ 853249 w 1330289"/>
              <a:gd name="connsiteY17" fmla="*/ 628622 h 1274768"/>
              <a:gd name="connsiteX18" fmla="*/ 391318 w 1330289"/>
              <a:gd name="connsiteY18" fmla="*/ 1223963 h 1274768"/>
              <a:gd name="connsiteX19" fmla="*/ 72231 w 1330289"/>
              <a:gd name="connsiteY19" fmla="*/ 933450 h 1274768"/>
              <a:gd name="connsiteX20" fmla="*/ 5556 w 1330289"/>
              <a:gd name="connsiteY20" fmla="*/ 714375 h 1274768"/>
              <a:gd name="connsiteX21" fmla="*/ 38893 w 1330289"/>
              <a:gd name="connsiteY21" fmla="*/ 576263 h 1274768"/>
              <a:gd name="connsiteX22" fmla="*/ 191293 w 1330289"/>
              <a:gd name="connsiteY22" fmla="*/ 514350 h 1274768"/>
              <a:gd name="connsiteX23" fmla="*/ 400843 w 1330289"/>
              <a:gd name="connsiteY23" fmla="*/ 257175 h 1274768"/>
              <a:gd name="connsiteX0" fmla="*/ 400843 w 1330289"/>
              <a:gd name="connsiteY0" fmla="*/ 257175 h 1274768"/>
              <a:gd name="connsiteX1" fmla="*/ 453231 w 1330289"/>
              <a:gd name="connsiteY1" fmla="*/ 52388 h 1274768"/>
              <a:gd name="connsiteX2" fmla="*/ 548449 w 1330289"/>
              <a:gd name="connsiteY2" fmla="*/ 23813 h 1274768"/>
              <a:gd name="connsiteX3" fmla="*/ 800863 w 1330289"/>
              <a:gd name="connsiteY3" fmla="*/ 195263 h 1274768"/>
              <a:gd name="connsiteX4" fmla="*/ 900873 w 1330289"/>
              <a:gd name="connsiteY4" fmla="*/ 352425 h 1274768"/>
              <a:gd name="connsiteX5" fmla="*/ 972343 w 1330289"/>
              <a:gd name="connsiteY5" fmla="*/ 423840 h 1274768"/>
              <a:gd name="connsiteX6" fmla="*/ 1096168 w 1330289"/>
              <a:gd name="connsiteY6" fmla="*/ 433365 h 1274768"/>
              <a:gd name="connsiteX7" fmla="*/ 1100931 w 1330289"/>
              <a:gd name="connsiteY7" fmla="*/ 361928 h 1274768"/>
              <a:gd name="connsiteX8" fmla="*/ 1248537 w 1330289"/>
              <a:gd name="connsiteY8" fmla="*/ 371453 h 1274768"/>
              <a:gd name="connsiteX9" fmla="*/ 1177131 w 1330289"/>
              <a:gd name="connsiteY9" fmla="*/ 495300 h 1274768"/>
              <a:gd name="connsiteX10" fmla="*/ 1310450 w 1330289"/>
              <a:gd name="connsiteY10" fmla="*/ 504826 h 1274768"/>
              <a:gd name="connsiteX11" fmla="*/ 1296162 w 1330289"/>
              <a:gd name="connsiteY11" fmla="*/ 638150 h 1274768"/>
              <a:gd name="connsiteX12" fmla="*/ 1286637 w 1330289"/>
              <a:gd name="connsiteY12" fmla="*/ 709589 h 1274768"/>
              <a:gd name="connsiteX13" fmla="*/ 1281874 w 1330289"/>
              <a:gd name="connsiteY13" fmla="*/ 800075 h 1274768"/>
              <a:gd name="connsiteX14" fmla="*/ 1281876 w 1330289"/>
              <a:gd name="connsiteY14" fmla="*/ 895324 h 1274768"/>
              <a:gd name="connsiteX15" fmla="*/ 1215202 w 1330289"/>
              <a:gd name="connsiteY15" fmla="*/ 914373 h 1274768"/>
              <a:gd name="connsiteX16" fmla="*/ 1067531 w 1330289"/>
              <a:gd name="connsiteY16" fmla="*/ 761949 h 1274768"/>
              <a:gd name="connsiteX17" fmla="*/ 853249 w 1330289"/>
              <a:gd name="connsiteY17" fmla="*/ 628622 h 1274768"/>
              <a:gd name="connsiteX18" fmla="*/ 391318 w 1330289"/>
              <a:gd name="connsiteY18" fmla="*/ 1223963 h 1274768"/>
              <a:gd name="connsiteX19" fmla="*/ 72231 w 1330289"/>
              <a:gd name="connsiteY19" fmla="*/ 933450 h 1274768"/>
              <a:gd name="connsiteX20" fmla="*/ 5556 w 1330289"/>
              <a:gd name="connsiteY20" fmla="*/ 714375 h 1274768"/>
              <a:gd name="connsiteX21" fmla="*/ 38893 w 1330289"/>
              <a:gd name="connsiteY21" fmla="*/ 576263 h 1274768"/>
              <a:gd name="connsiteX22" fmla="*/ 191293 w 1330289"/>
              <a:gd name="connsiteY22" fmla="*/ 514350 h 1274768"/>
              <a:gd name="connsiteX23" fmla="*/ 400843 w 1330289"/>
              <a:gd name="connsiteY23" fmla="*/ 257175 h 1274768"/>
              <a:gd name="connsiteX0" fmla="*/ 400843 w 1330289"/>
              <a:gd name="connsiteY0" fmla="*/ 257175 h 1276351"/>
              <a:gd name="connsiteX1" fmla="*/ 453231 w 1330289"/>
              <a:gd name="connsiteY1" fmla="*/ 52388 h 1276351"/>
              <a:gd name="connsiteX2" fmla="*/ 548449 w 1330289"/>
              <a:gd name="connsiteY2" fmla="*/ 23813 h 1276351"/>
              <a:gd name="connsiteX3" fmla="*/ 800863 w 1330289"/>
              <a:gd name="connsiteY3" fmla="*/ 195263 h 1276351"/>
              <a:gd name="connsiteX4" fmla="*/ 900873 w 1330289"/>
              <a:gd name="connsiteY4" fmla="*/ 352425 h 1276351"/>
              <a:gd name="connsiteX5" fmla="*/ 972343 w 1330289"/>
              <a:gd name="connsiteY5" fmla="*/ 423840 h 1276351"/>
              <a:gd name="connsiteX6" fmla="*/ 1096168 w 1330289"/>
              <a:gd name="connsiteY6" fmla="*/ 433365 h 1276351"/>
              <a:gd name="connsiteX7" fmla="*/ 1100931 w 1330289"/>
              <a:gd name="connsiteY7" fmla="*/ 361928 h 1276351"/>
              <a:gd name="connsiteX8" fmla="*/ 1248537 w 1330289"/>
              <a:gd name="connsiteY8" fmla="*/ 371453 h 1276351"/>
              <a:gd name="connsiteX9" fmla="*/ 1177131 w 1330289"/>
              <a:gd name="connsiteY9" fmla="*/ 495300 h 1276351"/>
              <a:gd name="connsiteX10" fmla="*/ 1310450 w 1330289"/>
              <a:gd name="connsiteY10" fmla="*/ 504826 h 1276351"/>
              <a:gd name="connsiteX11" fmla="*/ 1296162 w 1330289"/>
              <a:gd name="connsiteY11" fmla="*/ 638150 h 1276351"/>
              <a:gd name="connsiteX12" fmla="*/ 1286637 w 1330289"/>
              <a:gd name="connsiteY12" fmla="*/ 709589 h 1276351"/>
              <a:gd name="connsiteX13" fmla="*/ 1281874 w 1330289"/>
              <a:gd name="connsiteY13" fmla="*/ 800075 h 1276351"/>
              <a:gd name="connsiteX14" fmla="*/ 1281876 w 1330289"/>
              <a:gd name="connsiteY14" fmla="*/ 895324 h 1276351"/>
              <a:gd name="connsiteX15" fmla="*/ 1215202 w 1330289"/>
              <a:gd name="connsiteY15" fmla="*/ 914373 h 1276351"/>
              <a:gd name="connsiteX16" fmla="*/ 1067531 w 1330289"/>
              <a:gd name="connsiteY16" fmla="*/ 761949 h 1276351"/>
              <a:gd name="connsiteX17" fmla="*/ 853249 w 1330289"/>
              <a:gd name="connsiteY17" fmla="*/ 628622 h 1276351"/>
              <a:gd name="connsiteX18" fmla="*/ 391318 w 1330289"/>
              <a:gd name="connsiteY18" fmla="*/ 1223963 h 1276351"/>
              <a:gd name="connsiteX19" fmla="*/ 300798 w 1330289"/>
              <a:gd name="connsiteY19" fmla="*/ 942950 h 1276351"/>
              <a:gd name="connsiteX20" fmla="*/ 72231 w 1330289"/>
              <a:gd name="connsiteY20" fmla="*/ 933450 h 1276351"/>
              <a:gd name="connsiteX21" fmla="*/ 5556 w 1330289"/>
              <a:gd name="connsiteY21" fmla="*/ 714375 h 1276351"/>
              <a:gd name="connsiteX22" fmla="*/ 38893 w 1330289"/>
              <a:gd name="connsiteY22" fmla="*/ 576263 h 1276351"/>
              <a:gd name="connsiteX23" fmla="*/ 191293 w 1330289"/>
              <a:gd name="connsiteY23" fmla="*/ 514350 h 1276351"/>
              <a:gd name="connsiteX24" fmla="*/ 400843 w 1330289"/>
              <a:gd name="connsiteY24" fmla="*/ 257175 h 1276351"/>
              <a:gd name="connsiteX0" fmla="*/ 400843 w 1330289"/>
              <a:gd name="connsiteY0" fmla="*/ 257175 h 977880"/>
              <a:gd name="connsiteX1" fmla="*/ 453231 w 1330289"/>
              <a:gd name="connsiteY1" fmla="*/ 52388 h 977880"/>
              <a:gd name="connsiteX2" fmla="*/ 548449 w 1330289"/>
              <a:gd name="connsiteY2" fmla="*/ 23813 h 977880"/>
              <a:gd name="connsiteX3" fmla="*/ 800863 w 1330289"/>
              <a:gd name="connsiteY3" fmla="*/ 195263 h 977880"/>
              <a:gd name="connsiteX4" fmla="*/ 900873 w 1330289"/>
              <a:gd name="connsiteY4" fmla="*/ 352425 h 977880"/>
              <a:gd name="connsiteX5" fmla="*/ 972343 w 1330289"/>
              <a:gd name="connsiteY5" fmla="*/ 423840 h 977880"/>
              <a:gd name="connsiteX6" fmla="*/ 1096168 w 1330289"/>
              <a:gd name="connsiteY6" fmla="*/ 433365 h 977880"/>
              <a:gd name="connsiteX7" fmla="*/ 1100931 w 1330289"/>
              <a:gd name="connsiteY7" fmla="*/ 361928 h 977880"/>
              <a:gd name="connsiteX8" fmla="*/ 1248537 w 1330289"/>
              <a:gd name="connsiteY8" fmla="*/ 371453 h 977880"/>
              <a:gd name="connsiteX9" fmla="*/ 1177131 w 1330289"/>
              <a:gd name="connsiteY9" fmla="*/ 495300 h 977880"/>
              <a:gd name="connsiteX10" fmla="*/ 1310450 w 1330289"/>
              <a:gd name="connsiteY10" fmla="*/ 504826 h 977880"/>
              <a:gd name="connsiteX11" fmla="*/ 1296162 w 1330289"/>
              <a:gd name="connsiteY11" fmla="*/ 638150 h 977880"/>
              <a:gd name="connsiteX12" fmla="*/ 1286637 w 1330289"/>
              <a:gd name="connsiteY12" fmla="*/ 709589 h 977880"/>
              <a:gd name="connsiteX13" fmla="*/ 1281874 w 1330289"/>
              <a:gd name="connsiteY13" fmla="*/ 800075 h 977880"/>
              <a:gd name="connsiteX14" fmla="*/ 1281876 w 1330289"/>
              <a:gd name="connsiteY14" fmla="*/ 895324 h 977880"/>
              <a:gd name="connsiteX15" fmla="*/ 1215202 w 1330289"/>
              <a:gd name="connsiteY15" fmla="*/ 914373 h 977880"/>
              <a:gd name="connsiteX16" fmla="*/ 1067531 w 1330289"/>
              <a:gd name="connsiteY16" fmla="*/ 761949 h 977880"/>
              <a:gd name="connsiteX17" fmla="*/ 853249 w 1330289"/>
              <a:gd name="connsiteY17" fmla="*/ 628622 h 977880"/>
              <a:gd name="connsiteX18" fmla="*/ 534162 w 1330289"/>
              <a:gd name="connsiteY18" fmla="*/ 723873 h 977880"/>
              <a:gd name="connsiteX19" fmla="*/ 300798 w 1330289"/>
              <a:gd name="connsiteY19" fmla="*/ 942950 h 977880"/>
              <a:gd name="connsiteX20" fmla="*/ 72231 w 1330289"/>
              <a:gd name="connsiteY20" fmla="*/ 933450 h 977880"/>
              <a:gd name="connsiteX21" fmla="*/ 5556 w 1330289"/>
              <a:gd name="connsiteY21" fmla="*/ 714375 h 977880"/>
              <a:gd name="connsiteX22" fmla="*/ 38893 w 1330289"/>
              <a:gd name="connsiteY22" fmla="*/ 576263 h 977880"/>
              <a:gd name="connsiteX23" fmla="*/ 191293 w 1330289"/>
              <a:gd name="connsiteY23" fmla="*/ 514350 h 977880"/>
              <a:gd name="connsiteX24" fmla="*/ 400843 w 1330289"/>
              <a:gd name="connsiteY24" fmla="*/ 257175 h 977880"/>
              <a:gd name="connsiteX0" fmla="*/ 412744 w 1342190"/>
              <a:gd name="connsiteY0" fmla="*/ 257175 h 977880"/>
              <a:gd name="connsiteX1" fmla="*/ 465132 w 1342190"/>
              <a:gd name="connsiteY1" fmla="*/ 52388 h 977880"/>
              <a:gd name="connsiteX2" fmla="*/ 560350 w 1342190"/>
              <a:gd name="connsiteY2" fmla="*/ 23813 h 977880"/>
              <a:gd name="connsiteX3" fmla="*/ 812764 w 1342190"/>
              <a:gd name="connsiteY3" fmla="*/ 195263 h 977880"/>
              <a:gd name="connsiteX4" fmla="*/ 912774 w 1342190"/>
              <a:gd name="connsiteY4" fmla="*/ 352425 h 977880"/>
              <a:gd name="connsiteX5" fmla="*/ 984244 w 1342190"/>
              <a:gd name="connsiteY5" fmla="*/ 423840 h 977880"/>
              <a:gd name="connsiteX6" fmla="*/ 1108069 w 1342190"/>
              <a:gd name="connsiteY6" fmla="*/ 433365 h 977880"/>
              <a:gd name="connsiteX7" fmla="*/ 1112832 w 1342190"/>
              <a:gd name="connsiteY7" fmla="*/ 361928 h 977880"/>
              <a:gd name="connsiteX8" fmla="*/ 1260438 w 1342190"/>
              <a:gd name="connsiteY8" fmla="*/ 371453 h 977880"/>
              <a:gd name="connsiteX9" fmla="*/ 1189032 w 1342190"/>
              <a:gd name="connsiteY9" fmla="*/ 495300 h 977880"/>
              <a:gd name="connsiteX10" fmla="*/ 1322351 w 1342190"/>
              <a:gd name="connsiteY10" fmla="*/ 504826 h 977880"/>
              <a:gd name="connsiteX11" fmla="*/ 1308063 w 1342190"/>
              <a:gd name="connsiteY11" fmla="*/ 638150 h 977880"/>
              <a:gd name="connsiteX12" fmla="*/ 1298538 w 1342190"/>
              <a:gd name="connsiteY12" fmla="*/ 709589 h 977880"/>
              <a:gd name="connsiteX13" fmla="*/ 1293775 w 1342190"/>
              <a:gd name="connsiteY13" fmla="*/ 800075 h 977880"/>
              <a:gd name="connsiteX14" fmla="*/ 1293777 w 1342190"/>
              <a:gd name="connsiteY14" fmla="*/ 895324 h 977880"/>
              <a:gd name="connsiteX15" fmla="*/ 1227103 w 1342190"/>
              <a:gd name="connsiteY15" fmla="*/ 914373 h 977880"/>
              <a:gd name="connsiteX16" fmla="*/ 1079432 w 1342190"/>
              <a:gd name="connsiteY16" fmla="*/ 761949 h 977880"/>
              <a:gd name="connsiteX17" fmla="*/ 865150 w 1342190"/>
              <a:gd name="connsiteY17" fmla="*/ 628622 h 977880"/>
              <a:gd name="connsiteX18" fmla="*/ 546063 w 1342190"/>
              <a:gd name="connsiteY18" fmla="*/ 723873 h 977880"/>
              <a:gd name="connsiteX19" fmla="*/ 312699 w 1342190"/>
              <a:gd name="connsiteY19" fmla="*/ 942950 h 977880"/>
              <a:gd name="connsiteX20" fmla="*/ 84132 w 1342190"/>
              <a:gd name="connsiteY20" fmla="*/ 933450 h 977880"/>
              <a:gd name="connsiteX21" fmla="*/ 155538 w 1342190"/>
              <a:gd name="connsiteY21" fmla="*/ 857227 h 977880"/>
              <a:gd name="connsiteX22" fmla="*/ 17457 w 1342190"/>
              <a:gd name="connsiteY22" fmla="*/ 714375 h 977880"/>
              <a:gd name="connsiteX23" fmla="*/ 50794 w 1342190"/>
              <a:gd name="connsiteY23" fmla="*/ 576263 h 977880"/>
              <a:gd name="connsiteX24" fmla="*/ 203194 w 1342190"/>
              <a:gd name="connsiteY24" fmla="*/ 514350 h 977880"/>
              <a:gd name="connsiteX25" fmla="*/ 412744 w 1342190"/>
              <a:gd name="connsiteY25" fmla="*/ 257175 h 977880"/>
              <a:gd name="connsiteX0" fmla="*/ 412744 w 1342190"/>
              <a:gd name="connsiteY0" fmla="*/ 257175 h 977880"/>
              <a:gd name="connsiteX1" fmla="*/ 465132 w 1342190"/>
              <a:gd name="connsiteY1" fmla="*/ 52388 h 977880"/>
              <a:gd name="connsiteX2" fmla="*/ 560350 w 1342190"/>
              <a:gd name="connsiteY2" fmla="*/ 23813 h 977880"/>
              <a:gd name="connsiteX3" fmla="*/ 812764 w 1342190"/>
              <a:gd name="connsiteY3" fmla="*/ 195263 h 977880"/>
              <a:gd name="connsiteX4" fmla="*/ 912774 w 1342190"/>
              <a:gd name="connsiteY4" fmla="*/ 352425 h 977880"/>
              <a:gd name="connsiteX5" fmla="*/ 984244 w 1342190"/>
              <a:gd name="connsiteY5" fmla="*/ 423840 h 977880"/>
              <a:gd name="connsiteX6" fmla="*/ 1108069 w 1342190"/>
              <a:gd name="connsiteY6" fmla="*/ 433365 h 977880"/>
              <a:gd name="connsiteX7" fmla="*/ 1112832 w 1342190"/>
              <a:gd name="connsiteY7" fmla="*/ 361928 h 977880"/>
              <a:gd name="connsiteX8" fmla="*/ 1260438 w 1342190"/>
              <a:gd name="connsiteY8" fmla="*/ 371453 h 977880"/>
              <a:gd name="connsiteX9" fmla="*/ 1189032 w 1342190"/>
              <a:gd name="connsiteY9" fmla="*/ 495300 h 977880"/>
              <a:gd name="connsiteX10" fmla="*/ 1322351 w 1342190"/>
              <a:gd name="connsiteY10" fmla="*/ 504826 h 977880"/>
              <a:gd name="connsiteX11" fmla="*/ 1308063 w 1342190"/>
              <a:gd name="connsiteY11" fmla="*/ 638150 h 977880"/>
              <a:gd name="connsiteX12" fmla="*/ 1298538 w 1342190"/>
              <a:gd name="connsiteY12" fmla="*/ 709589 h 977880"/>
              <a:gd name="connsiteX13" fmla="*/ 1293775 w 1342190"/>
              <a:gd name="connsiteY13" fmla="*/ 800075 h 977880"/>
              <a:gd name="connsiteX14" fmla="*/ 1293777 w 1342190"/>
              <a:gd name="connsiteY14" fmla="*/ 895324 h 977880"/>
              <a:gd name="connsiteX15" fmla="*/ 1227103 w 1342190"/>
              <a:gd name="connsiteY15" fmla="*/ 914373 h 977880"/>
              <a:gd name="connsiteX16" fmla="*/ 1079432 w 1342190"/>
              <a:gd name="connsiteY16" fmla="*/ 761949 h 977880"/>
              <a:gd name="connsiteX17" fmla="*/ 865150 w 1342190"/>
              <a:gd name="connsiteY17" fmla="*/ 628622 h 977880"/>
              <a:gd name="connsiteX18" fmla="*/ 546063 w 1342190"/>
              <a:gd name="connsiteY18" fmla="*/ 723873 h 977880"/>
              <a:gd name="connsiteX19" fmla="*/ 312699 w 1342190"/>
              <a:gd name="connsiteY19" fmla="*/ 942950 h 977880"/>
              <a:gd name="connsiteX20" fmla="*/ 84132 w 1342190"/>
              <a:gd name="connsiteY20" fmla="*/ 933450 h 977880"/>
              <a:gd name="connsiteX21" fmla="*/ 226976 w 1342190"/>
              <a:gd name="connsiteY21" fmla="*/ 923926 h 977880"/>
              <a:gd name="connsiteX22" fmla="*/ 155538 w 1342190"/>
              <a:gd name="connsiteY22" fmla="*/ 857227 h 977880"/>
              <a:gd name="connsiteX23" fmla="*/ 17457 w 1342190"/>
              <a:gd name="connsiteY23" fmla="*/ 714375 h 977880"/>
              <a:gd name="connsiteX24" fmla="*/ 50794 w 1342190"/>
              <a:gd name="connsiteY24" fmla="*/ 576263 h 977880"/>
              <a:gd name="connsiteX25" fmla="*/ 203194 w 1342190"/>
              <a:gd name="connsiteY25" fmla="*/ 514350 h 977880"/>
              <a:gd name="connsiteX26" fmla="*/ 412744 w 1342190"/>
              <a:gd name="connsiteY26" fmla="*/ 257175 h 977880"/>
              <a:gd name="connsiteX0" fmla="*/ 412744 w 1342190"/>
              <a:gd name="connsiteY0" fmla="*/ 257175 h 977879"/>
              <a:gd name="connsiteX1" fmla="*/ 465132 w 1342190"/>
              <a:gd name="connsiteY1" fmla="*/ 52388 h 977879"/>
              <a:gd name="connsiteX2" fmla="*/ 560350 w 1342190"/>
              <a:gd name="connsiteY2" fmla="*/ 23813 h 977879"/>
              <a:gd name="connsiteX3" fmla="*/ 812764 w 1342190"/>
              <a:gd name="connsiteY3" fmla="*/ 195263 h 977879"/>
              <a:gd name="connsiteX4" fmla="*/ 912774 w 1342190"/>
              <a:gd name="connsiteY4" fmla="*/ 352425 h 977879"/>
              <a:gd name="connsiteX5" fmla="*/ 984244 w 1342190"/>
              <a:gd name="connsiteY5" fmla="*/ 423840 h 977879"/>
              <a:gd name="connsiteX6" fmla="*/ 1108069 w 1342190"/>
              <a:gd name="connsiteY6" fmla="*/ 433365 h 977879"/>
              <a:gd name="connsiteX7" fmla="*/ 1112832 w 1342190"/>
              <a:gd name="connsiteY7" fmla="*/ 361928 h 977879"/>
              <a:gd name="connsiteX8" fmla="*/ 1260438 w 1342190"/>
              <a:gd name="connsiteY8" fmla="*/ 371453 h 977879"/>
              <a:gd name="connsiteX9" fmla="*/ 1189032 w 1342190"/>
              <a:gd name="connsiteY9" fmla="*/ 495300 h 977879"/>
              <a:gd name="connsiteX10" fmla="*/ 1322351 w 1342190"/>
              <a:gd name="connsiteY10" fmla="*/ 504826 h 977879"/>
              <a:gd name="connsiteX11" fmla="*/ 1308063 w 1342190"/>
              <a:gd name="connsiteY11" fmla="*/ 638150 h 977879"/>
              <a:gd name="connsiteX12" fmla="*/ 1298538 w 1342190"/>
              <a:gd name="connsiteY12" fmla="*/ 709589 h 977879"/>
              <a:gd name="connsiteX13" fmla="*/ 1293775 w 1342190"/>
              <a:gd name="connsiteY13" fmla="*/ 800075 h 977879"/>
              <a:gd name="connsiteX14" fmla="*/ 1293777 w 1342190"/>
              <a:gd name="connsiteY14" fmla="*/ 895324 h 977879"/>
              <a:gd name="connsiteX15" fmla="*/ 1227103 w 1342190"/>
              <a:gd name="connsiteY15" fmla="*/ 914373 h 977879"/>
              <a:gd name="connsiteX16" fmla="*/ 1079432 w 1342190"/>
              <a:gd name="connsiteY16" fmla="*/ 761949 h 977879"/>
              <a:gd name="connsiteX17" fmla="*/ 865150 w 1342190"/>
              <a:gd name="connsiteY17" fmla="*/ 628622 h 977879"/>
              <a:gd name="connsiteX18" fmla="*/ 546063 w 1342190"/>
              <a:gd name="connsiteY18" fmla="*/ 723873 h 977879"/>
              <a:gd name="connsiteX19" fmla="*/ 312699 w 1342190"/>
              <a:gd name="connsiteY19" fmla="*/ 942950 h 977879"/>
              <a:gd name="connsiteX20" fmla="*/ 298414 w 1342190"/>
              <a:gd name="connsiteY20" fmla="*/ 933450 h 977879"/>
              <a:gd name="connsiteX21" fmla="*/ 226976 w 1342190"/>
              <a:gd name="connsiteY21" fmla="*/ 923926 h 977879"/>
              <a:gd name="connsiteX22" fmla="*/ 155538 w 1342190"/>
              <a:gd name="connsiteY22" fmla="*/ 857227 h 977879"/>
              <a:gd name="connsiteX23" fmla="*/ 17457 w 1342190"/>
              <a:gd name="connsiteY23" fmla="*/ 714375 h 977879"/>
              <a:gd name="connsiteX24" fmla="*/ 50794 w 1342190"/>
              <a:gd name="connsiteY24" fmla="*/ 576263 h 977879"/>
              <a:gd name="connsiteX25" fmla="*/ 203194 w 1342190"/>
              <a:gd name="connsiteY25" fmla="*/ 514350 h 977879"/>
              <a:gd name="connsiteX26" fmla="*/ 412744 w 1342190"/>
              <a:gd name="connsiteY26" fmla="*/ 257175 h 977879"/>
              <a:gd name="connsiteX0" fmla="*/ 412744 w 1342190"/>
              <a:gd name="connsiteY0" fmla="*/ 257175 h 977879"/>
              <a:gd name="connsiteX1" fmla="*/ 465132 w 1342190"/>
              <a:gd name="connsiteY1" fmla="*/ 52388 h 977879"/>
              <a:gd name="connsiteX2" fmla="*/ 560350 w 1342190"/>
              <a:gd name="connsiteY2" fmla="*/ 23813 h 977879"/>
              <a:gd name="connsiteX3" fmla="*/ 812764 w 1342190"/>
              <a:gd name="connsiteY3" fmla="*/ 195263 h 977879"/>
              <a:gd name="connsiteX4" fmla="*/ 912774 w 1342190"/>
              <a:gd name="connsiteY4" fmla="*/ 352425 h 977879"/>
              <a:gd name="connsiteX5" fmla="*/ 984244 w 1342190"/>
              <a:gd name="connsiteY5" fmla="*/ 423840 h 977879"/>
              <a:gd name="connsiteX6" fmla="*/ 1108069 w 1342190"/>
              <a:gd name="connsiteY6" fmla="*/ 433365 h 977879"/>
              <a:gd name="connsiteX7" fmla="*/ 1112832 w 1342190"/>
              <a:gd name="connsiteY7" fmla="*/ 361928 h 977879"/>
              <a:gd name="connsiteX8" fmla="*/ 1260438 w 1342190"/>
              <a:gd name="connsiteY8" fmla="*/ 371453 h 977879"/>
              <a:gd name="connsiteX9" fmla="*/ 1189032 w 1342190"/>
              <a:gd name="connsiteY9" fmla="*/ 495300 h 977879"/>
              <a:gd name="connsiteX10" fmla="*/ 1322351 w 1342190"/>
              <a:gd name="connsiteY10" fmla="*/ 504826 h 977879"/>
              <a:gd name="connsiteX11" fmla="*/ 1308063 w 1342190"/>
              <a:gd name="connsiteY11" fmla="*/ 638150 h 977879"/>
              <a:gd name="connsiteX12" fmla="*/ 1298538 w 1342190"/>
              <a:gd name="connsiteY12" fmla="*/ 709589 h 977879"/>
              <a:gd name="connsiteX13" fmla="*/ 1293775 w 1342190"/>
              <a:gd name="connsiteY13" fmla="*/ 800075 h 977879"/>
              <a:gd name="connsiteX14" fmla="*/ 1293777 w 1342190"/>
              <a:gd name="connsiteY14" fmla="*/ 895324 h 977879"/>
              <a:gd name="connsiteX15" fmla="*/ 1227103 w 1342190"/>
              <a:gd name="connsiteY15" fmla="*/ 914373 h 977879"/>
              <a:gd name="connsiteX16" fmla="*/ 1079432 w 1342190"/>
              <a:gd name="connsiteY16" fmla="*/ 761949 h 977879"/>
              <a:gd name="connsiteX17" fmla="*/ 865150 w 1342190"/>
              <a:gd name="connsiteY17" fmla="*/ 628622 h 977879"/>
              <a:gd name="connsiteX18" fmla="*/ 546063 w 1342190"/>
              <a:gd name="connsiteY18" fmla="*/ 723873 h 977879"/>
              <a:gd name="connsiteX19" fmla="*/ 312699 w 1342190"/>
              <a:gd name="connsiteY19" fmla="*/ 942950 h 977879"/>
              <a:gd name="connsiteX20" fmla="*/ 298414 w 1342190"/>
              <a:gd name="connsiteY20" fmla="*/ 933450 h 977879"/>
              <a:gd name="connsiteX21" fmla="*/ 226976 w 1342190"/>
              <a:gd name="connsiteY21" fmla="*/ 923926 h 977879"/>
              <a:gd name="connsiteX22" fmla="*/ 155538 w 1342190"/>
              <a:gd name="connsiteY22" fmla="*/ 857227 h 977879"/>
              <a:gd name="connsiteX23" fmla="*/ 17457 w 1342190"/>
              <a:gd name="connsiteY23" fmla="*/ 714375 h 977879"/>
              <a:gd name="connsiteX24" fmla="*/ 50794 w 1342190"/>
              <a:gd name="connsiteY24" fmla="*/ 576263 h 977879"/>
              <a:gd name="connsiteX25" fmla="*/ 203194 w 1342190"/>
              <a:gd name="connsiteY25" fmla="*/ 514350 h 977879"/>
              <a:gd name="connsiteX26" fmla="*/ 217482 w 1342190"/>
              <a:gd name="connsiteY26" fmla="*/ 585766 h 977879"/>
              <a:gd name="connsiteX27" fmla="*/ 412744 w 1342190"/>
              <a:gd name="connsiteY27" fmla="*/ 257175 h 977879"/>
              <a:gd name="connsiteX0" fmla="*/ 412744 w 1342190"/>
              <a:gd name="connsiteY0" fmla="*/ 257175 h 977879"/>
              <a:gd name="connsiteX1" fmla="*/ 465132 w 1342190"/>
              <a:gd name="connsiteY1" fmla="*/ 52388 h 977879"/>
              <a:gd name="connsiteX2" fmla="*/ 560350 w 1342190"/>
              <a:gd name="connsiteY2" fmla="*/ 23813 h 977879"/>
              <a:gd name="connsiteX3" fmla="*/ 812764 w 1342190"/>
              <a:gd name="connsiteY3" fmla="*/ 195263 h 977879"/>
              <a:gd name="connsiteX4" fmla="*/ 912774 w 1342190"/>
              <a:gd name="connsiteY4" fmla="*/ 352425 h 977879"/>
              <a:gd name="connsiteX5" fmla="*/ 984244 w 1342190"/>
              <a:gd name="connsiteY5" fmla="*/ 423840 h 977879"/>
              <a:gd name="connsiteX6" fmla="*/ 1108069 w 1342190"/>
              <a:gd name="connsiteY6" fmla="*/ 433365 h 977879"/>
              <a:gd name="connsiteX7" fmla="*/ 1112832 w 1342190"/>
              <a:gd name="connsiteY7" fmla="*/ 361928 h 977879"/>
              <a:gd name="connsiteX8" fmla="*/ 1260438 w 1342190"/>
              <a:gd name="connsiteY8" fmla="*/ 371453 h 977879"/>
              <a:gd name="connsiteX9" fmla="*/ 1189032 w 1342190"/>
              <a:gd name="connsiteY9" fmla="*/ 495300 h 977879"/>
              <a:gd name="connsiteX10" fmla="*/ 1322351 w 1342190"/>
              <a:gd name="connsiteY10" fmla="*/ 504826 h 977879"/>
              <a:gd name="connsiteX11" fmla="*/ 1308063 w 1342190"/>
              <a:gd name="connsiteY11" fmla="*/ 638150 h 977879"/>
              <a:gd name="connsiteX12" fmla="*/ 1298538 w 1342190"/>
              <a:gd name="connsiteY12" fmla="*/ 709589 h 977879"/>
              <a:gd name="connsiteX13" fmla="*/ 1293775 w 1342190"/>
              <a:gd name="connsiteY13" fmla="*/ 800075 h 977879"/>
              <a:gd name="connsiteX14" fmla="*/ 1293777 w 1342190"/>
              <a:gd name="connsiteY14" fmla="*/ 895324 h 977879"/>
              <a:gd name="connsiteX15" fmla="*/ 1227103 w 1342190"/>
              <a:gd name="connsiteY15" fmla="*/ 914373 h 977879"/>
              <a:gd name="connsiteX16" fmla="*/ 1079432 w 1342190"/>
              <a:gd name="connsiteY16" fmla="*/ 761949 h 977879"/>
              <a:gd name="connsiteX17" fmla="*/ 865150 w 1342190"/>
              <a:gd name="connsiteY17" fmla="*/ 628622 h 977879"/>
              <a:gd name="connsiteX18" fmla="*/ 546063 w 1342190"/>
              <a:gd name="connsiteY18" fmla="*/ 723873 h 977879"/>
              <a:gd name="connsiteX19" fmla="*/ 312699 w 1342190"/>
              <a:gd name="connsiteY19" fmla="*/ 942950 h 977879"/>
              <a:gd name="connsiteX20" fmla="*/ 298414 w 1342190"/>
              <a:gd name="connsiteY20" fmla="*/ 933450 h 977879"/>
              <a:gd name="connsiteX21" fmla="*/ 226976 w 1342190"/>
              <a:gd name="connsiteY21" fmla="*/ 923926 h 977879"/>
              <a:gd name="connsiteX22" fmla="*/ 155538 w 1342190"/>
              <a:gd name="connsiteY22" fmla="*/ 857227 h 977879"/>
              <a:gd name="connsiteX23" fmla="*/ 17457 w 1342190"/>
              <a:gd name="connsiteY23" fmla="*/ 714375 h 977879"/>
              <a:gd name="connsiteX24" fmla="*/ 50794 w 1342190"/>
              <a:gd name="connsiteY24" fmla="*/ 576263 h 977879"/>
              <a:gd name="connsiteX25" fmla="*/ 203194 w 1342190"/>
              <a:gd name="connsiteY25" fmla="*/ 514350 h 977879"/>
              <a:gd name="connsiteX26" fmla="*/ 141249 w 1342190"/>
              <a:gd name="connsiteY26" fmla="*/ 652442 h 977879"/>
              <a:gd name="connsiteX27" fmla="*/ 217482 w 1342190"/>
              <a:gd name="connsiteY27" fmla="*/ 585766 h 977879"/>
              <a:gd name="connsiteX28" fmla="*/ 412744 w 1342190"/>
              <a:gd name="connsiteY28" fmla="*/ 257175 h 977879"/>
              <a:gd name="connsiteX0" fmla="*/ 412744 w 1342190"/>
              <a:gd name="connsiteY0" fmla="*/ 257175 h 977879"/>
              <a:gd name="connsiteX1" fmla="*/ 465132 w 1342190"/>
              <a:gd name="connsiteY1" fmla="*/ 52388 h 977879"/>
              <a:gd name="connsiteX2" fmla="*/ 560350 w 1342190"/>
              <a:gd name="connsiteY2" fmla="*/ 23813 h 977879"/>
              <a:gd name="connsiteX3" fmla="*/ 812764 w 1342190"/>
              <a:gd name="connsiteY3" fmla="*/ 195263 h 977879"/>
              <a:gd name="connsiteX4" fmla="*/ 912774 w 1342190"/>
              <a:gd name="connsiteY4" fmla="*/ 352425 h 977879"/>
              <a:gd name="connsiteX5" fmla="*/ 984244 w 1342190"/>
              <a:gd name="connsiteY5" fmla="*/ 423840 h 977879"/>
              <a:gd name="connsiteX6" fmla="*/ 1108069 w 1342190"/>
              <a:gd name="connsiteY6" fmla="*/ 433365 h 977879"/>
              <a:gd name="connsiteX7" fmla="*/ 1112832 w 1342190"/>
              <a:gd name="connsiteY7" fmla="*/ 361928 h 977879"/>
              <a:gd name="connsiteX8" fmla="*/ 1260438 w 1342190"/>
              <a:gd name="connsiteY8" fmla="*/ 371453 h 977879"/>
              <a:gd name="connsiteX9" fmla="*/ 1189032 w 1342190"/>
              <a:gd name="connsiteY9" fmla="*/ 495300 h 977879"/>
              <a:gd name="connsiteX10" fmla="*/ 1322351 w 1342190"/>
              <a:gd name="connsiteY10" fmla="*/ 504826 h 977879"/>
              <a:gd name="connsiteX11" fmla="*/ 1308063 w 1342190"/>
              <a:gd name="connsiteY11" fmla="*/ 638150 h 977879"/>
              <a:gd name="connsiteX12" fmla="*/ 1298538 w 1342190"/>
              <a:gd name="connsiteY12" fmla="*/ 709589 h 977879"/>
              <a:gd name="connsiteX13" fmla="*/ 1293775 w 1342190"/>
              <a:gd name="connsiteY13" fmla="*/ 800075 h 977879"/>
              <a:gd name="connsiteX14" fmla="*/ 1293777 w 1342190"/>
              <a:gd name="connsiteY14" fmla="*/ 895324 h 977879"/>
              <a:gd name="connsiteX15" fmla="*/ 1227103 w 1342190"/>
              <a:gd name="connsiteY15" fmla="*/ 914373 h 977879"/>
              <a:gd name="connsiteX16" fmla="*/ 1079432 w 1342190"/>
              <a:gd name="connsiteY16" fmla="*/ 761949 h 977879"/>
              <a:gd name="connsiteX17" fmla="*/ 865150 w 1342190"/>
              <a:gd name="connsiteY17" fmla="*/ 628622 h 977879"/>
              <a:gd name="connsiteX18" fmla="*/ 546063 w 1342190"/>
              <a:gd name="connsiteY18" fmla="*/ 723873 h 977879"/>
              <a:gd name="connsiteX19" fmla="*/ 312699 w 1342190"/>
              <a:gd name="connsiteY19" fmla="*/ 942950 h 977879"/>
              <a:gd name="connsiteX20" fmla="*/ 298414 w 1342190"/>
              <a:gd name="connsiteY20" fmla="*/ 933450 h 977879"/>
              <a:gd name="connsiteX21" fmla="*/ 226976 w 1342190"/>
              <a:gd name="connsiteY21" fmla="*/ 923926 h 977879"/>
              <a:gd name="connsiteX22" fmla="*/ 155538 w 1342190"/>
              <a:gd name="connsiteY22" fmla="*/ 857227 h 977879"/>
              <a:gd name="connsiteX23" fmla="*/ 17457 w 1342190"/>
              <a:gd name="connsiteY23" fmla="*/ 714375 h 977879"/>
              <a:gd name="connsiteX24" fmla="*/ 50794 w 1342190"/>
              <a:gd name="connsiteY24" fmla="*/ 576263 h 977879"/>
              <a:gd name="connsiteX25" fmla="*/ 60286 w 1342190"/>
              <a:gd name="connsiteY25" fmla="*/ 657202 h 977879"/>
              <a:gd name="connsiteX26" fmla="*/ 141249 w 1342190"/>
              <a:gd name="connsiteY26" fmla="*/ 652442 h 977879"/>
              <a:gd name="connsiteX27" fmla="*/ 217482 w 1342190"/>
              <a:gd name="connsiteY27" fmla="*/ 585766 h 977879"/>
              <a:gd name="connsiteX28" fmla="*/ 412744 w 1342190"/>
              <a:gd name="connsiteY28" fmla="*/ 257175 h 977879"/>
              <a:gd name="connsiteX0" fmla="*/ 412744 w 1342190"/>
              <a:gd name="connsiteY0" fmla="*/ 257175 h 977879"/>
              <a:gd name="connsiteX1" fmla="*/ 465132 w 1342190"/>
              <a:gd name="connsiteY1" fmla="*/ 52388 h 977879"/>
              <a:gd name="connsiteX2" fmla="*/ 560350 w 1342190"/>
              <a:gd name="connsiteY2" fmla="*/ 23813 h 977879"/>
              <a:gd name="connsiteX3" fmla="*/ 812764 w 1342190"/>
              <a:gd name="connsiteY3" fmla="*/ 195263 h 977879"/>
              <a:gd name="connsiteX4" fmla="*/ 912774 w 1342190"/>
              <a:gd name="connsiteY4" fmla="*/ 352425 h 977879"/>
              <a:gd name="connsiteX5" fmla="*/ 984244 w 1342190"/>
              <a:gd name="connsiteY5" fmla="*/ 423840 h 977879"/>
              <a:gd name="connsiteX6" fmla="*/ 1108069 w 1342190"/>
              <a:gd name="connsiteY6" fmla="*/ 433365 h 977879"/>
              <a:gd name="connsiteX7" fmla="*/ 1112832 w 1342190"/>
              <a:gd name="connsiteY7" fmla="*/ 361928 h 977879"/>
              <a:gd name="connsiteX8" fmla="*/ 1260438 w 1342190"/>
              <a:gd name="connsiteY8" fmla="*/ 371453 h 977879"/>
              <a:gd name="connsiteX9" fmla="*/ 1189032 w 1342190"/>
              <a:gd name="connsiteY9" fmla="*/ 495300 h 977879"/>
              <a:gd name="connsiteX10" fmla="*/ 1322351 w 1342190"/>
              <a:gd name="connsiteY10" fmla="*/ 504826 h 977879"/>
              <a:gd name="connsiteX11" fmla="*/ 1308063 w 1342190"/>
              <a:gd name="connsiteY11" fmla="*/ 638150 h 977879"/>
              <a:gd name="connsiteX12" fmla="*/ 1298538 w 1342190"/>
              <a:gd name="connsiteY12" fmla="*/ 709589 h 977879"/>
              <a:gd name="connsiteX13" fmla="*/ 1293775 w 1342190"/>
              <a:gd name="connsiteY13" fmla="*/ 800075 h 977879"/>
              <a:gd name="connsiteX14" fmla="*/ 1293777 w 1342190"/>
              <a:gd name="connsiteY14" fmla="*/ 895324 h 977879"/>
              <a:gd name="connsiteX15" fmla="*/ 1227103 w 1342190"/>
              <a:gd name="connsiteY15" fmla="*/ 914373 h 977879"/>
              <a:gd name="connsiteX16" fmla="*/ 1079432 w 1342190"/>
              <a:gd name="connsiteY16" fmla="*/ 761949 h 977879"/>
              <a:gd name="connsiteX17" fmla="*/ 865150 w 1342190"/>
              <a:gd name="connsiteY17" fmla="*/ 628622 h 977879"/>
              <a:gd name="connsiteX18" fmla="*/ 546063 w 1342190"/>
              <a:gd name="connsiteY18" fmla="*/ 723873 h 977879"/>
              <a:gd name="connsiteX19" fmla="*/ 312699 w 1342190"/>
              <a:gd name="connsiteY19" fmla="*/ 942950 h 977879"/>
              <a:gd name="connsiteX20" fmla="*/ 298414 w 1342190"/>
              <a:gd name="connsiteY20" fmla="*/ 933450 h 977879"/>
              <a:gd name="connsiteX21" fmla="*/ 226976 w 1342190"/>
              <a:gd name="connsiteY21" fmla="*/ 923926 h 977879"/>
              <a:gd name="connsiteX22" fmla="*/ 155538 w 1342190"/>
              <a:gd name="connsiteY22" fmla="*/ 857227 h 977879"/>
              <a:gd name="connsiteX23" fmla="*/ 17457 w 1342190"/>
              <a:gd name="connsiteY23" fmla="*/ 714375 h 977879"/>
              <a:gd name="connsiteX24" fmla="*/ 50794 w 1342190"/>
              <a:gd name="connsiteY24" fmla="*/ 576263 h 977879"/>
              <a:gd name="connsiteX25" fmla="*/ 141249 w 1342190"/>
              <a:gd name="connsiteY25" fmla="*/ 652442 h 977879"/>
              <a:gd name="connsiteX26" fmla="*/ 217482 w 1342190"/>
              <a:gd name="connsiteY26" fmla="*/ 585766 h 977879"/>
              <a:gd name="connsiteX27" fmla="*/ 412744 w 1342190"/>
              <a:gd name="connsiteY27" fmla="*/ 257175 h 977879"/>
              <a:gd name="connsiteX0" fmla="*/ 412744 w 1342190"/>
              <a:gd name="connsiteY0" fmla="*/ 257175 h 977879"/>
              <a:gd name="connsiteX1" fmla="*/ 465132 w 1342190"/>
              <a:gd name="connsiteY1" fmla="*/ 52388 h 977879"/>
              <a:gd name="connsiteX2" fmla="*/ 560350 w 1342190"/>
              <a:gd name="connsiteY2" fmla="*/ 23813 h 977879"/>
              <a:gd name="connsiteX3" fmla="*/ 812764 w 1342190"/>
              <a:gd name="connsiteY3" fmla="*/ 195263 h 977879"/>
              <a:gd name="connsiteX4" fmla="*/ 912774 w 1342190"/>
              <a:gd name="connsiteY4" fmla="*/ 352425 h 977879"/>
              <a:gd name="connsiteX5" fmla="*/ 984244 w 1342190"/>
              <a:gd name="connsiteY5" fmla="*/ 423840 h 977879"/>
              <a:gd name="connsiteX6" fmla="*/ 1108069 w 1342190"/>
              <a:gd name="connsiteY6" fmla="*/ 433365 h 977879"/>
              <a:gd name="connsiteX7" fmla="*/ 1112832 w 1342190"/>
              <a:gd name="connsiteY7" fmla="*/ 361928 h 977879"/>
              <a:gd name="connsiteX8" fmla="*/ 1260438 w 1342190"/>
              <a:gd name="connsiteY8" fmla="*/ 371453 h 977879"/>
              <a:gd name="connsiteX9" fmla="*/ 1189032 w 1342190"/>
              <a:gd name="connsiteY9" fmla="*/ 495300 h 977879"/>
              <a:gd name="connsiteX10" fmla="*/ 1322351 w 1342190"/>
              <a:gd name="connsiteY10" fmla="*/ 504826 h 977879"/>
              <a:gd name="connsiteX11" fmla="*/ 1308063 w 1342190"/>
              <a:gd name="connsiteY11" fmla="*/ 638150 h 977879"/>
              <a:gd name="connsiteX12" fmla="*/ 1298538 w 1342190"/>
              <a:gd name="connsiteY12" fmla="*/ 709589 h 977879"/>
              <a:gd name="connsiteX13" fmla="*/ 1293775 w 1342190"/>
              <a:gd name="connsiteY13" fmla="*/ 800075 h 977879"/>
              <a:gd name="connsiteX14" fmla="*/ 1293777 w 1342190"/>
              <a:gd name="connsiteY14" fmla="*/ 895324 h 977879"/>
              <a:gd name="connsiteX15" fmla="*/ 1227103 w 1342190"/>
              <a:gd name="connsiteY15" fmla="*/ 914373 h 977879"/>
              <a:gd name="connsiteX16" fmla="*/ 1079432 w 1342190"/>
              <a:gd name="connsiteY16" fmla="*/ 761949 h 977879"/>
              <a:gd name="connsiteX17" fmla="*/ 865150 w 1342190"/>
              <a:gd name="connsiteY17" fmla="*/ 628622 h 977879"/>
              <a:gd name="connsiteX18" fmla="*/ 546063 w 1342190"/>
              <a:gd name="connsiteY18" fmla="*/ 723873 h 977879"/>
              <a:gd name="connsiteX19" fmla="*/ 312699 w 1342190"/>
              <a:gd name="connsiteY19" fmla="*/ 942950 h 977879"/>
              <a:gd name="connsiteX20" fmla="*/ 298414 w 1342190"/>
              <a:gd name="connsiteY20" fmla="*/ 933450 h 977879"/>
              <a:gd name="connsiteX21" fmla="*/ 226976 w 1342190"/>
              <a:gd name="connsiteY21" fmla="*/ 923926 h 977879"/>
              <a:gd name="connsiteX22" fmla="*/ 155538 w 1342190"/>
              <a:gd name="connsiteY22" fmla="*/ 857227 h 977879"/>
              <a:gd name="connsiteX23" fmla="*/ 17457 w 1342190"/>
              <a:gd name="connsiteY23" fmla="*/ 714375 h 977879"/>
              <a:gd name="connsiteX24" fmla="*/ 50794 w 1342190"/>
              <a:gd name="connsiteY24" fmla="*/ 576263 h 977879"/>
              <a:gd name="connsiteX25" fmla="*/ 141249 w 1342190"/>
              <a:gd name="connsiteY25" fmla="*/ 652442 h 977879"/>
              <a:gd name="connsiteX26" fmla="*/ 217482 w 1342190"/>
              <a:gd name="connsiteY26" fmla="*/ 585766 h 977879"/>
              <a:gd name="connsiteX27" fmla="*/ 412744 w 1342190"/>
              <a:gd name="connsiteY27" fmla="*/ 257175 h 977879"/>
              <a:gd name="connsiteX0" fmla="*/ 397668 w 1327114"/>
              <a:gd name="connsiteY0" fmla="*/ 257175 h 977879"/>
              <a:gd name="connsiteX1" fmla="*/ 450056 w 1327114"/>
              <a:gd name="connsiteY1" fmla="*/ 52388 h 977879"/>
              <a:gd name="connsiteX2" fmla="*/ 545274 w 1327114"/>
              <a:gd name="connsiteY2" fmla="*/ 23813 h 977879"/>
              <a:gd name="connsiteX3" fmla="*/ 797688 w 1327114"/>
              <a:gd name="connsiteY3" fmla="*/ 195263 h 977879"/>
              <a:gd name="connsiteX4" fmla="*/ 897698 w 1327114"/>
              <a:gd name="connsiteY4" fmla="*/ 352425 h 977879"/>
              <a:gd name="connsiteX5" fmla="*/ 969168 w 1327114"/>
              <a:gd name="connsiteY5" fmla="*/ 423840 h 977879"/>
              <a:gd name="connsiteX6" fmla="*/ 1092993 w 1327114"/>
              <a:gd name="connsiteY6" fmla="*/ 433365 h 977879"/>
              <a:gd name="connsiteX7" fmla="*/ 1097756 w 1327114"/>
              <a:gd name="connsiteY7" fmla="*/ 361928 h 977879"/>
              <a:gd name="connsiteX8" fmla="*/ 1245362 w 1327114"/>
              <a:gd name="connsiteY8" fmla="*/ 371453 h 977879"/>
              <a:gd name="connsiteX9" fmla="*/ 1173956 w 1327114"/>
              <a:gd name="connsiteY9" fmla="*/ 495300 h 977879"/>
              <a:gd name="connsiteX10" fmla="*/ 1307275 w 1327114"/>
              <a:gd name="connsiteY10" fmla="*/ 504826 h 977879"/>
              <a:gd name="connsiteX11" fmla="*/ 1292987 w 1327114"/>
              <a:gd name="connsiteY11" fmla="*/ 638150 h 977879"/>
              <a:gd name="connsiteX12" fmla="*/ 1283462 w 1327114"/>
              <a:gd name="connsiteY12" fmla="*/ 709589 h 977879"/>
              <a:gd name="connsiteX13" fmla="*/ 1278699 w 1327114"/>
              <a:gd name="connsiteY13" fmla="*/ 800075 h 977879"/>
              <a:gd name="connsiteX14" fmla="*/ 1278701 w 1327114"/>
              <a:gd name="connsiteY14" fmla="*/ 895324 h 977879"/>
              <a:gd name="connsiteX15" fmla="*/ 1212027 w 1327114"/>
              <a:gd name="connsiteY15" fmla="*/ 914373 h 977879"/>
              <a:gd name="connsiteX16" fmla="*/ 1064356 w 1327114"/>
              <a:gd name="connsiteY16" fmla="*/ 761949 h 977879"/>
              <a:gd name="connsiteX17" fmla="*/ 850074 w 1327114"/>
              <a:gd name="connsiteY17" fmla="*/ 628622 h 977879"/>
              <a:gd name="connsiteX18" fmla="*/ 530987 w 1327114"/>
              <a:gd name="connsiteY18" fmla="*/ 723873 h 977879"/>
              <a:gd name="connsiteX19" fmla="*/ 297623 w 1327114"/>
              <a:gd name="connsiteY19" fmla="*/ 942950 h 977879"/>
              <a:gd name="connsiteX20" fmla="*/ 283338 w 1327114"/>
              <a:gd name="connsiteY20" fmla="*/ 933450 h 977879"/>
              <a:gd name="connsiteX21" fmla="*/ 211900 w 1327114"/>
              <a:gd name="connsiteY21" fmla="*/ 923926 h 977879"/>
              <a:gd name="connsiteX22" fmla="*/ 140462 w 1327114"/>
              <a:gd name="connsiteY22" fmla="*/ 857227 h 977879"/>
              <a:gd name="connsiteX23" fmla="*/ 2381 w 1327114"/>
              <a:gd name="connsiteY23" fmla="*/ 714375 h 977879"/>
              <a:gd name="connsiteX24" fmla="*/ 126173 w 1327114"/>
              <a:gd name="connsiteY24" fmla="*/ 652442 h 977879"/>
              <a:gd name="connsiteX25" fmla="*/ 202406 w 1327114"/>
              <a:gd name="connsiteY25" fmla="*/ 585766 h 977879"/>
              <a:gd name="connsiteX26" fmla="*/ 397668 w 1327114"/>
              <a:gd name="connsiteY26" fmla="*/ 257175 h 977879"/>
              <a:gd name="connsiteX0" fmla="*/ 409580 w 1339026"/>
              <a:gd name="connsiteY0" fmla="*/ 257175 h 977879"/>
              <a:gd name="connsiteX1" fmla="*/ 461968 w 1339026"/>
              <a:gd name="connsiteY1" fmla="*/ 52388 h 977879"/>
              <a:gd name="connsiteX2" fmla="*/ 557186 w 1339026"/>
              <a:gd name="connsiteY2" fmla="*/ 23813 h 977879"/>
              <a:gd name="connsiteX3" fmla="*/ 809600 w 1339026"/>
              <a:gd name="connsiteY3" fmla="*/ 195263 h 977879"/>
              <a:gd name="connsiteX4" fmla="*/ 909610 w 1339026"/>
              <a:gd name="connsiteY4" fmla="*/ 352425 h 977879"/>
              <a:gd name="connsiteX5" fmla="*/ 981080 w 1339026"/>
              <a:gd name="connsiteY5" fmla="*/ 423840 h 977879"/>
              <a:gd name="connsiteX6" fmla="*/ 1104905 w 1339026"/>
              <a:gd name="connsiteY6" fmla="*/ 433365 h 977879"/>
              <a:gd name="connsiteX7" fmla="*/ 1109668 w 1339026"/>
              <a:gd name="connsiteY7" fmla="*/ 361928 h 977879"/>
              <a:gd name="connsiteX8" fmla="*/ 1257274 w 1339026"/>
              <a:gd name="connsiteY8" fmla="*/ 371453 h 977879"/>
              <a:gd name="connsiteX9" fmla="*/ 1185868 w 1339026"/>
              <a:gd name="connsiteY9" fmla="*/ 495300 h 977879"/>
              <a:gd name="connsiteX10" fmla="*/ 1319187 w 1339026"/>
              <a:gd name="connsiteY10" fmla="*/ 504826 h 977879"/>
              <a:gd name="connsiteX11" fmla="*/ 1304899 w 1339026"/>
              <a:gd name="connsiteY11" fmla="*/ 638150 h 977879"/>
              <a:gd name="connsiteX12" fmla="*/ 1295374 w 1339026"/>
              <a:gd name="connsiteY12" fmla="*/ 709589 h 977879"/>
              <a:gd name="connsiteX13" fmla="*/ 1290611 w 1339026"/>
              <a:gd name="connsiteY13" fmla="*/ 800075 h 977879"/>
              <a:gd name="connsiteX14" fmla="*/ 1290613 w 1339026"/>
              <a:gd name="connsiteY14" fmla="*/ 895324 h 977879"/>
              <a:gd name="connsiteX15" fmla="*/ 1223939 w 1339026"/>
              <a:gd name="connsiteY15" fmla="*/ 914373 h 977879"/>
              <a:gd name="connsiteX16" fmla="*/ 1076268 w 1339026"/>
              <a:gd name="connsiteY16" fmla="*/ 761949 h 977879"/>
              <a:gd name="connsiteX17" fmla="*/ 861986 w 1339026"/>
              <a:gd name="connsiteY17" fmla="*/ 628622 h 977879"/>
              <a:gd name="connsiteX18" fmla="*/ 542899 w 1339026"/>
              <a:gd name="connsiteY18" fmla="*/ 723873 h 977879"/>
              <a:gd name="connsiteX19" fmla="*/ 309535 w 1339026"/>
              <a:gd name="connsiteY19" fmla="*/ 942950 h 977879"/>
              <a:gd name="connsiteX20" fmla="*/ 295250 w 1339026"/>
              <a:gd name="connsiteY20" fmla="*/ 933450 h 977879"/>
              <a:gd name="connsiteX21" fmla="*/ 223812 w 1339026"/>
              <a:gd name="connsiteY21" fmla="*/ 923926 h 977879"/>
              <a:gd name="connsiteX22" fmla="*/ 152374 w 1339026"/>
              <a:gd name="connsiteY22" fmla="*/ 857227 h 977879"/>
              <a:gd name="connsiteX23" fmla="*/ 14293 w 1339026"/>
              <a:gd name="connsiteY23" fmla="*/ 714375 h 977879"/>
              <a:gd name="connsiteX24" fmla="*/ 66615 w 1339026"/>
              <a:gd name="connsiteY24" fmla="*/ 652442 h 977879"/>
              <a:gd name="connsiteX25" fmla="*/ 214318 w 1339026"/>
              <a:gd name="connsiteY25" fmla="*/ 585766 h 977879"/>
              <a:gd name="connsiteX26" fmla="*/ 409580 w 1339026"/>
              <a:gd name="connsiteY26" fmla="*/ 257175 h 977879"/>
              <a:gd name="connsiteX0" fmla="*/ 552424 w 1339026"/>
              <a:gd name="connsiteY0" fmla="*/ 328589 h 977879"/>
              <a:gd name="connsiteX1" fmla="*/ 461968 w 1339026"/>
              <a:gd name="connsiteY1" fmla="*/ 52388 h 977879"/>
              <a:gd name="connsiteX2" fmla="*/ 557186 w 1339026"/>
              <a:gd name="connsiteY2" fmla="*/ 23813 h 977879"/>
              <a:gd name="connsiteX3" fmla="*/ 809600 w 1339026"/>
              <a:gd name="connsiteY3" fmla="*/ 195263 h 977879"/>
              <a:gd name="connsiteX4" fmla="*/ 909610 w 1339026"/>
              <a:gd name="connsiteY4" fmla="*/ 352425 h 977879"/>
              <a:gd name="connsiteX5" fmla="*/ 981080 w 1339026"/>
              <a:gd name="connsiteY5" fmla="*/ 423840 h 977879"/>
              <a:gd name="connsiteX6" fmla="*/ 1104905 w 1339026"/>
              <a:gd name="connsiteY6" fmla="*/ 433365 h 977879"/>
              <a:gd name="connsiteX7" fmla="*/ 1109668 w 1339026"/>
              <a:gd name="connsiteY7" fmla="*/ 361928 h 977879"/>
              <a:gd name="connsiteX8" fmla="*/ 1257274 w 1339026"/>
              <a:gd name="connsiteY8" fmla="*/ 371453 h 977879"/>
              <a:gd name="connsiteX9" fmla="*/ 1185868 w 1339026"/>
              <a:gd name="connsiteY9" fmla="*/ 495300 h 977879"/>
              <a:gd name="connsiteX10" fmla="*/ 1319187 w 1339026"/>
              <a:gd name="connsiteY10" fmla="*/ 504826 h 977879"/>
              <a:gd name="connsiteX11" fmla="*/ 1304899 w 1339026"/>
              <a:gd name="connsiteY11" fmla="*/ 638150 h 977879"/>
              <a:gd name="connsiteX12" fmla="*/ 1295374 w 1339026"/>
              <a:gd name="connsiteY12" fmla="*/ 709589 h 977879"/>
              <a:gd name="connsiteX13" fmla="*/ 1290611 w 1339026"/>
              <a:gd name="connsiteY13" fmla="*/ 800075 h 977879"/>
              <a:gd name="connsiteX14" fmla="*/ 1290613 w 1339026"/>
              <a:gd name="connsiteY14" fmla="*/ 895324 h 977879"/>
              <a:gd name="connsiteX15" fmla="*/ 1223939 w 1339026"/>
              <a:gd name="connsiteY15" fmla="*/ 914373 h 977879"/>
              <a:gd name="connsiteX16" fmla="*/ 1076268 w 1339026"/>
              <a:gd name="connsiteY16" fmla="*/ 761949 h 977879"/>
              <a:gd name="connsiteX17" fmla="*/ 861986 w 1339026"/>
              <a:gd name="connsiteY17" fmla="*/ 628622 h 977879"/>
              <a:gd name="connsiteX18" fmla="*/ 542899 w 1339026"/>
              <a:gd name="connsiteY18" fmla="*/ 723873 h 977879"/>
              <a:gd name="connsiteX19" fmla="*/ 309535 w 1339026"/>
              <a:gd name="connsiteY19" fmla="*/ 942950 h 977879"/>
              <a:gd name="connsiteX20" fmla="*/ 295250 w 1339026"/>
              <a:gd name="connsiteY20" fmla="*/ 933450 h 977879"/>
              <a:gd name="connsiteX21" fmla="*/ 223812 w 1339026"/>
              <a:gd name="connsiteY21" fmla="*/ 923926 h 977879"/>
              <a:gd name="connsiteX22" fmla="*/ 152374 w 1339026"/>
              <a:gd name="connsiteY22" fmla="*/ 857227 h 977879"/>
              <a:gd name="connsiteX23" fmla="*/ 14293 w 1339026"/>
              <a:gd name="connsiteY23" fmla="*/ 714375 h 977879"/>
              <a:gd name="connsiteX24" fmla="*/ 66615 w 1339026"/>
              <a:gd name="connsiteY24" fmla="*/ 652442 h 977879"/>
              <a:gd name="connsiteX25" fmla="*/ 214318 w 1339026"/>
              <a:gd name="connsiteY25" fmla="*/ 585766 h 977879"/>
              <a:gd name="connsiteX26" fmla="*/ 552424 w 1339026"/>
              <a:gd name="connsiteY26" fmla="*/ 328589 h 977879"/>
              <a:gd name="connsiteX0" fmla="*/ 552424 w 1339026"/>
              <a:gd name="connsiteY0" fmla="*/ 400049 h 1049339"/>
              <a:gd name="connsiteX1" fmla="*/ 461968 w 1339026"/>
              <a:gd name="connsiteY1" fmla="*/ 123848 h 1049339"/>
              <a:gd name="connsiteX2" fmla="*/ 557186 w 1339026"/>
              <a:gd name="connsiteY2" fmla="*/ 95273 h 1049339"/>
              <a:gd name="connsiteX3" fmla="*/ 557218 w 1339026"/>
              <a:gd name="connsiteY3" fmla="*/ 28575 h 1049339"/>
              <a:gd name="connsiteX4" fmla="*/ 809600 w 1339026"/>
              <a:gd name="connsiteY4" fmla="*/ 266723 h 1049339"/>
              <a:gd name="connsiteX5" fmla="*/ 909610 w 1339026"/>
              <a:gd name="connsiteY5" fmla="*/ 423885 h 1049339"/>
              <a:gd name="connsiteX6" fmla="*/ 981080 w 1339026"/>
              <a:gd name="connsiteY6" fmla="*/ 495300 h 1049339"/>
              <a:gd name="connsiteX7" fmla="*/ 1104905 w 1339026"/>
              <a:gd name="connsiteY7" fmla="*/ 504825 h 1049339"/>
              <a:gd name="connsiteX8" fmla="*/ 1109668 w 1339026"/>
              <a:gd name="connsiteY8" fmla="*/ 433388 h 1049339"/>
              <a:gd name="connsiteX9" fmla="*/ 1257274 w 1339026"/>
              <a:gd name="connsiteY9" fmla="*/ 442913 h 1049339"/>
              <a:gd name="connsiteX10" fmla="*/ 1185868 w 1339026"/>
              <a:gd name="connsiteY10" fmla="*/ 566760 h 1049339"/>
              <a:gd name="connsiteX11" fmla="*/ 1319187 w 1339026"/>
              <a:gd name="connsiteY11" fmla="*/ 576286 h 1049339"/>
              <a:gd name="connsiteX12" fmla="*/ 1304899 w 1339026"/>
              <a:gd name="connsiteY12" fmla="*/ 709610 h 1049339"/>
              <a:gd name="connsiteX13" fmla="*/ 1295374 w 1339026"/>
              <a:gd name="connsiteY13" fmla="*/ 781049 h 1049339"/>
              <a:gd name="connsiteX14" fmla="*/ 1290611 w 1339026"/>
              <a:gd name="connsiteY14" fmla="*/ 871535 h 1049339"/>
              <a:gd name="connsiteX15" fmla="*/ 1290613 w 1339026"/>
              <a:gd name="connsiteY15" fmla="*/ 966784 h 1049339"/>
              <a:gd name="connsiteX16" fmla="*/ 1223939 w 1339026"/>
              <a:gd name="connsiteY16" fmla="*/ 985833 h 1049339"/>
              <a:gd name="connsiteX17" fmla="*/ 1076268 w 1339026"/>
              <a:gd name="connsiteY17" fmla="*/ 833409 h 1049339"/>
              <a:gd name="connsiteX18" fmla="*/ 861986 w 1339026"/>
              <a:gd name="connsiteY18" fmla="*/ 700082 h 1049339"/>
              <a:gd name="connsiteX19" fmla="*/ 542899 w 1339026"/>
              <a:gd name="connsiteY19" fmla="*/ 795333 h 1049339"/>
              <a:gd name="connsiteX20" fmla="*/ 309535 w 1339026"/>
              <a:gd name="connsiteY20" fmla="*/ 1014410 h 1049339"/>
              <a:gd name="connsiteX21" fmla="*/ 295250 w 1339026"/>
              <a:gd name="connsiteY21" fmla="*/ 1004910 h 1049339"/>
              <a:gd name="connsiteX22" fmla="*/ 223812 w 1339026"/>
              <a:gd name="connsiteY22" fmla="*/ 995386 h 1049339"/>
              <a:gd name="connsiteX23" fmla="*/ 152374 w 1339026"/>
              <a:gd name="connsiteY23" fmla="*/ 928687 h 1049339"/>
              <a:gd name="connsiteX24" fmla="*/ 14293 w 1339026"/>
              <a:gd name="connsiteY24" fmla="*/ 785835 h 1049339"/>
              <a:gd name="connsiteX25" fmla="*/ 66615 w 1339026"/>
              <a:gd name="connsiteY25" fmla="*/ 723902 h 1049339"/>
              <a:gd name="connsiteX26" fmla="*/ 214318 w 1339026"/>
              <a:gd name="connsiteY26" fmla="*/ 657226 h 1049339"/>
              <a:gd name="connsiteX27" fmla="*/ 552424 w 1339026"/>
              <a:gd name="connsiteY27" fmla="*/ 400049 h 1049339"/>
              <a:gd name="connsiteX0" fmla="*/ 552424 w 1339026"/>
              <a:gd name="connsiteY0" fmla="*/ 400049 h 1049339"/>
              <a:gd name="connsiteX1" fmla="*/ 604812 w 1339026"/>
              <a:gd name="connsiteY1" fmla="*/ 195262 h 1049339"/>
              <a:gd name="connsiteX2" fmla="*/ 557186 w 1339026"/>
              <a:gd name="connsiteY2" fmla="*/ 95273 h 1049339"/>
              <a:gd name="connsiteX3" fmla="*/ 557218 w 1339026"/>
              <a:gd name="connsiteY3" fmla="*/ 28575 h 1049339"/>
              <a:gd name="connsiteX4" fmla="*/ 809600 w 1339026"/>
              <a:gd name="connsiteY4" fmla="*/ 266723 h 1049339"/>
              <a:gd name="connsiteX5" fmla="*/ 909610 w 1339026"/>
              <a:gd name="connsiteY5" fmla="*/ 423885 h 1049339"/>
              <a:gd name="connsiteX6" fmla="*/ 981080 w 1339026"/>
              <a:gd name="connsiteY6" fmla="*/ 495300 h 1049339"/>
              <a:gd name="connsiteX7" fmla="*/ 1104905 w 1339026"/>
              <a:gd name="connsiteY7" fmla="*/ 504825 h 1049339"/>
              <a:gd name="connsiteX8" fmla="*/ 1109668 w 1339026"/>
              <a:gd name="connsiteY8" fmla="*/ 433388 h 1049339"/>
              <a:gd name="connsiteX9" fmla="*/ 1257274 w 1339026"/>
              <a:gd name="connsiteY9" fmla="*/ 442913 h 1049339"/>
              <a:gd name="connsiteX10" fmla="*/ 1185868 w 1339026"/>
              <a:gd name="connsiteY10" fmla="*/ 566760 h 1049339"/>
              <a:gd name="connsiteX11" fmla="*/ 1319187 w 1339026"/>
              <a:gd name="connsiteY11" fmla="*/ 576286 h 1049339"/>
              <a:gd name="connsiteX12" fmla="*/ 1304899 w 1339026"/>
              <a:gd name="connsiteY12" fmla="*/ 709610 h 1049339"/>
              <a:gd name="connsiteX13" fmla="*/ 1295374 w 1339026"/>
              <a:gd name="connsiteY13" fmla="*/ 781049 h 1049339"/>
              <a:gd name="connsiteX14" fmla="*/ 1290611 w 1339026"/>
              <a:gd name="connsiteY14" fmla="*/ 871535 h 1049339"/>
              <a:gd name="connsiteX15" fmla="*/ 1290613 w 1339026"/>
              <a:gd name="connsiteY15" fmla="*/ 966784 h 1049339"/>
              <a:gd name="connsiteX16" fmla="*/ 1223939 w 1339026"/>
              <a:gd name="connsiteY16" fmla="*/ 985833 h 1049339"/>
              <a:gd name="connsiteX17" fmla="*/ 1076268 w 1339026"/>
              <a:gd name="connsiteY17" fmla="*/ 833409 h 1049339"/>
              <a:gd name="connsiteX18" fmla="*/ 861986 w 1339026"/>
              <a:gd name="connsiteY18" fmla="*/ 700082 h 1049339"/>
              <a:gd name="connsiteX19" fmla="*/ 542899 w 1339026"/>
              <a:gd name="connsiteY19" fmla="*/ 795333 h 1049339"/>
              <a:gd name="connsiteX20" fmla="*/ 309535 w 1339026"/>
              <a:gd name="connsiteY20" fmla="*/ 1014410 h 1049339"/>
              <a:gd name="connsiteX21" fmla="*/ 295250 w 1339026"/>
              <a:gd name="connsiteY21" fmla="*/ 1004910 h 1049339"/>
              <a:gd name="connsiteX22" fmla="*/ 223812 w 1339026"/>
              <a:gd name="connsiteY22" fmla="*/ 995386 h 1049339"/>
              <a:gd name="connsiteX23" fmla="*/ 152374 w 1339026"/>
              <a:gd name="connsiteY23" fmla="*/ 928687 h 1049339"/>
              <a:gd name="connsiteX24" fmla="*/ 14293 w 1339026"/>
              <a:gd name="connsiteY24" fmla="*/ 785835 h 1049339"/>
              <a:gd name="connsiteX25" fmla="*/ 66615 w 1339026"/>
              <a:gd name="connsiteY25" fmla="*/ 723902 h 1049339"/>
              <a:gd name="connsiteX26" fmla="*/ 214318 w 1339026"/>
              <a:gd name="connsiteY26" fmla="*/ 657226 h 1049339"/>
              <a:gd name="connsiteX27" fmla="*/ 552424 w 1339026"/>
              <a:gd name="connsiteY27" fmla="*/ 400049 h 1049339"/>
              <a:gd name="connsiteX0" fmla="*/ 552424 w 1369982"/>
              <a:gd name="connsiteY0" fmla="*/ 400049 h 1049339"/>
              <a:gd name="connsiteX1" fmla="*/ 604812 w 1369982"/>
              <a:gd name="connsiteY1" fmla="*/ 195262 h 1049339"/>
              <a:gd name="connsiteX2" fmla="*/ 557186 w 1369982"/>
              <a:gd name="connsiteY2" fmla="*/ 95273 h 1049339"/>
              <a:gd name="connsiteX3" fmla="*/ 557218 w 1369982"/>
              <a:gd name="connsiteY3" fmla="*/ 28575 h 1049339"/>
              <a:gd name="connsiteX4" fmla="*/ 809600 w 1369982"/>
              <a:gd name="connsiteY4" fmla="*/ 266723 h 1049339"/>
              <a:gd name="connsiteX5" fmla="*/ 909610 w 1369982"/>
              <a:gd name="connsiteY5" fmla="*/ 423885 h 1049339"/>
              <a:gd name="connsiteX6" fmla="*/ 981080 w 1369982"/>
              <a:gd name="connsiteY6" fmla="*/ 495300 h 1049339"/>
              <a:gd name="connsiteX7" fmla="*/ 1104905 w 1369982"/>
              <a:gd name="connsiteY7" fmla="*/ 504825 h 1049339"/>
              <a:gd name="connsiteX8" fmla="*/ 1109668 w 1369982"/>
              <a:gd name="connsiteY8" fmla="*/ 433388 h 1049339"/>
              <a:gd name="connsiteX9" fmla="*/ 1257274 w 1369982"/>
              <a:gd name="connsiteY9" fmla="*/ 442913 h 1049339"/>
              <a:gd name="connsiteX10" fmla="*/ 1185868 w 1369982"/>
              <a:gd name="connsiteY10" fmla="*/ 566760 h 1049339"/>
              <a:gd name="connsiteX11" fmla="*/ 1347762 w 1369982"/>
              <a:gd name="connsiteY11" fmla="*/ 495300 h 1049339"/>
              <a:gd name="connsiteX12" fmla="*/ 1319187 w 1369982"/>
              <a:gd name="connsiteY12" fmla="*/ 576286 h 1049339"/>
              <a:gd name="connsiteX13" fmla="*/ 1304899 w 1369982"/>
              <a:gd name="connsiteY13" fmla="*/ 709610 h 1049339"/>
              <a:gd name="connsiteX14" fmla="*/ 1295374 w 1369982"/>
              <a:gd name="connsiteY14" fmla="*/ 781049 h 1049339"/>
              <a:gd name="connsiteX15" fmla="*/ 1290611 w 1369982"/>
              <a:gd name="connsiteY15" fmla="*/ 871535 h 1049339"/>
              <a:gd name="connsiteX16" fmla="*/ 1290613 w 1369982"/>
              <a:gd name="connsiteY16" fmla="*/ 966784 h 1049339"/>
              <a:gd name="connsiteX17" fmla="*/ 1223939 w 1369982"/>
              <a:gd name="connsiteY17" fmla="*/ 985833 h 1049339"/>
              <a:gd name="connsiteX18" fmla="*/ 1076268 w 1369982"/>
              <a:gd name="connsiteY18" fmla="*/ 833409 h 1049339"/>
              <a:gd name="connsiteX19" fmla="*/ 861986 w 1369982"/>
              <a:gd name="connsiteY19" fmla="*/ 700082 h 1049339"/>
              <a:gd name="connsiteX20" fmla="*/ 542899 w 1369982"/>
              <a:gd name="connsiteY20" fmla="*/ 795333 h 1049339"/>
              <a:gd name="connsiteX21" fmla="*/ 309535 w 1369982"/>
              <a:gd name="connsiteY21" fmla="*/ 1014410 h 1049339"/>
              <a:gd name="connsiteX22" fmla="*/ 295250 w 1369982"/>
              <a:gd name="connsiteY22" fmla="*/ 1004910 h 1049339"/>
              <a:gd name="connsiteX23" fmla="*/ 223812 w 1369982"/>
              <a:gd name="connsiteY23" fmla="*/ 995386 h 1049339"/>
              <a:gd name="connsiteX24" fmla="*/ 152374 w 1369982"/>
              <a:gd name="connsiteY24" fmla="*/ 928687 h 1049339"/>
              <a:gd name="connsiteX25" fmla="*/ 14293 w 1369982"/>
              <a:gd name="connsiteY25" fmla="*/ 785835 h 1049339"/>
              <a:gd name="connsiteX26" fmla="*/ 66615 w 1369982"/>
              <a:gd name="connsiteY26" fmla="*/ 723902 h 1049339"/>
              <a:gd name="connsiteX27" fmla="*/ 214318 w 1369982"/>
              <a:gd name="connsiteY27" fmla="*/ 657226 h 1049339"/>
              <a:gd name="connsiteX28" fmla="*/ 552424 w 1369982"/>
              <a:gd name="connsiteY28" fmla="*/ 400049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55242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104905 w 1369982"/>
              <a:gd name="connsiteY24" fmla="*/ 504825 h 1049339"/>
              <a:gd name="connsiteX25" fmla="*/ 1109668 w 1369982"/>
              <a:gd name="connsiteY25" fmla="*/ 433388 h 1049339"/>
              <a:gd name="connsiteX26" fmla="*/ 1257274 w 1369982"/>
              <a:gd name="connsiteY26" fmla="*/ 442913 h 1049339"/>
              <a:gd name="connsiteX27" fmla="*/ 1277308 w 1369982"/>
              <a:gd name="connsiteY27" fmla="*/ 658200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55242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104905 w 1369982"/>
              <a:gd name="connsiteY24" fmla="*/ 504825 h 1049339"/>
              <a:gd name="connsiteX25" fmla="*/ 1109668 w 1369982"/>
              <a:gd name="connsiteY25" fmla="*/ 433388 h 1049339"/>
              <a:gd name="connsiteX26" fmla="*/ 1257274 w 1369982"/>
              <a:gd name="connsiteY26" fmla="*/ 442913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55242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104905 w 1369982"/>
              <a:gd name="connsiteY24" fmla="*/ 504825 h 1049339"/>
              <a:gd name="connsiteX25" fmla="*/ 1109668 w 1369982"/>
              <a:gd name="connsiteY25" fmla="*/ 433388 h 1049339"/>
              <a:gd name="connsiteX26" fmla="*/ 1257274 w 1369982"/>
              <a:gd name="connsiteY26" fmla="*/ 442913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55242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104905 w 1369982"/>
              <a:gd name="connsiteY24" fmla="*/ 504825 h 1049339"/>
              <a:gd name="connsiteX25" fmla="*/ 1109668 w 1369982"/>
              <a:gd name="connsiteY25" fmla="*/ 433388 h 1049339"/>
              <a:gd name="connsiteX26" fmla="*/ 1257242 w 1369982"/>
              <a:gd name="connsiteY26" fmla="*/ 371451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55242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033435 w 1369982"/>
              <a:gd name="connsiteY24" fmla="*/ 433363 h 1049339"/>
              <a:gd name="connsiteX25" fmla="*/ 1109668 w 1369982"/>
              <a:gd name="connsiteY25" fmla="*/ 433388 h 1049339"/>
              <a:gd name="connsiteX26" fmla="*/ 1257242 w 1369982"/>
              <a:gd name="connsiteY26" fmla="*/ 371451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55242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033435 w 1369982"/>
              <a:gd name="connsiteY24" fmla="*/ 433363 h 1049339"/>
              <a:gd name="connsiteX25" fmla="*/ 1109668 w 1369982"/>
              <a:gd name="connsiteY25" fmla="*/ 433388 h 1049339"/>
              <a:gd name="connsiteX26" fmla="*/ 1117028 w 1369982"/>
              <a:gd name="connsiteY26" fmla="*/ 433412 h 1049339"/>
              <a:gd name="connsiteX27" fmla="*/ 1257242 w 1369982"/>
              <a:gd name="connsiteY27" fmla="*/ 371451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55242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033435 w 1369982"/>
              <a:gd name="connsiteY24" fmla="*/ 433363 h 1049339"/>
              <a:gd name="connsiteX25" fmla="*/ 1109668 w 1369982"/>
              <a:gd name="connsiteY25" fmla="*/ 433388 h 1049339"/>
              <a:gd name="connsiteX26" fmla="*/ 1117028 w 1369982"/>
              <a:gd name="connsiteY26" fmla="*/ 433412 h 1049339"/>
              <a:gd name="connsiteX27" fmla="*/ 1257242 w 1369982"/>
              <a:gd name="connsiteY27" fmla="*/ 371451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480954 w 1369982"/>
              <a:gd name="connsiteY17" fmla="*/ 400049 h 1049339"/>
              <a:gd name="connsiteX18" fmla="*/ 604812 w 1369982"/>
              <a:gd name="connsiteY18" fmla="*/ 195262 h 1049339"/>
              <a:gd name="connsiteX19" fmla="*/ 557186 w 1369982"/>
              <a:gd name="connsiteY19" fmla="*/ 95273 h 1049339"/>
              <a:gd name="connsiteX20" fmla="*/ 557218 w 1369982"/>
              <a:gd name="connsiteY20" fmla="*/ 28575 h 1049339"/>
              <a:gd name="connsiteX21" fmla="*/ 809600 w 1369982"/>
              <a:gd name="connsiteY21" fmla="*/ 266723 h 1049339"/>
              <a:gd name="connsiteX22" fmla="*/ 909610 w 1369982"/>
              <a:gd name="connsiteY22" fmla="*/ 423885 h 1049339"/>
              <a:gd name="connsiteX23" fmla="*/ 981080 w 1369982"/>
              <a:gd name="connsiteY23" fmla="*/ 495300 h 1049339"/>
              <a:gd name="connsiteX24" fmla="*/ 1033435 w 1369982"/>
              <a:gd name="connsiteY24" fmla="*/ 433363 h 1049339"/>
              <a:gd name="connsiteX25" fmla="*/ 1109668 w 1369982"/>
              <a:gd name="connsiteY25" fmla="*/ 433388 h 1049339"/>
              <a:gd name="connsiteX26" fmla="*/ 1117028 w 1369982"/>
              <a:gd name="connsiteY26" fmla="*/ 433412 h 1049339"/>
              <a:gd name="connsiteX27" fmla="*/ 1257242 w 1369982"/>
              <a:gd name="connsiteY27" fmla="*/ 371451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318 w 1369982"/>
              <a:gd name="connsiteY16" fmla="*/ 657226 h 1049339"/>
              <a:gd name="connsiteX17" fmla="*/ 215344 w 1369982"/>
              <a:gd name="connsiteY17" fmla="*/ 514189 h 1049339"/>
              <a:gd name="connsiteX18" fmla="*/ 480954 w 1369982"/>
              <a:gd name="connsiteY18" fmla="*/ 400049 h 1049339"/>
              <a:gd name="connsiteX19" fmla="*/ 604812 w 1369982"/>
              <a:gd name="connsiteY19" fmla="*/ 195262 h 1049339"/>
              <a:gd name="connsiteX20" fmla="*/ 557186 w 1369982"/>
              <a:gd name="connsiteY20" fmla="*/ 95273 h 1049339"/>
              <a:gd name="connsiteX21" fmla="*/ 557218 w 1369982"/>
              <a:gd name="connsiteY21" fmla="*/ 28575 h 1049339"/>
              <a:gd name="connsiteX22" fmla="*/ 809600 w 1369982"/>
              <a:gd name="connsiteY22" fmla="*/ 266723 h 1049339"/>
              <a:gd name="connsiteX23" fmla="*/ 909610 w 1369982"/>
              <a:gd name="connsiteY23" fmla="*/ 423885 h 1049339"/>
              <a:gd name="connsiteX24" fmla="*/ 981080 w 1369982"/>
              <a:gd name="connsiteY24" fmla="*/ 495300 h 1049339"/>
              <a:gd name="connsiteX25" fmla="*/ 1033435 w 1369982"/>
              <a:gd name="connsiteY25" fmla="*/ 433363 h 1049339"/>
              <a:gd name="connsiteX26" fmla="*/ 1109668 w 1369982"/>
              <a:gd name="connsiteY26" fmla="*/ 433388 h 1049339"/>
              <a:gd name="connsiteX27" fmla="*/ 1117028 w 1369982"/>
              <a:gd name="connsiteY27" fmla="*/ 433412 h 1049339"/>
              <a:gd name="connsiteX28" fmla="*/ 1257242 w 1369982"/>
              <a:gd name="connsiteY28" fmla="*/ 371451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5 w 1369982"/>
              <a:gd name="connsiteY15" fmla="*/ 723902 h 1049339"/>
              <a:gd name="connsiteX16" fmla="*/ 214253 w 1369982"/>
              <a:gd name="connsiteY16" fmla="*/ 523032 h 1049339"/>
              <a:gd name="connsiteX17" fmla="*/ 215344 w 1369982"/>
              <a:gd name="connsiteY17" fmla="*/ 514189 h 1049339"/>
              <a:gd name="connsiteX18" fmla="*/ 480954 w 1369982"/>
              <a:gd name="connsiteY18" fmla="*/ 400049 h 1049339"/>
              <a:gd name="connsiteX19" fmla="*/ 604812 w 1369982"/>
              <a:gd name="connsiteY19" fmla="*/ 195262 h 1049339"/>
              <a:gd name="connsiteX20" fmla="*/ 557186 w 1369982"/>
              <a:gd name="connsiteY20" fmla="*/ 95273 h 1049339"/>
              <a:gd name="connsiteX21" fmla="*/ 557218 w 1369982"/>
              <a:gd name="connsiteY21" fmla="*/ 28575 h 1049339"/>
              <a:gd name="connsiteX22" fmla="*/ 809600 w 1369982"/>
              <a:gd name="connsiteY22" fmla="*/ 266723 h 1049339"/>
              <a:gd name="connsiteX23" fmla="*/ 909610 w 1369982"/>
              <a:gd name="connsiteY23" fmla="*/ 423885 h 1049339"/>
              <a:gd name="connsiteX24" fmla="*/ 981080 w 1369982"/>
              <a:gd name="connsiteY24" fmla="*/ 495300 h 1049339"/>
              <a:gd name="connsiteX25" fmla="*/ 1033435 w 1369982"/>
              <a:gd name="connsiteY25" fmla="*/ 433363 h 1049339"/>
              <a:gd name="connsiteX26" fmla="*/ 1109668 w 1369982"/>
              <a:gd name="connsiteY26" fmla="*/ 433388 h 1049339"/>
              <a:gd name="connsiteX27" fmla="*/ 1117028 w 1369982"/>
              <a:gd name="connsiteY27" fmla="*/ 433412 h 1049339"/>
              <a:gd name="connsiteX28" fmla="*/ 1257242 w 1369982"/>
              <a:gd name="connsiteY28" fmla="*/ 371451 h 1049339"/>
              <a:gd name="connsiteX0" fmla="*/ 1347762 w 1369982"/>
              <a:gd name="connsiteY0" fmla="*/ 495300 h 1049339"/>
              <a:gd name="connsiteX1" fmla="*/ 1319187 w 1369982"/>
              <a:gd name="connsiteY1" fmla="*/ 576286 h 1049339"/>
              <a:gd name="connsiteX2" fmla="*/ 1304899 w 1369982"/>
              <a:gd name="connsiteY2" fmla="*/ 709610 h 1049339"/>
              <a:gd name="connsiteX3" fmla="*/ 1295374 w 1369982"/>
              <a:gd name="connsiteY3" fmla="*/ 781049 h 1049339"/>
              <a:gd name="connsiteX4" fmla="*/ 1290611 w 1369982"/>
              <a:gd name="connsiteY4" fmla="*/ 871535 h 1049339"/>
              <a:gd name="connsiteX5" fmla="*/ 1290613 w 1369982"/>
              <a:gd name="connsiteY5" fmla="*/ 966784 h 1049339"/>
              <a:gd name="connsiteX6" fmla="*/ 1223939 w 1369982"/>
              <a:gd name="connsiteY6" fmla="*/ 985833 h 1049339"/>
              <a:gd name="connsiteX7" fmla="*/ 1076268 w 1369982"/>
              <a:gd name="connsiteY7" fmla="*/ 833409 h 1049339"/>
              <a:gd name="connsiteX8" fmla="*/ 861986 w 1369982"/>
              <a:gd name="connsiteY8" fmla="*/ 700082 h 1049339"/>
              <a:gd name="connsiteX9" fmla="*/ 542899 w 1369982"/>
              <a:gd name="connsiteY9" fmla="*/ 795333 h 1049339"/>
              <a:gd name="connsiteX10" fmla="*/ 309535 w 1369982"/>
              <a:gd name="connsiteY10" fmla="*/ 1014410 h 1049339"/>
              <a:gd name="connsiteX11" fmla="*/ 295250 w 1369982"/>
              <a:gd name="connsiteY11" fmla="*/ 1004910 h 1049339"/>
              <a:gd name="connsiteX12" fmla="*/ 223812 w 1369982"/>
              <a:gd name="connsiteY12" fmla="*/ 995386 h 1049339"/>
              <a:gd name="connsiteX13" fmla="*/ 152374 w 1369982"/>
              <a:gd name="connsiteY13" fmla="*/ 928687 h 1049339"/>
              <a:gd name="connsiteX14" fmla="*/ 14293 w 1369982"/>
              <a:gd name="connsiteY14" fmla="*/ 785835 h 1049339"/>
              <a:gd name="connsiteX15" fmla="*/ 66616 w 1369982"/>
              <a:gd name="connsiteY15" fmla="*/ 589707 h 1049339"/>
              <a:gd name="connsiteX16" fmla="*/ 214253 w 1369982"/>
              <a:gd name="connsiteY16" fmla="*/ 523032 h 1049339"/>
              <a:gd name="connsiteX17" fmla="*/ 215344 w 1369982"/>
              <a:gd name="connsiteY17" fmla="*/ 514189 h 1049339"/>
              <a:gd name="connsiteX18" fmla="*/ 480954 w 1369982"/>
              <a:gd name="connsiteY18" fmla="*/ 400049 h 1049339"/>
              <a:gd name="connsiteX19" fmla="*/ 604812 w 1369982"/>
              <a:gd name="connsiteY19" fmla="*/ 195262 h 1049339"/>
              <a:gd name="connsiteX20" fmla="*/ 557186 w 1369982"/>
              <a:gd name="connsiteY20" fmla="*/ 95273 h 1049339"/>
              <a:gd name="connsiteX21" fmla="*/ 557218 w 1369982"/>
              <a:gd name="connsiteY21" fmla="*/ 28575 h 1049339"/>
              <a:gd name="connsiteX22" fmla="*/ 809600 w 1369982"/>
              <a:gd name="connsiteY22" fmla="*/ 266723 h 1049339"/>
              <a:gd name="connsiteX23" fmla="*/ 909610 w 1369982"/>
              <a:gd name="connsiteY23" fmla="*/ 423885 h 1049339"/>
              <a:gd name="connsiteX24" fmla="*/ 981080 w 1369982"/>
              <a:gd name="connsiteY24" fmla="*/ 495300 h 1049339"/>
              <a:gd name="connsiteX25" fmla="*/ 1033435 w 1369982"/>
              <a:gd name="connsiteY25" fmla="*/ 433363 h 1049339"/>
              <a:gd name="connsiteX26" fmla="*/ 1109668 w 1369982"/>
              <a:gd name="connsiteY26" fmla="*/ 433388 h 1049339"/>
              <a:gd name="connsiteX27" fmla="*/ 1117028 w 1369982"/>
              <a:gd name="connsiteY27" fmla="*/ 433412 h 1049339"/>
              <a:gd name="connsiteX28" fmla="*/ 1257242 w 1369982"/>
              <a:gd name="connsiteY28" fmla="*/ 371451 h 1049339"/>
              <a:gd name="connsiteX0" fmla="*/ 1347762 w 1369982"/>
              <a:gd name="connsiteY0" fmla="*/ 495300 h 1026974"/>
              <a:gd name="connsiteX1" fmla="*/ 1319187 w 1369982"/>
              <a:gd name="connsiteY1" fmla="*/ 576286 h 1026974"/>
              <a:gd name="connsiteX2" fmla="*/ 1304899 w 1369982"/>
              <a:gd name="connsiteY2" fmla="*/ 709610 h 1026974"/>
              <a:gd name="connsiteX3" fmla="*/ 1295374 w 1369982"/>
              <a:gd name="connsiteY3" fmla="*/ 781049 h 1026974"/>
              <a:gd name="connsiteX4" fmla="*/ 1290611 w 1369982"/>
              <a:gd name="connsiteY4" fmla="*/ 871535 h 1026974"/>
              <a:gd name="connsiteX5" fmla="*/ 1290613 w 1369982"/>
              <a:gd name="connsiteY5" fmla="*/ 966784 h 1026974"/>
              <a:gd name="connsiteX6" fmla="*/ 1223939 w 1369982"/>
              <a:gd name="connsiteY6" fmla="*/ 985833 h 1026974"/>
              <a:gd name="connsiteX7" fmla="*/ 1076268 w 1369982"/>
              <a:gd name="connsiteY7" fmla="*/ 833409 h 1026974"/>
              <a:gd name="connsiteX8" fmla="*/ 861986 w 1369982"/>
              <a:gd name="connsiteY8" fmla="*/ 700082 h 1026974"/>
              <a:gd name="connsiteX9" fmla="*/ 542899 w 1369982"/>
              <a:gd name="connsiteY9" fmla="*/ 795333 h 1026974"/>
              <a:gd name="connsiteX10" fmla="*/ 309535 w 1369982"/>
              <a:gd name="connsiteY10" fmla="*/ 1014410 h 1026974"/>
              <a:gd name="connsiteX11" fmla="*/ 295250 w 1369982"/>
              <a:gd name="connsiteY11" fmla="*/ 870716 h 1026974"/>
              <a:gd name="connsiteX12" fmla="*/ 223812 w 1369982"/>
              <a:gd name="connsiteY12" fmla="*/ 995386 h 1026974"/>
              <a:gd name="connsiteX13" fmla="*/ 152374 w 1369982"/>
              <a:gd name="connsiteY13" fmla="*/ 928687 h 1026974"/>
              <a:gd name="connsiteX14" fmla="*/ 14293 w 1369982"/>
              <a:gd name="connsiteY14" fmla="*/ 785835 h 1026974"/>
              <a:gd name="connsiteX15" fmla="*/ 66616 w 1369982"/>
              <a:gd name="connsiteY15" fmla="*/ 589707 h 1026974"/>
              <a:gd name="connsiteX16" fmla="*/ 214253 w 1369982"/>
              <a:gd name="connsiteY16" fmla="*/ 523032 h 1026974"/>
              <a:gd name="connsiteX17" fmla="*/ 215344 w 1369982"/>
              <a:gd name="connsiteY17" fmla="*/ 514189 h 1026974"/>
              <a:gd name="connsiteX18" fmla="*/ 480954 w 1369982"/>
              <a:gd name="connsiteY18" fmla="*/ 400049 h 1026974"/>
              <a:gd name="connsiteX19" fmla="*/ 604812 w 1369982"/>
              <a:gd name="connsiteY19" fmla="*/ 195262 h 1026974"/>
              <a:gd name="connsiteX20" fmla="*/ 557186 w 1369982"/>
              <a:gd name="connsiteY20" fmla="*/ 95273 h 1026974"/>
              <a:gd name="connsiteX21" fmla="*/ 557218 w 1369982"/>
              <a:gd name="connsiteY21" fmla="*/ 28575 h 1026974"/>
              <a:gd name="connsiteX22" fmla="*/ 809600 w 1369982"/>
              <a:gd name="connsiteY22" fmla="*/ 266723 h 1026974"/>
              <a:gd name="connsiteX23" fmla="*/ 909610 w 1369982"/>
              <a:gd name="connsiteY23" fmla="*/ 423885 h 1026974"/>
              <a:gd name="connsiteX24" fmla="*/ 981080 w 1369982"/>
              <a:gd name="connsiteY24" fmla="*/ 495300 h 1026974"/>
              <a:gd name="connsiteX25" fmla="*/ 1033435 w 1369982"/>
              <a:gd name="connsiteY25" fmla="*/ 433363 h 1026974"/>
              <a:gd name="connsiteX26" fmla="*/ 1109668 w 1369982"/>
              <a:gd name="connsiteY26" fmla="*/ 433388 h 1026974"/>
              <a:gd name="connsiteX27" fmla="*/ 1117028 w 1369982"/>
              <a:gd name="connsiteY27" fmla="*/ 433412 h 1026974"/>
              <a:gd name="connsiteX28" fmla="*/ 1257242 w 1369982"/>
              <a:gd name="connsiteY28" fmla="*/ 371451 h 1026974"/>
              <a:gd name="connsiteX0" fmla="*/ 1347762 w 1369982"/>
              <a:gd name="connsiteY0" fmla="*/ 495300 h 1008062"/>
              <a:gd name="connsiteX1" fmla="*/ 1319187 w 1369982"/>
              <a:gd name="connsiteY1" fmla="*/ 576286 h 1008062"/>
              <a:gd name="connsiteX2" fmla="*/ 1304899 w 1369982"/>
              <a:gd name="connsiteY2" fmla="*/ 709610 h 1008062"/>
              <a:gd name="connsiteX3" fmla="*/ 1295374 w 1369982"/>
              <a:gd name="connsiteY3" fmla="*/ 781049 h 1008062"/>
              <a:gd name="connsiteX4" fmla="*/ 1290611 w 1369982"/>
              <a:gd name="connsiteY4" fmla="*/ 871535 h 1008062"/>
              <a:gd name="connsiteX5" fmla="*/ 1290613 w 1369982"/>
              <a:gd name="connsiteY5" fmla="*/ 966784 h 1008062"/>
              <a:gd name="connsiteX6" fmla="*/ 1223939 w 1369982"/>
              <a:gd name="connsiteY6" fmla="*/ 985833 h 1008062"/>
              <a:gd name="connsiteX7" fmla="*/ 1076268 w 1369982"/>
              <a:gd name="connsiteY7" fmla="*/ 833409 h 1008062"/>
              <a:gd name="connsiteX8" fmla="*/ 861986 w 1369982"/>
              <a:gd name="connsiteY8" fmla="*/ 700082 h 1008062"/>
              <a:gd name="connsiteX9" fmla="*/ 542899 w 1369982"/>
              <a:gd name="connsiteY9" fmla="*/ 795333 h 1008062"/>
              <a:gd name="connsiteX10" fmla="*/ 456257 w 1369982"/>
              <a:gd name="connsiteY10" fmla="*/ 746066 h 1008062"/>
              <a:gd name="connsiteX11" fmla="*/ 295250 w 1369982"/>
              <a:gd name="connsiteY11" fmla="*/ 870716 h 1008062"/>
              <a:gd name="connsiteX12" fmla="*/ 223812 w 1369982"/>
              <a:gd name="connsiteY12" fmla="*/ 995386 h 1008062"/>
              <a:gd name="connsiteX13" fmla="*/ 152374 w 1369982"/>
              <a:gd name="connsiteY13" fmla="*/ 928687 h 1008062"/>
              <a:gd name="connsiteX14" fmla="*/ 14293 w 1369982"/>
              <a:gd name="connsiteY14" fmla="*/ 785835 h 1008062"/>
              <a:gd name="connsiteX15" fmla="*/ 66616 w 1369982"/>
              <a:gd name="connsiteY15" fmla="*/ 589707 h 1008062"/>
              <a:gd name="connsiteX16" fmla="*/ 214253 w 1369982"/>
              <a:gd name="connsiteY16" fmla="*/ 523032 h 1008062"/>
              <a:gd name="connsiteX17" fmla="*/ 215344 w 1369982"/>
              <a:gd name="connsiteY17" fmla="*/ 514189 h 1008062"/>
              <a:gd name="connsiteX18" fmla="*/ 480954 w 1369982"/>
              <a:gd name="connsiteY18" fmla="*/ 400049 h 1008062"/>
              <a:gd name="connsiteX19" fmla="*/ 604812 w 1369982"/>
              <a:gd name="connsiteY19" fmla="*/ 195262 h 1008062"/>
              <a:gd name="connsiteX20" fmla="*/ 557186 w 1369982"/>
              <a:gd name="connsiteY20" fmla="*/ 95273 h 1008062"/>
              <a:gd name="connsiteX21" fmla="*/ 557218 w 1369982"/>
              <a:gd name="connsiteY21" fmla="*/ 28575 h 1008062"/>
              <a:gd name="connsiteX22" fmla="*/ 809600 w 1369982"/>
              <a:gd name="connsiteY22" fmla="*/ 266723 h 1008062"/>
              <a:gd name="connsiteX23" fmla="*/ 909610 w 1369982"/>
              <a:gd name="connsiteY23" fmla="*/ 423885 h 1008062"/>
              <a:gd name="connsiteX24" fmla="*/ 981080 w 1369982"/>
              <a:gd name="connsiteY24" fmla="*/ 495300 h 1008062"/>
              <a:gd name="connsiteX25" fmla="*/ 1033435 w 1369982"/>
              <a:gd name="connsiteY25" fmla="*/ 433363 h 1008062"/>
              <a:gd name="connsiteX26" fmla="*/ 1109668 w 1369982"/>
              <a:gd name="connsiteY26" fmla="*/ 433388 h 1008062"/>
              <a:gd name="connsiteX27" fmla="*/ 1117028 w 1369982"/>
              <a:gd name="connsiteY27" fmla="*/ 433412 h 1008062"/>
              <a:gd name="connsiteX28" fmla="*/ 1257242 w 1369982"/>
              <a:gd name="connsiteY28" fmla="*/ 371451 h 1008062"/>
              <a:gd name="connsiteX0" fmla="*/ 1347762 w 1369982"/>
              <a:gd name="connsiteY0" fmla="*/ 495300 h 1008062"/>
              <a:gd name="connsiteX1" fmla="*/ 1319187 w 1369982"/>
              <a:gd name="connsiteY1" fmla="*/ 576286 h 1008062"/>
              <a:gd name="connsiteX2" fmla="*/ 1304899 w 1369982"/>
              <a:gd name="connsiteY2" fmla="*/ 709610 h 1008062"/>
              <a:gd name="connsiteX3" fmla="*/ 1295374 w 1369982"/>
              <a:gd name="connsiteY3" fmla="*/ 781049 h 1008062"/>
              <a:gd name="connsiteX4" fmla="*/ 1290611 w 1369982"/>
              <a:gd name="connsiteY4" fmla="*/ 871535 h 1008062"/>
              <a:gd name="connsiteX5" fmla="*/ 1290613 w 1369982"/>
              <a:gd name="connsiteY5" fmla="*/ 966784 h 1008062"/>
              <a:gd name="connsiteX6" fmla="*/ 1223939 w 1369982"/>
              <a:gd name="connsiteY6" fmla="*/ 985833 h 1008062"/>
              <a:gd name="connsiteX7" fmla="*/ 1076268 w 1369982"/>
              <a:gd name="connsiteY7" fmla="*/ 833409 h 1008062"/>
              <a:gd name="connsiteX8" fmla="*/ 861986 w 1369982"/>
              <a:gd name="connsiteY8" fmla="*/ 700082 h 1008062"/>
              <a:gd name="connsiteX9" fmla="*/ 542899 w 1369982"/>
              <a:gd name="connsiteY9" fmla="*/ 661139 h 1008062"/>
              <a:gd name="connsiteX10" fmla="*/ 456257 w 1369982"/>
              <a:gd name="connsiteY10" fmla="*/ 746066 h 1008062"/>
              <a:gd name="connsiteX11" fmla="*/ 295250 w 1369982"/>
              <a:gd name="connsiteY11" fmla="*/ 870716 h 1008062"/>
              <a:gd name="connsiteX12" fmla="*/ 223812 w 1369982"/>
              <a:gd name="connsiteY12" fmla="*/ 995386 h 1008062"/>
              <a:gd name="connsiteX13" fmla="*/ 152374 w 1369982"/>
              <a:gd name="connsiteY13" fmla="*/ 928687 h 1008062"/>
              <a:gd name="connsiteX14" fmla="*/ 14293 w 1369982"/>
              <a:gd name="connsiteY14" fmla="*/ 785835 h 1008062"/>
              <a:gd name="connsiteX15" fmla="*/ 66616 w 1369982"/>
              <a:gd name="connsiteY15" fmla="*/ 589707 h 1008062"/>
              <a:gd name="connsiteX16" fmla="*/ 214253 w 1369982"/>
              <a:gd name="connsiteY16" fmla="*/ 523032 h 1008062"/>
              <a:gd name="connsiteX17" fmla="*/ 215344 w 1369982"/>
              <a:gd name="connsiteY17" fmla="*/ 514189 h 1008062"/>
              <a:gd name="connsiteX18" fmla="*/ 480954 w 1369982"/>
              <a:gd name="connsiteY18" fmla="*/ 400049 h 1008062"/>
              <a:gd name="connsiteX19" fmla="*/ 604812 w 1369982"/>
              <a:gd name="connsiteY19" fmla="*/ 195262 h 1008062"/>
              <a:gd name="connsiteX20" fmla="*/ 557186 w 1369982"/>
              <a:gd name="connsiteY20" fmla="*/ 95273 h 1008062"/>
              <a:gd name="connsiteX21" fmla="*/ 557218 w 1369982"/>
              <a:gd name="connsiteY21" fmla="*/ 28575 h 1008062"/>
              <a:gd name="connsiteX22" fmla="*/ 809600 w 1369982"/>
              <a:gd name="connsiteY22" fmla="*/ 266723 h 1008062"/>
              <a:gd name="connsiteX23" fmla="*/ 909610 w 1369982"/>
              <a:gd name="connsiteY23" fmla="*/ 423885 h 1008062"/>
              <a:gd name="connsiteX24" fmla="*/ 981080 w 1369982"/>
              <a:gd name="connsiteY24" fmla="*/ 495300 h 1008062"/>
              <a:gd name="connsiteX25" fmla="*/ 1033435 w 1369982"/>
              <a:gd name="connsiteY25" fmla="*/ 433363 h 1008062"/>
              <a:gd name="connsiteX26" fmla="*/ 1109668 w 1369982"/>
              <a:gd name="connsiteY26" fmla="*/ 433388 h 1008062"/>
              <a:gd name="connsiteX27" fmla="*/ 1117028 w 1369982"/>
              <a:gd name="connsiteY27" fmla="*/ 433412 h 1008062"/>
              <a:gd name="connsiteX28" fmla="*/ 1257242 w 1369982"/>
              <a:gd name="connsiteY28" fmla="*/ 371451 h 1008062"/>
              <a:gd name="connsiteX0" fmla="*/ 1347762 w 1369982"/>
              <a:gd name="connsiteY0" fmla="*/ 495300 h 1008062"/>
              <a:gd name="connsiteX1" fmla="*/ 1319187 w 1369982"/>
              <a:gd name="connsiteY1" fmla="*/ 576286 h 1008062"/>
              <a:gd name="connsiteX2" fmla="*/ 1304899 w 1369982"/>
              <a:gd name="connsiteY2" fmla="*/ 709610 h 1008062"/>
              <a:gd name="connsiteX3" fmla="*/ 1295374 w 1369982"/>
              <a:gd name="connsiteY3" fmla="*/ 781049 h 1008062"/>
              <a:gd name="connsiteX4" fmla="*/ 1290611 w 1369982"/>
              <a:gd name="connsiteY4" fmla="*/ 871535 h 1008062"/>
              <a:gd name="connsiteX5" fmla="*/ 1290613 w 1369982"/>
              <a:gd name="connsiteY5" fmla="*/ 966784 h 1008062"/>
              <a:gd name="connsiteX6" fmla="*/ 1223939 w 1369982"/>
              <a:gd name="connsiteY6" fmla="*/ 985833 h 1008062"/>
              <a:gd name="connsiteX7" fmla="*/ 1076268 w 1369982"/>
              <a:gd name="connsiteY7" fmla="*/ 833409 h 1008062"/>
              <a:gd name="connsiteX8" fmla="*/ 861986 w 1369982"/>
              <a:gd name="connsiteY8" fmla="*/ 565886 h 1008062"/>
              <a:gd name="connsiteX9" fmla="*/ 542899 w 1369982"/>
              <a:gd name="connsiteY9" fmla="*/ 661139 h 1008062"/>
              <a:gd name="connsiteX10" fmla="*/ 456257 w 1369982"/>
              <a:gd name="connsiteY10" fmla="*/ 746066 h 1008062"/>
              <a:gd name="connsiteX11" fmla="*/ 295250 w 1369982"/>
              <a:gd name="connsiteY11" fmla="*/ 870716 h 1008062"/>
              <a:gd name="connsiteX12" fmla="*/ 223812 w 1369982"/>
              <a:gd name="connsiteY12" fmla="*/ 995386 h 1008062"/>
              <a:gd name="connsiteX13" fmla="*/ 152374 w 1369982"/>
              <a:gd name="connsiteY13" fmla="*/ 928687 h 1008062"/>
              <a:gd name="connsiteX14" fmla="*/ 14293 w 1369982"/>
              <a:gd name="connsiteY14" fmla="*/ 785835 h 1008062"/>
              <a:gd name="connsiteX15" fmla="*/ 66616 w 1369982"/>
              <a:gd name="connsiteY15" fmla="*/ 589707 h 1008062"/>
              <a:gd name="connsiteX16" fmla="*/ 214253 w 1369982"/>
              <a:gd name="connsiteY16" fmla="*/ 523032 h 1008062"/>
              <a:gd name="connsiteX17" fmla="*/ 215344 w 1369982"/>
              <a:gd name="connsiteY17" fmla="*/ 514189 h 1008062"/>
              <a:gd name="connsiteX18" fmla="*/ 480954 w 1369982"/>
              <a:gd name="connsiteY18" fmla="*/ 400049 h 1008062"/>
              <a:gd name="connsiteX19" fmla="*/ 604812 w 1369982"/>
              <a:gd name="connsiteY19" fmla="*/ 195262 h 1008062"/>
              <a:gd name="connsiteX20" fmla="*/ 557186 w 1369982"/>
              <a:gd name="connsiteY20" fmla="*/ 95273 h 1008062"/>
              <a:gd name="connsiteX21" fmla="*/ 557218 w 1369982"/>
              <a:gd name="connsiteY21" fmla="*/ 28575 h 1008062"/>
              <a:gd name="connsiteX22" fmla="*/ 809600 w 1369982"/>
              <a:gd name="connsiteY22" fmla="*/ 266723 h 1008062"/>
              <a:gd name="connsiteX23" fmla="*/ 909610 w 1369982"/>
              <a:gd name="connsiteY23" fmla="*/ 423885 h 1008062"/>
              <a:gd name="connsiteX24" fmla="*/ 981080 w 1369982"/>
              <a:gd name="connsiteY24" fmla="*/ 495300 h 1008062"/>
              <a:gd name="connsiteX25" fmla="*/ 1033435 w 1369982"/>
              <a:gd name="connsiteY25" fmla="*/ 433363 h 1008062"/>
              <a:gd name="connsiteX26" fmla="*/ 1109668 w 1369982"/>
              <a:gd name="connsiteY26" fmla="*/ 433388 h 1008062"/>
              <a:gd name="connsiteX27" fmla="*/ 1117028 w 1369982"/>
              <a:gd name="connsiteY27" fmla="*/ 433412 h 1008062"/>
              <a:gd name="connsiteX28" fmla="*/ 1257242 w 1369982"/>
              <a:gd name="connsiteY28" fmla="*/ 371451 h 1008062"/>
              <a:gd name="connsiteX0" fmla="*/ 1347762 w 1369982"/>
              <a:gd name="connsiteY0" fmla="*/ 495300 h 1008062"/>
              <a:gd name="connsiteX1" fmla="*/ 1319187 w 1369982"/>
              <a:gd name="connsiteY1" fmla="*/ 576286 h 1008062"/>
              <a:gd name="connsiteX2" fmla="*/ 1304899 w 1369982"/>
              <a:gd name="connsiteY2" fmla="*/ 709610 h 1008062"/>
              <a:gd name="connsiteX3" fmla="*/ 1295374 w 1369982"/>
              <a:gd name="connsiteY3" fmla="*/ 781049 h 1008062"/>
              <a:gd name="connsiteX4" fmla="*/ 1290611 w 1369982"/>
              <a:gd name="connsiteY4" fmla="*/ 871535 h 1008062"/>
              <a:gd name="connsiteX5" fmla="*/ 1290613 w 1369982"/>
              <a:gd name="connsiteY5" fmla="*/ 966784 h 1008062"/>
              <a:gd name="connsiteX6" fmla="*/ 1223939 w 1369982"/>
              <a:gd name="connsiteY6" fmla="*/ 985833 h 1008062"/>
              <a:gd name="connsiteX7" fmla="*/ 1076268 w 1369982"/>
              <a:gd name="connsiteY7" fmla="*/ 833409 h 1008062"/>
              <a:gd name="connsiteX8" fmla="*/ 861986 w 1369982"/>
              <a:gd name="connsiteY8" fmla="*/ 565886 h 1008062"/>
              <a:gd name="connsiteX9" fmla="*/ 861209 w 1369982"/>
              <a:gd name="connsiteY9" fmla="*/ 558953 h 1008062"/>
              <a:gd name="connsiteX10" fmla="*/ 542899 w 1369982"/>
              <a:gd name="connsiteY10" fmla="*/ 661139 h 1008062"/>
              <a:gd name="connsiteX11" fmla="*/ 456257 w 1369982"/>
              <a:gd name="connsiteY11" fmla="*/ 746066 h 1008062"/>
              <a:gd name="connsiteX12" fmla="*/ 295250 w 1369982"/>
              <a:gd name="connsiteY12" fmla="*/ 870716 h 1008062"/>
              <a:gd name="connsiteX13" fmla="*/ 223812 w 1369982"/>
              <a:gd name="connsiteY13" fmla="*/ 995386 h 1008062"/>
              <a:gd name="connsiteX14" fmla="*/ 152374 w 1369982"/>
              <a:gd name="connsiteY14" fmla="*/ 928687 h 1008062"/>
              <a:gd name="connsiteX15" fmla="*/ 14293 w 1369982"/>
              <a:gd name="connsiteY15" fmla="*/ 785835 h 1008062"/>
              <a:gd name="connsiteX16" fmla="*/ 66616 w 1369982"/>
              <a:gd name="connsiteY16" fmla="*/ 589707 h 1008062"/>
              <a:gd name="connsiteX17" fmla="*/ 214253 w 1369982"/>
              <a:gd name="connsiteY17" fmla="*/ 523032 h 1008062"/>
              <a:gd name="connsiteX18" fmla="*/ 215344 w 1369982"/>
              <a:gd name="connsiteY18" fmla="*/ 514189 h 1008062"/>
              <a:gd name="connsiteX19" fmla="*/ 480954 w 1369982"/>
              <a:gd name="connsiteY19" fmla="*/ 400049 h 1008062"/>
              <a:gd name="connsiteX20" fmla="*/ 604812 w 1369982"/>
              <a:gd name="connsiteY20" fmla="*/ 195262 h 1008062"/>
              <a:gd name="connsiteX21" fmla="*/ 557186 w 1369982"/>
              <a:gd name="connsiteY21" fmla="*/ 95273 h 1008062"/>
              <a:gd name="connsiteX22" fmla="*/ 557218 w 1369982"/>
              <a:gd name="connsiteY22" fmla="*/ 28575 h 1008062"/>
              <a:gd name="connsiteX23" fmla="*/ 809600 w 1369982"/>
              <a:gd name="connsiteY23" fmla="*/ 266723 h 1008062"/>
              <a:gd name="connsiteX24" fmla="*/ 909610 w 1369982"/>
              <a:gd name="connsiteY24" fmla="*/ 423885 h 1008062"/>
              <a:gd name="connsiteX25" fmla="*/ 981080 w 1369982"/>
              <a:gd name="connsiteY25" fmla="*/ 495300 h 1008062"/>
              <a:gd name="connsiteX26" fmla="*/ 1033435 w 1369982"/>
              <a:gd name="connsiteY26" fmla="*/ 433363 h 1008062"/>
              <a:gd name="connsiteX27" fmla="*/ 1109668 w 1369982"/>
              <a:gd name="connsiteY27" fmla="*/ 433388 h 1008062"/>
              <a:gd name="connsiteX28" fmla="*/ 1117028 w 1369982"/>
              <a:gd name="connsiteY28" fmla="*/ 433412 h 1008062"/>
              <a:gd name="connsiteX29" fmla="*/ 1257242 w 1369982"/>
              <a:gd name="connsiteY29" fmla="*/ 371451 h 1008062"/>
              <a:gd name="connsiteX0" fmla="*/ 1347762 w 1369982"/>
              <a:gd name="connsiteY0" fmla="*/ 495300 h 1008062"/>
              <a:gd name="connsiteX1" fmla="*/ 1319187 w 1369982"/>
              <a:gd name="connsiteY1" fmla="*/ 576286 h 1008062"/>
              <a:gd name="connsiteX2" fmla="*/ 1304899 w 1369982"/>
              <a:gd name="connsiteY2" fmla="*/ 709610 h 1008062"/>
              <a:gd name="connsiteX3" fmla="*/ 1295374 w 1369982"/>
              <a:gd name="connsiteY3" fmla="*/ 781049 h 1008062"/>
              <a:gd name="connsiteX4" fmla="*/ 1290611 w 1369982"/>
              <a:gd name="connsiteY4" fmla="*/ 871535 h 1008062"/>
              <a:gd name="connsiteX5" fmla="*/ 1290613 w 1369982"/>
              <a:gd name="connsiteY5" fmla="*/ 966784 h 1008062"/>
              <a:gd name="connsiteX6" fmla="*/ 1223939 w 1369982"/>
              <a:gd name="connsiteY6" fmla="*/ 985833 h 1008062"/>
              <a:gd name="connsiteX7" fmla="*/ 1076268 w 1369982"/>
              <a:gd name="connsiteY7" fmla="*/ 833409 h 1008062"/>
              <a:gd name="connsiteX8" fmla="*/ 861986 w 1369982"/>
              <a:gd name="connsiteY8" fmla="*/ 565886 h 1008062"/>
              <a:gd name="connsiteX9" fmla="*/ 861209 w 1369982"/>
              <a:gd name="connsiteY9" fmla="*/ 558953 h 1008062"/>
              <a:gd name="connsiteX10" fmla="*/ 542899 w 1369982"/>
              <a:gd name="connsiteY10" fmla="*/ 661139 h 1008062"/>
              <a:gd name="connsiteX11" fmla="*/ 456257 w 1369982"/>
              <a:gd name="connsiteY11" fmla="*/ 746066 h 1008062"/>
              <a:gd name="connsiteX12" fmla="*/ 295250 w 1369982"/>
              <a:gd name="connsiteY12" fmla="*/ 870716 h 1008062"/>
              <a:gd name="connsiteX13" fmla="*/ 223812 w 1369982"/>
              <a:gd name="connsiteY13" fmla="*/ 995386 h 1008062"/>
              <a:gd name="connsiteX14" fmla="*/ 152374 w 1369982"/>
              <a:gd name="connsiteY14" fmla="*/ 928687 h 1008062"/>
              <a:gd name="connsiteX15" fmla="*/ 14293 w 1369982"/>
              <a:gd name="connsiteY15" fmla="*/ 785835 h 1008062"/>
              <a:gd name="connsiteX16" fmla="*/ 66616 w 1369982"/>
              <a:gd name="connsiteY16" fmla="*/ 589707 h 1008062"/>
              <a:gd name="connsiteX17" fmla="*/ 214253 w 1369982"/>
              <a:gd name="connsiteY17" fmla="*/ 523032 h 1008062"/>
              <a:gd name="connsiteX18" fmla="*/ 215344 w 1369982"/>
              <a:gd name="connsiteY18" fmla="*/ 514189 h 1008062"/>
              <a:gd name="connsiteX19" fmla="*/ 480954 w 1369982"/>
              <a:gd name="connsiteY19" fmla="*/ 400049 h 1008062"/>
              <a:gd name="connsiteX20" fmla="*/ 604812 w 1369982"/>
              <a:gd name="connsiteY20" fmla="*/ 195262 h 1008062"/>
              <a:gd name="connsiteX21" fmla="*/ 557186 w 1369982"/>
              <a:gd name="connsiteY21" fmla="*/ 95273 h 1008062"/>
              <a:gd name="connsiteX22" fmla="*/ 557218 w 1369982"/>
              <a:gd name="connsiteY22" fmla="*/ 28575 h 1008062"/>
              <a:gd name="connsiteX23" fmla="*/ 809600 w 1369982"/>
              <a:gd name="connsiteY23" fmla="*/ 266723 h 1008062"/>
              <a:gd name="connsiteX24" fmla="*/ 909610 w 1369982"/>
              <a:gd name="connsiteY24" fmla="*/ 423885 h 1008062"/>
              <a:gd name="connsiteX25" fmla="*/ 981080 w 1369982"/>
              <a:gd name="connsiteY25" fmla="*/ 495300 h 1008062"/>
              <a:gd name="connsiteX26" fmla="*/ 1033435 w 1369982"/>
              <a:gd name="connsiteY26" fmla="*/ 433363 h 1008062"/>
              <a:gd name="connsiteX27" fmla="*/ 1109668 w 1369982"/>
              <a:gd name="connsiteY27" fmla="*/ 433388 h 1008062"/>
              <a:gd name="connsiteX28" fmla="*/ 1117028 w 1369982"/>
              <a:gd name="connsiteY28" fmla="*/ 433412 h 1008062"/>
              <a:gd name="connsiteX29" fmla="*/ 1257243 w 1369982"/>
              <a:gd name="connsiteY29" fmla="*/ 237257 h 1008062"/>
              <a:gd name="connsiteX0" fmla="*/ 1347762 w 1360156"/>
              <a:gd name="connsiteY0" fmla="*/ 495300 h 1008062"/>
              <a:gd name="connsiteX1" fmla="*/ 1355393 w 1360156"/>
              <a:gd name="connsiteY1" fmla="*/ 380041 h 1008062"/>
              <a:gd name="connsiteX2" fmla="*/ 1319187 w 1360156"/>
              <a:gd name="connsiteY2" fmla="*/ 576286 h 1008062"/>
              <a:gd name="connsiteX3" fmla="*/ 1304899 w 1360156"/>
              <a:gd name="connsiteY3" fmla="*/ 709610 h 1008062"/>
              <a:gd name="connsiteX4" fmla="*/ 1295374 w 1360156"/>
              <a:gd name="connsiteY4" fmla="*/ 781049 h 1008062"/>
              <a:gd name="connsiteX5" fmla="*/ 1290611 w 1360156"/>
              <a:gd name="connsiteY5" fmla="*/ 871535 h 1008062"/>
              <a:gd name="connsiteX6" fmla="*/ 1290613 w 1360156"/>
              <a:gd name="connsiteY6" fmla="*/ 966784 h 1008062"/>
              <a:gd name="connsiteX7" fmla="*/ 1223939 w 1360156"/>
              <a:gd name="connsiteY7" fmla="*/ 985833 h 1008062"/>
              <a:gd name="connsiteX8" fmla="*/ 1076268 w 1360156"/>
              <a:gd name="connsiteY8" fmla="*/ 833409 h 1008062"/>
              <a:gd name="connsiteX9" fmla="*/ 861986 w 1360156"/>
              <a:gd name="connsiteY9" fmla="*/ 565886 h 1008062"/>
              <a:gd name="connsiteX10" fmla="*/ 861209 w 1360156"/>
              <a:gd name="connsiteY10" fmla="*/ 558953 h 1008062"/>
              <a:gd name="connsiteX11" fmla="*/ 542899 w 1360156"/>
              <a:gd name="connsiteY11" fmla="*/ 661139 h 1008062"/>
              <a:gd name="connsiteX12" fmla="*/ 456257 w 1360156"/>
              <a:gd name="connsiteY12" fmla="*/ 746066 h 1008062"/>
              <a:gd name="connsiteX13" fmla="*/ 295250 w 1360156"/>
              <a:gd name="connsiteY13" fmla="*/ 870716 h 1008062"/>
              <a:gd name="connsiteX14" fmla="*/ 223812 w 1360156"/>
              <a:gd name="connsiteY14" fmla="*/ 995386 h 1008062"/>
              <a:gd name="connsiteX15" fmla="*/ 152374 w 1360156"/>
              <a:gd name="connsiteY15" fmla="*/ 928687 h 1008062"/>
              <a:gd name="connsiteX16" fmla="*/ 14293 w 1360156"/>
              <a:gd name="connsiteY16" fmla="*/ 785835 h 1008062"/>
              <a:gd name="connsiteX17" fmla="*/ 66616 w 1360156"/>
              <a:gd name="connsiteY17" fmla="*/ 589707 h 1008062"/>
              <a:gd name="connsiteX18" fmla="*/ 214253 w 1360156"/>
              <a:gd name="connsiteY18" fmla="*/ 523032 h 1008062"/>
              <a:gd name="connsiteX19" fmla="*/ 215344 w 1360156"/>
              <a:gd name="connsiteY19" fmla="*/ 514189 h 1008062"/>
              <a:gd name="connsiteX20" fmla="*/ 480954 w 1360156"/>
              <a:gd name="connsiteY20" fmla="*/ 400049 h 1008062"/>
              <a:gd name="connsiteX21" fmla="*/ 604812 w 1360156"/>
              <a:gd name="connsiteY21" fmla="*/ 195262 h 1008062"/>
              <a:gd name="connsiteX22" fmla="*/ 557186 w 1360156"/>
              <a:gd name="connsiteY22" fmla="*/ 95273 h 1008062"/>
              <a:gd name="connsiteX23" fmla="*/ 557218 w 1360156"/>
              <a:gd name="connsiteY23" fmla="*/ 28575 h 1008062"/>
              <a:gd name="connsiteX24" fmla="*/ 809600 w 1360156"/>
              <a:gd name="connsiteY24" fmla="*/ 266723 h 1008062"/>
              <a:gd name="connsiteX25" fmla="*/ 909610 w 1360156"/>
              <a:gd name="connsiteY25" fmla="*/ 423885 h 1008062"/>
              <a:gd name="connsiteX26" fmla="*/ 981080 w 1360156"/>
              <a:gd name="connsiteY26" fmla="*/ 495300 h 1008062"/>
              <a:gd name="connsiteX27" fmla="*/ 1033435 w 1360156"/>
              <a:gd name="connsiteY27" fmla="*/ 433363 h 1008062"/>
              <a:gd name="connsiteX28" fmla="*/ 1109668 w 1360156"/>
              <a:gd name="connsiteY28" fmla="*/ 433388 h 1008062"/>
              <a:gd name="connsiteX29" fmla="*/ 1117028 w 1360156"/>
              <a:gd name="connsiteY29" fmla="*/ 433412 h 1008062"/>
              <a:gd name="connsiteX30" fmla="*/ 1257243 w 1360156"/>
              <a:gd name="connsiteY30" fmla="*/ 237257 h 1008062"/>
              <a:gd name="connsiteX0" fmla="*/ 1347762 w 1360156"/>
              <a:gd name="connsiteY0" fmla="*/ 361105 h 1008062"/>
              <a:gd name="connsiteX1" fmla="*/ 1355393 w 1360156"/>
              <a:gd name="connsiteY1" fmla="*/ 380041 h 1008062"/>
              <a:gd name="connsiteX2" fmla="*/ 1319187 w 1360156"/>
              <a:gd name="connsiteY2" fmla="*/ 576286 h 1008062"/>
              <a:gd name="connsiteX3" fmla="*/ 1304899 w 1360156"/>
              <a:gd name="connsiteY3" fmla="*/ 709610 h 1008062"/>
              <a:gd name="connsiteX4" fmla="*/ 1295374 w 1360156"/>
              <a:gd name="connsiteY4" fmla="*/ 781049 h 1008062"/>
              <a:gd name="connsiteX5" fmla="*/ 1290611 w 1360156"/>
              <a:gd name="connsiteY5" fmla="*/ 871535 h 1008062"/>
              <a:gd name="connsiteX6" fmla="*/ 1290613 w 1360156"/>
              <a:gd name="connsiteY6" fmla="*/ 966784 h 1008062"/>
              <a:gd name="connsiteX7" fmla="*/ 1223939 w 1360156"/>
              <a:gd name="connsiteY7" fmla="*/ 985833 h 1008062"/>
              <a:gd name="connsiteX8" fmla="*/ 1076268 w 1360156"/>
              <a:gd name="connsiteY8" fmla="*/ 833409 h 1008062"/>
              <a:gd name="connsiteX9" fmla="*/ 861986 w 1360156"/>
              <a:gd name="connsiteY9" fmla="*/ 565886 h 1008062"/>
              <a:gd name="connsiteX10" fmla="*/ 861209 w 1360156"/>
              <a:gd name="connsiteY10" fmla="*/ 558953 h 1008062"/>
              <a:gd name="connsiteX11" fmla="*/ 542899 w 1360156"/>
              <a:gd name="connsiteY11" fmla="*/ 661139 h 1008062"/>
              <a:gd name="connsiteX12" fmla="*/ 456257 w 1360156"/>
              <a:gd name="connsiteY12" fmla="*/ 746066 h 1008062"/>
              <a:gd name="connsiteX13" fmla="*/ 295250 w 1360156"/>
              <a:gd name="connsiteY13" fmla="*/ 870716 h 1008062"/>
              <a:gd name="connsiteX14" fmla="*/ 223812 w 1360156"/>
              <a:gd name="connsiteY14" fmla="*/ 995386 h 1008062"/>
              <a:gd name="connsiteX15" fmla="*/ 152374 w 1360156"/>
              <a:gd name="connsiteY15" fmla="*/ 928687 h 1008062"/>
              <a:gd name="connsiteX16" fmla="*/ 14293 w 1360156"/>
              <a:gd name="connsiteY16" fmla="*/ 785835 h 1008062"/>
              <a:gd name="connsiteX17" fmla="*/ 66616 w 1360156"/>
              <a:gd name="connsiteY17" fmla="*/ 589707 h 1008062"/>
              <a:gd name="connsiteX18" fmla="*/ 214253 w 1360156"/>
              <a:gd name="connsiteY18" fmla="*/ 523032 h 1008062"/>
              <a:gd name="connsiteX19" fmla="*/ 215344 w 1360156"/>
              <a:gd name="connsiteY19" fmla="*/ 514189 h 1008062"/>
              <a:gd name="connsiteX20" fmla="*/ 480954 w 1360156"/>
              <a:gd name="connsiteY20" fmla="*/ 400049 h 1008062"/>
              <a:gd name="connsiteX21" fmla="*/ 604812 w 1360156"/>
              <a:gd name="connsiteY21" fmla="*/ 195262 h 1008062"/>
              <a:gd name="connsiteX22" fmla="*/ 557186 w 1360156"/>
              <a:gd name="connsiteY22" fmla="*/ 95273 h 1008062"/>
              <a:gd name="connsiteX23" fmla="*/ 557218 w 1360156"/>
              <a:gd name="connsiteY23" fmla="*/ 28575 h 1008062"/>
              <a:gd name="connsiteX24" fmla="*/ 809600 w 1360156"/>
              <a:gd name="connsiteY24" fmla="*/ 266723 h 1008062"/>
              <a:gd name="connsiteX25" fmla="*/ 909610 w 1360156"/>
              <a:gd name="connsiteY25" fmla="*/ 423885 h 1008062"/>
              <a:gd name="connsiteX26" fmla="*/ 981080 w 1360156"/>
              <a:gd name="connsiteY26" fmla="*/ 495300 h 1008062"/>
              <a:gd name="connsiteX27" fmla="*/ 1033435 w 1360156"/>
              <a:gd name="connsiteY27" fmla="*/ 433363 h 1008062"/>
              <a:gd name="connsiteX28" fmla="*/ 1109668 w 1360156"/>
              <a:gd name="connsiteY28" fmla="*/ 433388 h 1008062"/>
              <a:gd name="connsiteX29" fmla="*/ 1117028 w 1360156"/>
              <a:gd name="connsiteY29" fmla="*/ 433412 h 1008062"/>
              <a:gd name="connsiteX30" fmla="*/ 1257243 w 1360156"/>
              <a:gd name="connsiteY30" fmla="*/ 237257 h 1008062"/>
              <a:gd name="connsiteX0" fmla="*/ 1347762 w 1360156"/>
              <a:gd name="connsiteY0" fmla="*/ 361105 h 1008062"/>
              <a:gd name="connsiteX1" fmla="*/ 1355393 w 1360156"/>
              <a:gd name="connsiteY1" fmla="*/ 380041 h 1008062"/>
              <a:gd name="connsiteX2" fmla="*/ 1319187 w 1360156"/>
              <a:gd name="connsiteY2" fmla="*/ 576286 h 1008062"/>
              <a:gd name="connsiteX3" fmla="*/ 1304899 w 1360156"/>
              <a:gd name="connsiteY3" fmla="*/ 709610 h 1008062"/>
              <a:gd name="connsiteX4" fmla="*/ 1295374 w 1360156"/>
              <a:gd name="connsiteY4" fmla="*/ 781049 h 1008062"/>
              <a:gd name="connsiteX5" fmla="*/ 1291786 w 1360156"/>
              <a:gd name="connsiteY5" fmla="*/ 791478 h 1008062"/>
              <a:gd name="connsiteX6" fmla="*/ 1290611 w 1360156"/>
              <a:gd name="connsiteY6" fmla="*/ 871535 h 1008062"/>
              <a:gd name="connsiteX7" fmla="*/ 1290613 w 1360156"/>
              <a:gd name="connsiteY7" fmla="*/ 966784 h 1008062"/>
              <a:gd name="connsiteX8" fmla="*/ 1223939 w 1360156"/>
              <a:gd name="connsiteY8" fmla="*/ 985833 h 1008062"/>
              <a:gd name="connsiteX9" fmla="*/ 1076268 w 1360156"/>
              <a:gd name="connsiteY9" fmla="*/ 833409 h 1008062"/>
              <a:gd name="connsiteX10" fmla="*/ 861986 w 1360156"/>
              <a:gd name="connsiteY10" fmla="*/ 565886 h 1008062"/>
              <a:gd name="connsiteX11" fmla="*/ 861209 w 1360156"/>
              <a:gd name="connsiteY11" fmla="*/ 558953 h 1008062"/>
              <a:gd name="connsiteX12" fmla="*/ 542899 w 1360156"/>
              <a:gd name="connsiteY12" fmla="*/ 661139 h 1008062"/>
              <a:gd name="connsiteX13" fmla="*/ 456257 w 1360156"/>
              <a:gd name="connsiteY13" fmla="*/ 746066 h 1008062"/>
              <a:gd name="connsiteX14" fmla="*/ 295250 w 1360156"/>
              <a:gd name="connsiteY14" fmla="*/ 870716 h 1008062"/>
              <a:gd name="connsiteX15" fmla="*/ 223812 w 1360156"/>
              <a:gd name="connsiteY15" fmla="*/ 995386 h 1008062"/>
              <a:gd name="connsiteX16" fmla="*/ 152374 w 1360156"/>
              <a:gd name="connsiteY16" fmla="*/ 928687 h 1008062"/>
              <a:gd name="connsiteX17" fmla="*/ 14293 w 1360156"/>
              <a:gd name="connsiteY17" fmla="*/ 785835 h 1008062"/>
              <a:gd name="connsiteX18" fmla="*/ 66616 w 1360156"/>
              <a:gd name="connsiteY18" fmla="*/ 589707 h 1008062"/>
              <a:gd name="connsiteX19" fmla="*/ 214253 w 1360156"/>
              <a:gd name="connsiteY19" fmla="*/ 523032 h 1008062"/>
              <a:gd name="connsiteX20" fmla="*/ 215344 w 1360156"/>
              <a:gd name="connsiteY20" fmla="*/ 514189 h 1008062"/>
              <a:gd name="connsiteX21" fmla="*/ 480954 w 1360156"/>
              <a:gd name="connsiteY21" fmla="*/ 400049 h 1008062"/>
              <a:gd name="connsiteX22" fmla="*/ 604812 w 1360156"/>
              <a:gd name="connsiteY22" fmla="*/ 195262 h 1008062"/>
              <a:gd name="connsiteX23" fmla="*/ 557186 w 1360156"/>
              <a:gd name="connsiteY23" fmla="*/ 95273 h 1008062"/>
              <a:gd name="connsiteX24" fmla="*/ 557218 w 1360156"/>
              <a:gd name="connsiteY24" fmla="*/ 28575 h 1008062"/>
              <a:gd name="connsiteX25" fmla="*/ 809600 w 1360156"/>
              <a:gd name="connsiteY25" fmla="*/ 266723 h 1008062"/>
              <a:gd name="connsiteX26" fmla="*/ 909610 w 1360156"/>
              <a:gd name="connsiteY26" fmla="*/ 423885 h 1008062"/>
              <a:gd name="connsiteX27" fmla="*/ 981080 w 1360156"/>
              <a:gd name="connsiteY27" fmla="*/ 495300 h 1008062"/>
              <a:gd name="connsiteX28" fmla="*/ 1033435 w 1360156"/>
              <a:gd name="connsiteY28" fmla="*/ 433363 h 1008062"/>
              <a:gd name="connsiteX29" fmla="*/ 1109668 w 1360156"/>
              <a:gd name="connsiteY29" fmla="*/ 433388 h 1008062"/>
              <a:gd name="connsiteX30" fmla="*/ 1117028 w 1360156"/>
              <a:gd name="connsiteY30" fmla="*/ 433412 h 1008062"/>
              <a:gd name="connsiteX31" fmla="*/ 1257243 w 1360156"/>
              <a:gd name="connsiteY31" fmla="*/ 237257 h 1008062"/>
              <a:gd name="connsiteX0" fmla="*/ 1347762 w 1360156"/>
              <a:gd name="connsiteY0" fmla="*/ 361105 h 1008062"/>
              <a:gd name="connsiteX1" fmla="*/ 1355393 w 1360156"/>
              <a:gd name="connsiteY1" fmla="*/ 380041 h 1008062"/>
              <a:gd name="connsiteX2" fmla="*/ 1319187 w 1360156"/>
              <a:gd name="connsiteY2" fmla="*/ 576286 h 1008062"/>
              <a:gd name="connsiteX3" fmla="*/ 1304899 w 1360156"/>
              <a:gd name="connsiteY3" fmla="*/ 709610 h 1008062"/>
              <a:gd name="connsiteX4" fmla="*/ 1295374 w 1360156"/>
              <a:gd name="connsiteY4" fmla="*/ 781049 h 1008062"/>
              <a:gd name="connsiteX5" fmla="*/ 1291786 w 1360156"/>
              <a:gd name="connsiteY5" fmla="*/ 791478 h 1008062"/>
              <a:gd name="connsiteX6" fmla="*/ 1290545 w 1360156"/>
              <a:gd name="connsiteY6" fmla="*/ 871535 h 1008062"/>
              <a:gd name="connsiteX7" fmla="*/ 1290613 w 1360156"/>
              <a:gd name="connsiteY7" fmla="*/ 966784 h 1008062"/>
              <a:gd name="connsiteX8" fmla="*/ 1223939 w 1360156"/>
              <a:gd name="connsiteY8" fmla="*/ 985833 h 1008062"/>
              <a:gd name="connsiteX9" fmla="*/ 1076268 w 1360156"/>
              <a:gd name="connsiteY9" fmla="*/ 833409 h 1008062"/>
              <a:gd name="connsiteX10" fmla="*/ 861986 w 1360156"/>
              <a:gd name="connsiteY10" fmla="*/ 565886 h 1008062"/>
              <a:gd name="connsiteX11" fmla="*/ 861209 w 1360156"/>
              <a:gd name="connsiteY11" fmla="*/ 558953 h 1008062"/>
              <a:gd name="connsiteX12" fmla="*/ 542899 w 1360156"/>
              <a:gd name="connsiteY12" fmla="*/ 661139 h 1008062"/>
              <a:gd name="connsiteX13" fmla="*/ 456257 w 1360156"/>
              <a:gd name="connsiteY13" fmla="*/ 746066 h 1008062"/>
              <a:gd name="connsiteX14" fmla="*/ 295250 w 1360156"/>
              <a:gd name="connsiteY14" fmla="*/ 870716 h 1008062"/>
              <a:gd name="connsiteX15" fmla="*/ 223812 w 1360156"/>
              <a:gd name="connsiteY15" fmla="*/ 995386 h 1008062"/>
              <a:gd name="connsiteX16" fmla="*/ 152374 w 1360156"/>
              <a:gd name="connsiteY16" fmla="*/ 928687 h 1008062"/>
              <a:gd name="connsiteX17" fmla="*/ 14293 w 1360156"/>
              <a:gd name="connsiteY17" fmla="*/ 785835 h 1008062"/>
              <a:gd name="connsiteX18" fmla="*/ 66616 w 1360156"/>
              <a:gd name="connsiteY18" fmla="*/ 589707 h 1008062"/>
              <a:gd name="connsiteX19" fmla="*/ 214253 w 1360156"/>
              <a:gd name="connsiteY19" fmla="*/ 523032 h 1008062"/>
              <a:gd name="connsiteX20" fmla="*/ 215344 w 1360156"/>
              <a:gd name="connsiteY20" fmla="*/ 514189 h 1008062"/>
              <a:gd name="connsiteX21" fmla="*/ 480954 w 1360156"/>
              <a:gd name="connsiteY21" fmla="*/ 400049 h 1008062"/>
              <a:gd name="connsiteX22" fmla="*/ 604812 w 1360156"/>
              <a:gd name="connsiteY22" fmla="*/ 195262 h 1008062"/>
              <a:gd name="connsiteX23" fmla="*/ 557186 w 1360156"/>
              <a:gd name="connsiteY23" fmla="*/ 95273 h 1008062"/>
              <a:gd name="connsiteX24" fmla="*/ 557218 w 1360156"/>
              <a:gd name="connsiteY24" fmla="*/ 28575 h 1008062"/>
              <a:gd name="connsiteX25" fmla="*/ 809600 w 1360156"/>
              <a:gd name="connsiteY25" fmla="*/ 266723 h 1008062"/>
              <a:gd name="connsiteX26" fmla="*/ 909610 w 1360156"/>
              <a:gd name="connsiteY26" fmla="*/ 423885 h 1008062"/>
              <a:gd name="connsiteX27" fmla="*/ 981080 w 1360156"/>
              <a:gd name="connsiteY27" fmla="*/ 495300 h 1008062"/>
              <a:gd name="connsiteX28" fmla="*/ 1033435 w 1360156"/>
              <a:gd name="connsiteY28" fmla="*/ 433363 h 1008062"/>
              <a:gd name="connsiteX29" fmla="*/ 1109668 w 1360156"/>
              <a:gd name="connsiteY29" fmla="*/ 433388 h 1008062"/>
              <a:gd name="connsiteX30" fmla="*/ 1117028 w 1360156"/>
              <a:gd name="connsiteY30" fmla="*/ 433412 h 1008062"/>
              <a:gd name="connsiteX31" fmla="*/ 1257243 w 1360156"/>
              <a:gd name="connsiteY31" fmla="*/ 237257 h 1008062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80 w 1360156"/>
              <a:gd name="connsiteY28" fmla="*/ 495300 h 1010146"/>
              <a:gd name="connsiteX29" fmla="*/ 1033435 w 1360156"/>
              <a:gd name="connsiteY29" fmla="*/ 433363 h 1010146"/>
              <a:gd name="connsiteX30" fmla="*/ 1109668 w 1360156"/>
              <a:gd name="connsiteY30" fmla="*/ 433388 h 1010146"/>
              <a:gd name="connsiteX31" fmla="*/ 1117028 w 1360156"/>
              <a:gd name="connsiteY31" fmla="*/ 433412 h 1010146"/>
              <a:gd name="connsiteX32" fmla="*/ 1257243 w 1360156"/>
              <a:gd name="connsiteY32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33435 w 1360156"/>
              <a:gd name="connsiteY29" fmla="*/ 433363 h 1010146"/>
              <a:gd name="connsiteX30" fmla="*/ 1109668 w 1360156"/>
              <a:gd name="connsiteY30" fmla="*/ 433388 h 1010146"/>
              <a:gd name="connsiteX31" fmla="*/ 1117028 w 1360156"/>
              <a:gd name="connsiteY31" fmla="*/ 433412 h 1010146"/>
              <a:gd name="connsiteX32" fmla="*/ 1257243 w 1360156"/>
              <a:gd name="connsiteY32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33435 w 1360156"/>
              <a:gd name="connsiteY29" fmla="*/ 433363 h 1010146"/>
              <a:gd name="connsiteX30" fmla="*/ 1047139 w 1360156"/>
              <a:gd name="connsiteY30" fmla="*/ 438219 h 1010146"/>
              <a:gd name="connsiteX31" fmla="*/ 1109668 w 1360156"/>
              <a:gd name="connsiteY31" fmla="*/ 433388 h 1010146"/>
              <a:gd name="connsiteX32" fmla="*/ 1117028 w 1360156"/>
              <a:gd name="connsiteY32" fmla="*/ 433412 h 1010146"/>
              <a:gd name="connsiteX33" fmla="*/ 1257243 w 1360156"/>
              <a:gd name="connsiteY33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33435 w 1360156"/>
              <a:gd name="connsiteY29" fmla="*/ 433363 h 1010146"/>
              <a:gd name="connsiteX30" fmla="*/ 1047139 w 1360156"/>
              <a:gd name="connsiteY30" fmla="*/ 438219 h 1010146"/>
              <a:gd name="connsiteX31" fmla="*/ 1109668 w 1360156"/>
              <a:gd name="connsiteY31" fmla="*/ 433388 h 1010146"/>
              <a:gd name="connsiteX32" fmla="*/ 1117028 w 1360156"/>
              <a:gd name="connsiteY32" fmla="*/ 299217 h 1010146"/>
              <a:gd name="connsiteX33" fmla="*/ 1257243 w 1360156"/>
              <a:gd name="connsiteY33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33435 w 1360156"/>
              <a:gd name="connsiteY29" fmla="*/ 433363 h 1010146"/>
              <a:gd name="connsiteX30" fmla="*/ 1047139 w 1360156"/>
              <a:gd name="connsiteY30" fmla="*/ 438219 h 1010146"/>
              <a:gd name="connsiteX31" fmla="*/ 1109668 w 1360156"/>
              <a:gd name="connsiteY31" fmla="*/ 433388 h 1010146"/>
              <a:gd name="connsiteX32" fmla="*/ 1117075 w 1360156"/>
              <a:gd name="connsiteY32" fmla="*/ 343928 h 1010146"/>
              <a:gd name="connsiteX33" fmla="*/ 1257243 w 1360156"/>
              <a:gd name="connsiteY33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33435 w 1360156"/>
              <a:gd name="connsiteY29" fmla="*/ 433363 h 1010146"/>
              <a:gd name="connsiteX30" fmla="*/ 1047139 w 1360156"/>
              <a:gd name="connsiteY30" fmla="*/ 438219 h 1010146"/>
              <a:gd name="connsiteX31" fmla="*/ 1055845 w 1360156"/>
              <a:gd name="connsiteY31" fmla="*/ 357372 h 1010146"/>
              <a:gd name="connsiteX32" fmla="*/ 1117075 w 1360156"/>
              <a:gd name="connsiteY32" fmla="*/ 343928 h 1010146"/>
              <a:gd name="connsiteX33" fmla="*/ 1257243 w 1360156"/>
              <a:gd name="connsiteY33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33435 w 1360156"/>
              <a:gd name="connsiteY29" fmla="*/ 433363 h 1010146"/>
              <a:gd name="connsiteX30" fmla="*/ 1047139 w 1360156"/>
              <a:gd name="connsiteY30" fmla="*/ 438219 h 1010146"/>
              <a:gd name="connsiteX31" fmla="*/ 1027567 w 1360156"/>
              <a:gd name="connsiteY31" fmla="*/ 371144 h 1010146"/>
              <a:gd name="connsiteX32" fmla="*/ 1055845 w 1360156"/>
              <a:gd name="connsiteY32" fmla="*/ 357372 h 1010146"/>
              <a:gd name="connsiteX33" fmla="*/ 1117075 w 1360156"/>
              <a:gd name="connsiteY33" fmla="*/ 343928 h 1010146"/>
              <a:gd name="connsiteX34" fmla="*/ 1257243 w 1360156"/>
              <a:gd name="connsiteY34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33435 w 1360156"/>
              <a:gd name="connsiteY29" fmla="*/ 433363 h 1010146"/>
              <a:gd name="connsiteX30" fmla="*/ 1027567 w 1360156"/>
              <a:gd name="connsiteY30" fmla="*/ 371144 h 1010146"/>
              <a:gd name="connsiteX31" fmla="*/ 1055845 w 1360156"/>
              <a:gd name="connsiteY31" fmla="*/ 357372 h 1010146"/>
              <a:gd name="connsiteX32" fmla="*/ 1117075 w 1360156"/>
              <a:gd name="connsiteY32" fmla="*/ 343928 h 1010146"/>
              <a:gd name="connsiteX33" fmla="*/ 1257243 w 1360156"/>
              <a:gd name="connsiteY33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27567 w 1360156"/>
              <a:gd name="connsiteY29" fmla="*/ 371144 h 1010146"/>
              <a:gd name="connsiteX30" fmla="*/ 1055845 w 1360156"/>
              <a:gd name="connsiteY30" fmla="*/ 357372 h 1010146"/>
              <a:gd name="connsiteX31" fmla="*/ 1117075 w 1360156"/>
              <a:gd name="connsiteY31" fmla="*/ 343928 h 1010146"/>
              <a:gd name="connsiteX32" fmla="*/ 1257243 w 1360156"/>
              <a:gd name="connsiteY32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55845 w 1360156"/>
              <a:gd name="connsiteY29" fmla="*/ 357372 h 1010146"/>
              <a:gd name="connsiteX30" fmla="*/ 1117075 w 1360156"/>
              <a:gd name="connsiteY30" fmla="*/ 343928 h 1010146"/>
              <a:gd name="connsiteX31" fmla="*/ 1257243 w 1360156"/>
              <a:gd name="connsiteY31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1786 w 1360156"/>
              <a:gd name="connsiteY5" fmla="*/ 791478 h 1010146"/>
              <a:gd name="connsiteX6" fmla="*/ 1290545 w 1360156"/>
              <a:gd name="connsiteY6" fmla="*/ 871535 h 1010146"/>
              <a:gd name="connsiteX7" fmla="*/ 1290613 w 1360156"/>
              <a:gd name="connsiteY7" fmla="*/ 966784 h 1010146"/>
              <a:gd name="connsiteX8" fmla="*/ 1286891 w 1360156"/>
              <a:gd name="connsiteY8" fmla="*/ 979286 h 1010146"/>
              <a:gd name="connsiteX9" fmla="*/ 1223939 w 1360156"/>
              <a:gd name="connsiteY9" fmla="*/ 985833 h 1010146"/>
              <a:gd name="connsiteX10" fmla="*/ 1076268 w 1360156"/>
              <a:gd name="connsiteY10" fmla="*/ 833409 h 1010146"/>
              <a:gd name="connsiteX11" fmla="*/ 861986 w 1360156"/>
              <a:gd name="connsiteY11" fmla="*/ 565886 h 1010146"/>
              <a:gd name="connsiteX12" fmla="*/ 861209 w 1360156"/>
              <a:gd name="connsiteY12" fmla="*/ 558953 h 1010146"/>
              <a:gd name="connsiteX13" fmla="*/ 542899 w 1360156"/>
              <a:gd name="connsiteY13" fmla="*/ 661139 h 1010146"/>
              <a:gd name="connsiteX14" fmla="*/ 456257 w 1360156"/>
              <a:gd name="connsiteY14" fmla="*/ 746066 h 1010146"/>
              <a:gd name="connsiteX15" fmla="*/ 295250 w 1360156"/>
              <a:gd name="connsiteY15" fmla="*/ 870716 h 1010146"/>
              <a:gd name="connsiteX16" fmla="*/ 223812 w 1360156"/>
              <a:gd name="connsiteY16" fmla="*/ 995386 h 1010146"/>
              <a:gd name="connsiteX17" fmla="*/ 152374 w 1360156"/>
              <a:gd name="connsiteY17" fmla="*/ 928687 h 1010146"/>
              <a:gd name="connsiteX18" fmla="*/ 14293 w 1360156"/>
              <a:gd name="connsiteY18" fmla="*/ 785835 h 1010146"/>
              <a:gd name="connsiteX19" fmla="*/ 66616 w 1360156"/>
              <a:gd name="connsiteY19" fmla="*/ 589707 h 1010146"/>
              <a:gd name="connsiteX20" fmla="*/ 214253 w 1360156"/>
              <a:gd name="connsiteY20" fmla="*/ 523032 h 1010146"/>
              <a:gd name="connsiteX21" fmla="*/ 215344 w 1360156"/>
              <a:gd name="connsiteY21" fmla="*/ 514189 h 1010146"/>
              <a:gd name="connsiteX22" fmla="*/ 480954 w 1360156"/>
              <a:gd name="connsiteY22" fmla="*/ 400049 h 1010146"/>
              <a:gd name="connsiteX23" fmla="*/ 604812 w 1360156"/>
              <a:gd name="connsiteY23" fmla="*/ 195262 h 1010146"/>
              <a:gd name="connsiteX24" fmla="*/ 557186 w 1360156"/>
              <a:gd name="connsiteY24" fmla="*/ 95273 h 1010146"/>
              <a:gd name="connsiteX25" fmla="*/ 557218 w 1360156"/>
              <a:gd name="connsiteY25" fmla="*/ 28575 h 1010146"/>
              <a:gd name="connsiteX26" fmla="*/ 809600 w 1360156"/>
              <a:gd name="connsiteY26" fmla="*/ 266723 h 1010146"/>
              <a:gd name="connsiteX27" fmla="*/ 909610 w 1360156"/>
              <a:gd name="connsiteY27" fmla="*/ 423885 h 1010146"/>
              <a:gd name="connsiteX28" fmla="*/ 981014 w 1360156"/>
              <a:gd name="connsiteY28" fmla="*/ 361105 h 1010146"/>
              <a:gd name="connsiteX29" fmla="*/ 1055845 w 1360156"/>
              <a:gd name="connsiteY29" fmla="*/ 357372 h 1010146"/>
              <a:gd name="connsiteX30" fmla="*/ 1112228 w 1360156"/>
              <a:gd name="connsiteY30" fmla="*/ 317094 h 1010146"/>
              <a:gd name="connsiteX31" fmla="*/ 1257243 w 1360156"/>
              <a:gd name="connsiteY31" fmla="*/ 237257 h 1010146"/>
              <a:gd name="connsiteX0" fmla="*/ 1347762 w 1360156"/>
              <a:gd name="connsiteY0" fmla="*/ 361105 h 1010146"/>
              <a:gd name="connsiteX1" fmla="*/ 1355393 w 1360156"/>
              <a:gd name="connsiteY1" fmla="*/ 380041 h 1010146"/>
              <a:gd name="connsiteX2" fmla="*/ 1319187 w 1360156"/>
              <a:gd name="connsiteY2" fmla="*/ 576286 h 1010146"/>
              <a:gd name="connsiteX3" fmla="*/ 1304899 w 1360156"/>
              <a:gd name="connsiteY3" fmla="*/ 709610 h 1010146"/>
              <a:gd name="connsiteX4" fmla="*/ 1295374 w 1360156"/>
              <a:gd name="connsiteY4" fmla="*/ 781049 h 1010146"/>
              <a:gd name="connsiteX5" fmla="*/ 1290545 w 1360156"/>
              <a:gd name="connsiteY5" fmla="*/ 871535 h 1010146"/>
              <a:gd name="connsiteX6" fmla="*/ 1290613 w 1360156"/>
              <a:gd name="connsiteY6" fmla="*/ 966784 h 1010146"/>
              <a:gd name="connsiteX7" fmla="*/ 1286891 w 1360156"/>
              <a:gd name="connsiteY7" fmla="*/ 979286 h 1010146"/>
              <a:gd name="connsiteX8" fmla="*/ 1223939 w 1360156"/>
              <a:gd name="connsiteY8" fmla="*/ 985833 h 1010146"/>
              <a:gd name="connsiteX9" fmla="*/ 1076268 w 1360156"/>
              <a:gd name="connsiteY9" fmla="*/ 833409 h 1010146"/>
              <a:gd name="connsiteX10" fmla="*/ 861986 w 1360156"/>
              <a:gd name="connsiteY10" fmla="*/ 565886 h 1010146"/>
              <a:gd name="connsiteX11" fmla="*/ 861209 w 1360156"/>
              <a:gd name="connsiteY11" fmla="*/ 558953 h 1010146"/>
              <a:gd name="connsiteX12" fmla="*/ 542899 w 1360156"/>
              <a:gd name="connsiteY12" fmla="*/ 661139 h 1010146"/>
              <a:gd name="connsiteX13" fmla="*/ 456257 w 1360156"/>
              <a:gd name="connsiteY13" fmla="*/ 746066 h 1010146"/>
              <a:gd name="connsiteX14" fmla="*/ 295250 w 1360156"/>
              <a:gd name="connsiteY14" fmla="*/ 870716 h 1010146"/>
              <a:gd name="connsiteX15" fmla="*/ 223812 w 1360156"/>
              <a:gd name="connsiteY15" fmla="*/ 995386 h 1010146"/>
              <a:gd name="connsiteX16" fmla="*/ 152374 w 1360156"/>
              <a:gd name="connsiteY16" fmla="*/ 928687 h 1010146"/>
              <a:gd name="connsiteX17" fmla="*/ 14293 w 1360156"/>
              <a:gd name="connsiteY17" fmla="*/ 785835 h 1010146"/>
              <a:gd name="connsiteX18" fmla="*/ 66616 w 1360156"/>
              <a:gd name="connsiteY18" fmla="*/ 589707 h 1010146"/>
              <a:gd name="connsiteX19" fmla="*/ 214253 w 1360156"/>
              <a:gd name="connsiteY19" fmla="*/ 523032 h 1010146"/>
              <a:gd name="connsiteX20" fmla="*/ 215344 w 1360156"/>
              <a:gd name="connsiteY20" fmla="*/ 514189 h 1010146"/>
              <a:gd name="connsiteX21" fmla="*/ 480954 w 1360156"/>
              <a:gd name="connsiteY21" fmla="*/ 400049 h 1010146"/>
              <a:gd name="connsiteX22" fmla="*/ 604812 w 1360156"/>
              <a:gd name="connsiteY22" fmla="*/ 195262 h 1010146"/>
              <a:gd name="connsiteX23" fmla="*/ 557186 w 1360156"/>
              <a:gd name="connsiteY23" fmla="*/ 95273 h 1010146"/>
              <a:gd name="connsiteX24" fmla="*/ 557218 w 1360156"/>
              <a:gd name="connsiteY24" fmla="*/ 28575 h 1010146"/>
              <a:gd name="connsiteX25" fmla="*/ 809600 w 1360156"/>
              <a:gd name="connsiteY25" fmla="*/ 266723 h 1010146"/>
              <a:gd name="connsiteX26" fmla="*/ 909610 w 1360156"/>
              <a:gd name="connsiteY26" fmla="*/ 423885 h 1010146"/>
              <a:gd name="connsiteX27" fmla="*/ 981014 w 1360156"/>
              <a:gd name="connsiteY27" fmla="*/ 361105 h 1010146"/>
              <a:gd name="connsiteX28" fmla="*/ 1055845 w 1360156"/>
              <a:gd name="connsiteY28" fmla="*/ 357372 h 1010146"/>
              <a:gd name="connsiteX29" fmla="*/ 1112228 w 1360156"/>
              <a:gd name="connsiteY29" fmla="*/ 317094 h 1010146"/>
              <a:gd name="connsiteX30" fmla="*/ 1257243 w 1360156"/>
              <a:gd name="connsiteY30" fmla="*/ 237257 h 1010146"/>
              <a:gd name="connsiteX0" fmla="*/ 1347762 w 1360156"/>
              <a:gd name="connsiteY0" fmla="*/ 361105 h 1008062"/>
              <a:gd name="connsiteX1" fmla="*/ 1355393 w 1360156"/>
              <a:gd name="connsiteY1" fmla="*/ 380041 h 1008062"/>
              <a:gd name="connsiteX2" fmla="*/ 1319187 w 1360156"/>
              <a:gd name="connsiteY2" fmla="*/ 576286 h 1008062"/>
              <a:gd name="connsiteX3" fmla="*/ 1304899 w 1360156"/>
              <a:gd name="connsiteY3" fmla="*/ 709610 h 1008062"/>
              <a:gd name="connsiteX4" fmla="*/ 1295374 w 1360156"/>
              <a:gd name="connsiteY4" fmla="*/ 781049 h 1008062"/>
              <a:gd name="connsiteX5" fmla="*/ 1290545 w 1360156"/>
              <a:gd name="connsiteY5" fmla="*/ 871535 h 1008062"/>
              <a:gd name="connsiteX6" fmla="*/ 1290613 w 1360156"/>
              <a:gd name="connsiteY6" fmla="*/ 966784 h 1008062"/>
              <a:gd name="connsiteX7" fmla="*/ 1223939 w 1360156"/>
              <a:gd name="connsiteY7" fmla="*/ 985833 h 1008062"/>
              <a:gd name="connsiteX8" fmla="*/ 1076268 w 1360156"/>
              <a:gd name="connsiteY8" fmla="*/ 833409 h 1008062"/>
              <a:gd name="connsiteX9" fmla="*/ 861986 w 1360156"/>
              <a:gd name="connsiteY9" fmla="*/ 565886 h 1008062"/>
              <a:gd name="connsiteX10" fmla="*/ 861209 w 1360156"/>
              <a:gd name="connsiteY10" fmla="*/ 558953 h 1008062"/>
              <a:gd name="connsiteX11" fmla="*/ 542899 w 1360156"/>
              <a:gd name="connsiteY11" fmla="*/ 661139 h 1008062"/>
              <a:gd name="connsiteX12" fmla="*/ 456257 w 1360156"/>
              <a:gd name="connsiteY12" fmla="*/ 746066 h 1008062"/>
              <a:gd name="connsiteX13" fmla="*/ 295250 w 1360156"/>
              <a:gd name="connsiteY13" fmla="*/ 870716 h 1008062"/>
              <a:gd name="connsiteX14" fmla="*/ 223812 w 1360156"/>
              <a:gd name="connsiteY14" fmla="*/ 995386 h 1008062"/>
              <a:gd name="connsiteX15" fmla="*/ 152374 w 1360156"/>
              <a:gd name="connsiteY15" fmla="*/ 928687 h 1008062"/>
              <a:gd name="connsiteX16" fmla="*/ 14293 w 1360156"/>
              <a:gd name="connsiteY16" fmla="*/ 785835 h 1008062"/>
              <a:gd name="connsiteX17" fmla="*/ 66616 w 1360156"/>
              <a:gd name="connsiteY17" fmla="*/ 589707 h 1008062"/>
              <a:gd name="connsiteX18" fmla="*/ 214253 w 1360156"/>
              <a:gd name="connsiteY18" fmla="*/ 523032 h 1008062"/>
              <a:gd name="connsiteX19" fmla="*/ 215344 w 1360156"/>
              <a:gd name="connsiteY19" fmla="*/ 514189 h 1008062"/>
              <a:gd name="connsiteX20" fmla="*/ 480954 w 1360156"/>
              <a:gd name="connsiteY20" fmla="*/ 400049 h 1008062"/>
              <a:gd name="connsiteX21" fmla="*/ 604812 w 1360156"/>
              <a:gd name="connsiteY21" fmla="*/ 195262 h 1008062"/>
              <a:gd name="connsiteX22" fmla="*/ 557186 w 1360156"/>
              <a:gd name="connsiteY22" fmla="*/ 95273 h 1008062"/>
              <a:gd name="connsiteX23" fmla="*/ 557218 w 1360156"/>
              <a:gd name="connsiteY23" fmla="*/ 28575 h 1008062"/>
              <a:gd name="connsiteX24" fmla="*/ 809600 w 1360156"/>
              <a:gd name="connsiteY24" fmla="*/ 266723 h 1008062"/>
              <a:gd name="connsiteX25" fmla="*/ 909610 w 1360156"/>
              <a:gd name="connsiteY25" fmla="*/ 423885 h 1008062"/>
              <a:gd name="connsiteX26" fmla="*/ 981014 w 1360156"/>
              <a:gd name="connsiteY26" fmla="*/ 361105 h 1008062"/>
              <a:gd name="connsiteX27" fmla="*/ 1055845 w 1360156"/>
              <a:gd name="connsiteY27" fmla="*/ 357372 h 1008062"/>
              <a:gd name="connsiteX28" fmla="*/ 1112228 w 1360156"/>
              <a:gd name="connsiteY28" fmla="*/ 317094 h 1008062"/>
              <a:gd name="connsiteX29" fmla="*/ 1257243 w 1360156"/>
              <a:gd name="connsiteY29" fmla="*/ 237257 h 1008062"/>
              <a:gd name="connsiteX0" fmla="*/ 1347762 w 1360156"/>
              <a:gd name="connsiteY0" fmla="*/ 361105 h 1005048"/>
              <a:gd name="connsiteX1" fmla="*/ 1355393 w 1360156"/>
              <a:gd name="connsiteY1" fmla="*/ 380041 h 1005048"/>
              <a:gd name="connsiteX2" fmla="*/ 1319187 w 1360156"/>
              <a:gd name="connsiteY2" fmla="*/ 576286 h 1005048"/>
              <a:gd name="connsiteX3" fmla="*/ 1304899 w 1360156"/>
              <a:gd name="connsiteY3" fmla="*/ 709610 h 1005048"/>
              <a:gd name="connsiteX4" fmla="*/ 1295374 w 1360156"/>
              <a:gd name="connsiteY4" fmla="*/ 781049 h 1005048"/>
              <a:gd name="connsiteX5" fmla="*/ 1290545 w 1360156"/>
              <a:gd name="connsiteY5" fmla="*/ 871535 h 1005048"/>
              <a:gd name="connsiteX6" fmla="*/ 1290613 w 1360156"/>
              <a:gd name="connsiteY6" fmla="*/ 966784 h 1005048"/>
              <a:gd name="connsiteX7" fmla="*/ 1306508 w 1360156"/>
              <a:gd name="connsiteY7" fmla="*/ 930090 h 1005048"/>
              <a:gd name="connsiteX8" fmla="*/ 1223939 w 1360156"/>
              <a:gd name="connsiteY8" fmla="*/ 985833 h 1005048"/>
              <a:gd name="connsiteX9" fmla="*/ 1076268 w 1360156"/>
              <a:gd name="connsiteY9" fmla="*/ 833409 h 1005048"/>
              <a:gd name="connsiteX10" fmla="*/ 861986 w 1360156"/>
              <a:gd name="connsiteY10" fmla="*/ 565886 h 1005048"/>
              <a:gd name="connsiteX11" fmla="*/ 861209 w 1360156"/>
              <a:gd name="connsiteY11" fmla="*/ 558953 h 1005048"/>
              <a:gd name="connsiteX12" fmla="*/ 542899 w 1360156"/>
              <a:gd name="connsiteY12" fmla="*/ 661139 h 1005048"/>
              <a:gd name="connsiteX13" fmla="*/ 456257 w 1360156"/>
              <a:gd name="connsiteY13" fmla="*/ 746066 h 1005048"/>
              <a:gd name="connsiteX14" fmla="*/ 295250 w 1360156"/>
              <a:gd name="connsiteY14" fmla="*/ 870716 h 1005048"/>
              <a:gd name="connsiteX15" fmla="*/ 223812 w 1360156"/>
              <a:gd name="connsiteY15" fmla="*/ 995386 h 1005048"/>
              <a:gd name="connsiteX16" fmla="*/ 152374 w 1360156"/>
              <a:gd name="connsiteY16" fmla="*/ 928687 h 1005048"/>
              <a:gd name="connsiteX17" fmla="*/ 14293 w 1360156"/>
              <a:gd name="connsiteY17" fmla="*/ 785835 h 1005048"/>
              <a:gd name="connsiteX18" fmla="*/ 66616 w 1360156"/>
              <a:gd name="connsiteY18" fmla="*/ 589707 h 1005048"/>
              <a:gd name="connsiteX19" fmla="*/ 214253 w 1360156"/>
              <a:gd name="connsiteY19" fmla="*/ 523032 h 1005048"/>
              <a:gd name="connsiteX20" fmla="*/ 215344 w 1360156"/>
              <a:gd name="connsiteY20" fmla="*/ 514189 h 1005048"/>
              <a:gd name="connsiteX21" fmla="*/ 480954 w 1360156"/>
              <a:gd name="connsiteY21" fmla="*/ 400049 h 1005048"/>
              <a:gd name="connsiteX22" fmla="*/ 604812 w 1360156"/>
              <a:gd name="connsiteY22" fmla="*/ 195262 h 1005048"/>
              <a:gd name="connsiteX23" fmla="*/ 557186 w 1360156"/>
              <a:gd name="connsiteY23" fmla="*/ 95273 h 1005048"/>
              <a:gd name="connsiteX24" fmla="*/ 557218 w 1360156"/>
              <a:gd name="connsiteY24" fmla="*/ 28575 h 1005048"/>
              <a:gd name="connsiteX25" fmla="*/ 809600 w 1360156"/>
              <a:gd name="connsiteY25" fmla="*/ 266723 h 1005048"/>
              <a:gd name="connsiteX26" fmla="*/ 909610 w 1360156"/>
              <a:gd name="connsiteY26" fmla="*/ 423885 h 1005048"/>
              <a:gd name="connsiteX27" fmla="*/ 981014 w 1360156"/>
              <a:gd name="connsiteY27" fmla="*/ 361105 h 1005048"/>
              <a:gd name="connsiteX28" fmla="*/ 1055845 w 1360156"/>
              <a:gd name="connsiteY28" fmla="*/ 357372 h 1005048"/>
              <a:gd name="connsiteX29" fmla="*/ 1112228 w 1360156"/>
              <a:gd name="connsiteY29" fmla="*/ 317094 h 1005048"/>
              <a:gd name="connsiteX30" fmla="*/ 1257243 w 1360156"/>
              <a:gd name="connsiteY30" fmla="*/ 237257 h 1005048"/>
              <a:gd name="connsiteX0" fmla="*/ 1347762 w 1360156"/>
              <a:gd name="connsiteY0" fmla="*/ 361105 h 1005048"/>
              <a:gd name="connsiteX1" fmla="*/ 1355393 w 1360156"/>
              <a:gd name="connsiteY1" fmla="*/ 380041 h 1005048"/>
              <a:gd name="connsiteX2" fmla="*/ 1319187 w 1360156"/>
              <a:gd name="connsiteY2" fmla="*/ 576286 h 1005048"/>
              <a:gd name="connsiteX3" fmla="*/ 1304899 w 1360156"/>
              <a:gd name="connsiteY3" fmla="*/ 709610 h 1005048"/>
              <a:gd name="connsiteX4" fmla="*/ 1295374 w 1360156"/>
              <a:gd name="connsiteY4" fmla="*/ 781049 h 1005048"/>
              <a:gd name="connsiteX5" fmla="*/ 1339473 w 1360156"/>
              <a:gd name="connsiteY5" fmla="*/ 844706 h 1005048"/>
              <a:gd name="connsiteX6" fmla="*/ 1290613 w 1360156"/>
              <a:gd name="connsiteY6" fmla="*/ 966784 h 1005048"/>
              <a:gd name="connsiteX7" fmla="*/ 1306508 w 1360156"/>
              <a:gd name="connsiteY7" fmla="*/ 930090 h 1005048"/>
              <a:gd name="connsiteX8" fmla="*/ 1223939 w 1360156"/>
              <a:gd name="connsiteY8" fmla="*/ 985833 h 1005048"/>
              <a:gd name="connsiteX9" fmla="*/ 1076268 w 1360156"/>
              <a:gd name="connsiteY9" fmla="*/ 833409 h 1005048"/>
              <a:gd name="connsiteX10" fmla="*/ 861986 w 1360156"/>
              <a:gd name="connsiteY10" fmla="*/ 565886 h 1005048"/>
              <a:gd name="connsiteX11" fmla="*/ 861209 w 1360156"/>
              <a:gd name="connsiteY11" fmla="*/ 558953 h 1005048"/>
              <a:gd name="connsiteX12" fmla="*/ 542899 w 1360156"/>
              <a:gd name="connsiteY12" fmla="*/ 661139 h 1005048"/>
              <a:gd name="connsiteX13" fmla="*/ 456257 w 1360156"/>
              <a:gd name="connsiteY13" fmla="*/ 746066 h 1005048"/>
              <a:gd name="connsiteX14" fmla="*/ 295250 w 1360156"/>
              <a:gd name="connsiteY14" fmla="*/ 870716 h 1005048"/>
              <a:gd name="connsiteX15" fmla="*/ 223812 w 1360156"/>
              <a:gd name="connsiteY15" fmla="*/ 995386 h 1005048"/>
              <a:gd name="connsiteX16" fmla="*/ 152374 w 1360156"/>
              <a:gd name="connsiteY16" fmla="*/ 928687 h 1005048"/>
              <a:gd name="connsiteX17" fmla="*/ 14293 w 1360156"/>
              <a:gd name="connsiteY17" fmla="*/ 785835 h 1005048"/>
              <a:gd name="connsiteX18" fmla="*/ 66616 w 1360156"/>
              <a:gd name="connsiteY18" fmla="*/ 589707 h 1005048"/>
              <a:gd name="connsiteX19" fmla="*/ 214253 w 1360156"/>
              <a:gd name="connsiteY19" fmla="*/ 523032 h 1005048"/>
              <a:gd name="connsiteX20" fmla="*/ 215344 w 1360156"/>
              <a:gd name="connsiteY20" fmla="*/ 514189 h 1005048"/>
              <a:gd name="connsiteX21" fmla="*/ 480954 w 1360156"/>
              <a:gd name="connsiteY21" fmla="*/ 400049 h 1005048"/>
              <a:gd name="connsiteX22" fmla="*/ 604812 w 1360156"/>
              <a:gd name="connsiteY22" fmla="*/ 195262 h 1005048"/>
              <a:gd name="connsiteX23" fmla="*/ 557186 w 1360156"/>
              <a:gd name="connsiteY23" fmla="*/ 95273 h 1005048"/>
              <a:gd name="connsiteX24" fmla="*/ 557218 w 1360156"/>
              <a:gd name="connsiteY24" fmla="*/ 28575 h 1005048"/>
              <a:gd name="connsiteX25" fmla="*/ 809600 w 1360156"/>
              <a:gd name="connsiteY25" fmla="*/ 266723 h 1005048"/>
              <a:gd name="connsiteX26" fmla="*/ 909610 w 1360156"/>
              <a:gd name="connsiteY26" fmla="*/ 423885 h 1005048"/>
              <a:gd name="connsiteX27" fmla="*/ 981014 w 1360156"/>
              <a:gd name="connsiteY27" fmla="*/ 361105 h 1005048"/>
              <a:gd name="connsiteX28" fmla="*/ 1055845 w 1360156"/>
              <a:gd name="connsiteY28" fmla="*/ 357372 h 1005048"/>
              <a:gd name="connsiteX29" fmla="*/ 1112228 w 1360156"/>
              <a:gd name="connsiteY29" fmla="*/ 317094 h 1005048"/>
              <a:gd name="connsiteX30" fmla="*/ 1257243 w 1360156"/>
              <a:gd name="connsiteY30" fmla="*/ 237257 h 1005048"/>
              <a:gd name="connsiteX0" fmla="*/ 1347762 w 1362743"/>
              <a:gd name="connsiteY0" fmla="*/ 361105 h 1005048"/>
              <a:gd name="connsiteX1" fmla="*/ 1355393 w 1362743"/>
              <a:gd name="connsiteY1" fmla="*/ 380041 h 1005048"/>
              <a:gd name="connsiteX2" fmla="*/ 1319187 w 1362743"/>
              <a:gd name="connsiteY2" fmla="*/ 576286 h 1005048"/>
              <a:gd name="connsiteX3" fmla="*/ 1304899 w 1362743"/>
              <a:gd name="connsiteY3" fmla="*/ 709610 h 1005048"/>
              <a:gd name="connsiteX4" fmla="*/ 1295374 w 1362743"/>
              <a:gd name="connsiteY4" fmla="*/ 781049 h 1005048"/>
              <a:gd name="connsiteX5" fmla="*/ 1355393 w 1362743"/>
              <a:gd name="connsiteY5" fmla="*/ 773592 h 1005048"/>
              <a:gd name="connsiteX6" fmla="*/ 1339473 w 1362743"/>
              <a:gd name="connsiteY6" fmla="*/ 844706 h 1005048"/>
              <a:gd name="connsiteX7" fmla="*/ 1290613 w 1362743"/>
              <a:gd name="connsiteY7" fmla="*/ 966784 h 1005048"/>
              <a:gd name="connsiteX8" fmla="*/ 1306508 w 1362743"/>
              <a:gd name="connsiteY8" fmla="*/ 930090 h 1005048"/>
              <a:gd name="connsiteX9" fmla="*/ 1223939 w 1362743"/>
              <a:gd name="connsiteY9" fmla="*/ 985833 h 1005048"/>
              <a:gd name="connsiteX10" fmla="*/ 1076268 w 1362743"/>
              <a:gd name="connsiteY10" fmla="*/ 833409 h 1005048"/>
              <a:gd name="connsiteX11" fmla="*/ 861986 w 1362743"/>
              <a:gd name="connsiteY11" fmla="*/ 565886 h 1005048"/>
              <a:gd name="connsiteX12" fmla="*/ 861209 w 1362743"/>
              <a:gd name="connsiteY12" fmla="*/ 558953 h 1005048"/>
              <a:gd name="connsiteX13" fmla="*/ 542899 w 1362743"/>
              <a:gd name="connsiteY13" fmla="*/ 661139 h 1005048"/>
              <a:gd name="connsiteX14" fmla="*/ 456257 w 1362743"/>
              <a:gd name="connsiteY14" fmla="*/ 746066 h 1005048"/>
              <a:gd name="connsiteX15" fmla="*/ 295250 w 1362743"/>
              <a:gd name="connsiteY15" fmla="*/ 870716 h 1005048"/>
              <a:gd name="connsiteX16" fmla="*/ 223812 w 1362743"/>
              <a:gd name="connsiteY16" fmla="*/ 995386 h 1005048"/>
              <a:gd name="connsiteX17" fmla="*/ 152374 w 1362743"/>
              <a:gd name="connsiteY17" fmla="*/ 928687 h 1005048"/>
              <a:gd name="connsiteX18" fmla="*/ 14293 w 1362743"/>
              <a:gd name="connsiteY18" fmla="*/ 785835 h 1005048"/>
              <a:gd name="connsiteX19" fmla="*/ 66616 w 1362743"/>
              <a:gd name="connsiteY19" fmla="*/ 589707 h 1005048"/>
              <a:gd name="connsiteX20" fmla="*/ 214253 w 1362743"/>
              <a:gd name="connsiteY20" fmla="*/ 523032 h 1005048"/>
              <a:gd name="connsiteX21" fmla="*/ 215344 w 1362743"/>
              <a:gd name="connsiteY21" fmla="*/ 514189 h 1005048"/>
              <a:gd name="connsiteX22" fmla="*/ 480954 w 1362743"/>
              <a:gd name="connsiteY22" fmla="*/ 400049 h 1005048"/>
              <a:gd name="connsiteX23" fmla="*/ 604812 w 1362743"/>
              <a:gd name="connsiteY23" fmla="*/ 195262 h 1005048"/>
              <a:gd name="connsiteX24" fmla="*/ 557186 w 1362743"/>
              <a:gd name="connsiteY24" fmla="*/ 95273 h 1005048"/>
              <a:gd name="connsiteX25" fmla="*/ 557218 w 1362743"/>
              <a:gd name="connsiteY25" fmla="*/ 28575 h 1005048"/>
              <a:gd name="connsiteX26" fmla="*/ 809600 w 1362743"/>
              <a:gd name="connsiteY26" fmla="*/ 266723 h 1005048"/>
              <a:gd name="connsiteX27" fmla="*/ 909610 w 1362743"/>
              <a:gd name="connsiteY27" fmla="*/ 423885 h 1005048"/>
              <a:gd name="connsiteX28" fmla="*/ 981014 w 1362743"/>
              <a:gd name="connsiteY28" fmla="*/ 361105 h 1005048"/>
              <a:gd name="connsiteX29" fmla="*/ 1055845 w 1362743"/>
              <a:gd name="connsiteY29" fmla="*/ 357372 h 1005048"/>
              <a:gd name="connsiteX30" fmla="*/ 1112228 w 1362743"/>
              <a:gd name="connsiteY30" fmla="*/ 317094 h 1005048"/>
              <a:gd name="connsiteX31" fmla="*/ 1257243 w 1362743"/>
              <a:gd name="connsiteY31" fmla="*/ 237257 h 1005048"/>
              <a:gd name="connsiteX0" fmla="*/ 1347762 w 1362743"/>
              <a:gd name="connsiteY0" fmla="*/ 361105 h 1005048"/>
              <a:gd name="connsiteX1" fmla="*/ 1355393 w 1362743"/>
              <a:gd name="connsiteY1" fmla="*/ 380041 h 1005048"/>
              <a:gd name="connsiteX2" fmla="*/ 1319187 w 1362743"/>
              <a:gd name="connsiteY2" fmla="*/ 576286 h 1005048"/>
              <a:gd name="connsiteX3" fmla="*/ 1304899 w 1362743"/>
              <a:gd name="connsiteY3" fmla="*/ 709610 h 1005048"/>
              <a:gd name="connsiteX4" fmla="*/ 1355393 w 1362743"/>
              <a:gd name="connsiteY4" fmla="*/ 773592 h 1005048"/>
              <a:gd name="connsiteX5" fmla="*/ 1339473 w 1362743"/>
              <a:gd name="connsiteY5" fmla="*/ 844706 h 1005048"/>
              <a:gd name="connsiteX6" fmla="*/ 1290613 w 1362743"/>
              <a:gd name="connsiteY6" fmla="*/ 966784 h 1005048"/>
              <a:gd name="connsiteX7" fmla="*/ 1306508 w 1362743"/>
              <a:gd name="connsiteY7" fmla="*/ 930090 h 1005048"/>
              <a:gd name="connsiteX8" fmla="*/ 1223939 w 1362743"/>
              <a:gd name="connsiteY8" fmla="*/ 985833 h 1005048"/>
              <a:gd name="connsiteX9" fmla="*/ 1076268 w 1362743"/>
              <a:gd name="connsiteY9" fmla="*/ 833409 h 1005048"/>
              <a:gd name="connsiteX10" fmla="*/ 861986 w 1362743"/>
              <a:gd name="connsiteY10" fmla="*/ 565886 h 1005048"/>
              <a:gd name="connsiteX11" fmla="*/ 861209 w 1362743"/>
              <a:gd name="connsiteY11" fmla="*/ 558953 h 1005048"/>
              <a:gd name="connsiteX12" fmla="*/ 542899 w 1362743"/>
              <a:gd name="connsiteY12" fmla="*/ 661139 h 1005048"/>
              <a:gd name="connsiteX13" fmla="*/ 456257 w 1362743"/>
              <a:gd name="connsiteY13" fmla="*/ 746066 h 1005048"/>
              <a:gd name="connsiteX14" fmla="*/ 295250 w 1362743"/>
              <a:gd name="connsiteY14" fmla="*/ 870716 h 1005048"/>
              <a:gd name="connsiteX15" fmla="*/ 223812 w 1362743"/>
              <a:gd name="connsiteY15" fmla="*/ 995386 h 1005048"/>
              <a:gd name="connsiteX16" fmla="*/ 152374 w 1362743"/>
              <a:gd name="connsiteY16" fmla="*/ 928687 h 1005048"/>
              <a:gd name="connsiteX17" fmla="*/ 14293 w 1362743"/>
              <a:gd name="connsiteY17" fmla="*/ 785835 h 1005048"/>
              <a:gd name="connsiteX18" fmla="*/ 66616 w 1362743"/>
              <a:gd name="connsiteY18" fmla="*/ 589707 h 1005048"/>
              <a:gd name="connsiteX19" fmla="*/ 214253 w 1362743"/>
              <a:gd name="connsiteY19" fmla="*/ 523032 h 1005048"/>
              <a:gd name="connsiteX20" fmla="*/ 215344 w 1362743"/>
              <a:gd name="connsiteY20" fmla="*/ 514189 h 1005048"/>
              <a:gd name="connsiteX21" fmla="*/ 480954 w 1362743"/>
              <a:gd name="connsiteY21" fmla="*/ 400049 h 1005048"/>
              <a:gd name="connsiteX22" fmla="*/ 604812 w 1362743"/>
              <a:gd name="connsiteY22" fmla="*/ 195262 h 1005048"/>
              <a:gd name="connsiteX23" fmla="*/ 557186 w 1362743"/>
              <a:gd name="connsiteY23" fmla="*/ 95273 h 1005048"/>
              <a:gd name="connsiteX24" fmla="*/ 557218 w 1362743"/>
              <a:gd name="connsiteY24" fmla="*/ 28575 h 1005048"/>
              <a:gd name="connsiteX25" fmla="*/ 809600 w 1362743"/>
              <a:gd name="connsiteY25" fmla="*/ 266723 h 1005048"/>
              <a:gd name="connsiteX26" fmla="*/ 909610 w 1362743"/>
              <a:gd name="connsiteY26" fmla="*/ 423885 h 1005048"/>
              <a:gd name="connsiteX27" fmla="*/ 981014 w 1362743"/>
              <a:gd name="connsiteY27" fmla="*/ 361105 h 1005048"/>
              <a:gd name="connsiteX28" fmla="*/ 1055845 w 1362743"/>
              <a:gd name="connsiteY28" fmla="*/ 357372 h 1005048"/>
              <a:gd name="connsiteX29" fmla="*/ 1112228 w 1362743"/>
              <a:gd name="connsiteY29" fmla="*/ 317094 h 1005048"/>
              <a:gd name="connsiteX30" fmla="*/ 1257243 w 1362743"/>
              <a:gd name="connsiteY30" fmla="*/ 237257 h 1005048"/>
              <a:gd name="connsiteX0" fmla="*/ 1347762 w 1362743"/>
              <a:gd name="connsiteY0" fmla="*/ 361105 h 1005048"/>
              <a:gd name="connsiteX1" fmla="*/ 1355393 w 1362743"/>
              <a:gd name="connsiteY1" fmla="*/ 380041 h 1005048"/>
              <a:gd name="connsiteX2" fmla="*/ 1319187 w 1362743"/>
              <a:gd name="connsiteY2" fmla="*/ 576286 h 1005048"/>
              <a:gd name="connsiteX3" fmla="*/ 1304899 w 1362743"/>
              <a:gd name="connsiteY3" fmla="*/ 709610 h 1005048"/>
              <a:gd name="connsiteX4" fmla="*/ 1355393 w 1362743"/>
              <a:gd name="connsiteY4" fmla="*/ 773592 h 1005048"/>
              <a:gd name="connsiteX5" fmla="*/ 1339473 w 1362743"/>
              <a:gd name="connsiteY5" fmla="*/ 844706 h 1005048"/>
              <a:gd name="connsiteX6" fmla="*/ 1290613 w 1362743"/>
              <a:gd name="connsiteY6" fmla="*/ 966784 h 1005048"/>
              <a:gd name="connsiteX7" fmla="*/ 1306508 w 1362743"/>
              <a:gd name="connsiteY7" fmla="*/ 930090 h 1005048"/>
              <a:gd name="connsiteX8" fmla="*/ 1076268 w 1362743"/>
              <a:gd name="connsiteY8" fmla="*/ 833409 h 1005048"/>
              <a:gd name="connsiteX9" fmla="*/ 861986 w 1362743"/>
              <a:gd name="connsiteY9" fmla="*/ 565886 h 1005048"/>
              <a:gd name="connsiteX10" fmla="*/ 861209 w 1362743"/>
              <a:gd name="connsiteY10" fmla="*/ 558953 h 1005048"/>
              <a:gd name="connsiteX11" fmla="*/ 542899 w 1362743"/>
              <a:gd name="connsiteY11" fmla="*/ 661139 h 1005048"/>
              <a:gd name="connsiteX12" fmla="*/ 456257 w 1362743"/>
              <a:gd name="connsiteY12" fmla="*/ 746066 h 1005048"/>
              <a:gd name="connsiteX13" fmla="*/ 295250 w 1362743"/>
              <a:gd name="connsiteY13" fmla="*/ 870716 h 1005048"/>
              <a:gd name="connsiteX14" fmla="*/ 223812 w 1362743"/>
              <a:gd name="connsiteY14" fmla="*/ 995386 h 1005048"/>
              <a:gd name="connsiteX15" fmla="*/ 152374 w 1362743"/>
              <a:gd name="connsiteY15" fmla="*/ 928687 h 1005048"/>
              <a:gd name="connsiteX16" fmla="*/ 14293 w 1362743"/>
              <a:gd name="connsiteY16" fmla="*/ 785835 h 1005048"/>
              <a:gd name="connsiteX17" fmla="*/ 66616 w 1362743"/>
              <a:gd name="connsiteY17" fmla="*/ 589707 h 1005048"/>
              <a:gd name="connsiteX18" fmla="*/ 214253 w 1362743"/>
              <a:gd name="connsiteY18" fmla="*/ 523032 h 1005048"/>
              <a:gd name="connsiteX19" fmla="*/ 215344 w 1362743"/>
              <a:gd name="connsiteY19" fmla="*/ 514189 h 1005048"/>
              <a:gd name="connsiteX20" fmla="*/ 480954 w 1362743"/>
              <a:gd name="connsiteY20" fmla="*/ 400049 h 1005048"/>
              <a:gd name="connsiteX21" fmla="*/ 604812 w 1362743"/>
              <a:gd name="connsiteY21" fmla="*/ 195262 h 1005048"/>
              <a:gd name="connsiteX22" fmla="*/ 557186 w 1362743"/>
              <a:gd name="connsiteY22" fmla="*/ 95273 h 1005048"/>
              <a:gd name="connsiteX23" fmla="*/ 557218 w 1362743"/>
              <a:gd name="connsiteY23" fmla="*/ 28575 h 1005048"/>
              <a:gd name="connsiteX24" fmla="*/ 809600 w 1362743"/>
              <a:gd name="connsiteY24" fmla="*/ 266723 h 1005048"/>
              <a:gd name="connsiteX25" fmla="*/ 909610 w 1362743"/>
              <a:gd name="connsiteY25" fmla="*/ 423885 h 1005048"/>
              <a:gd name="connsiteX26" fmla="*/ 981014 w 1362743"/>
              <a:gd name="connsiteY26" fmla="*/ 361105 h 1005048"/>
              <a:gd name="connsiteX27" fmla="*/ 1055845 w 1362743"/>
              <a:gd name="connsiteY27" fmla="*/ 357372 h 1005048"/>
              <a:gd name="connsiteX28" fmla="*/ 1112228 w 1362743"/>
              <a:gd name="connsiteY28" fmla="*/ 317094 h 1005048"/>
              <a:gd name="connsiteX29" fmla="*/ 1257243 w 1362743"/>
              <a:gd name="connsiteY29" fmla="*/ 237257 h 1005048"/>
              <a:gd name="connsiteX0" fmla="*/ 1347762 w 1362743"/>
              <a:gd name="connsiteY0" fmla="*/ 361105 h 1005048"/>
              <a:gd name="connsiteX1" fmla="*/ 1355393 w 1362743"/>
              <a:gd name="connsiteY1" fmla="*/ 380041 h 1005048"/>
              <a:gd name="connsiteX2" fmla="*/ 1319187 w 1362743"/>
              <a:gd name="connsiteY2" fmla="*/ 576286 h 1005048"/>
              <a:gd name="connsiteX3" fmla="*/ 1304899 w 1362743"/>
              <a:gd name="connsiteY3" fmla="*/ 709610 h 1005048"/>
              <a:gd name="connsiteX4" fmla="*/ 1355393 w 1362743"/>
              <a:gd name="connsiteY4" fmla="*/ 773592 h 1005048"/>
              <a:gd name="connsiteX5" fmla="*/ 1339473 w 1362743"/>
              <a:gd name="connsiteY5" fmla="*/ 844706 h 1005048"/>
              <a:gd name="connsiteX6" fmla="*/ 1306508 w 1362743"/>
              <a:gd name="connsiteY6" fmla="*/ 930090 h 1005048"/>
              <a:gd name="connsiteX7" fmla="*/ 1076268 w 1362743"/>
              <a:gd name="connsiteY7" fmla="*/ 833409 h 1005048"/>
              <a:gd name="connsiteX8" fmla="*/ 861986 w 1362743"/>
              <a:gd name="connsiteY8" fmla="*/ 565886 h 1005048"/>
              <a:gd name="connsiteX9" fmla="*/ 861209 w 1362743"/>
              <a:gd name="connsiteY9" fmla="*/ 558953 h 1005048"/>
              <a:gd name="connsiteX10" fmla="*/ 542899 w 1362743"/>
              <a:gd name="connsiteY10" fmla="*/ 661139 h 1005048"/>
              <a:gd name="connsiteX11" fmla="*/ 456257 w 1362743"/>
              <a:gd name="connsiteY11" fmla="*/ 746066 h 1005048"/>
              <a:gd name="connsiteX12" fmla="*/ 295250 w 1362743"/>
              <a:gd name="connsiteY12" fmla="*/ 870716 h 1005048"/>
              <a:gd name="connsiteX13" fmla="*/ 223812 w 1362743"/>
              <a:gd name="connsiteY13" fmla="*/ 995386 h 1005048"/>
              <a:gd name="connsiteX14" fmla="*/ 152374 w 1362743"/>
              <a:gd name="connsiteY14" fmla="*/ 928687 h 1005048"/>
              <a:gd name="connsiteX15" fmla="*/ 14293 w 1362743"/>
              <a:gd name="connsiteY15" fmla="*/ 785835 h 1005048"/>
              <a:gd name="connsiteX16" fmla="*/ 66616 w 1362743"/>
              <a:gd name="connsiteY16" fmla="*/ 589707 h 1005048"/>
              <a:gd name="connsiteX17" fmla="*/ 214253 w 1362743"/>
              <a:gd name="connsiteY17" fmla="*/ 523032 h 1005048"/>
              <a:gd name="connsiteX18" fmla="*/ 215344 w 1362743"/>
              <a:gd name="connsiteY18" fmla="*/ 514189 h 1005048"/>
              <a:gd name="connsiteX19" fmla="*/ 480954 w 1362743"/>
              <a:gd name="connsiteY19" fmla="*/ 400049 h 1005048"/>
              <a:gd name="connsiteX20" fmla="*/ 604812 w 1362743"/>
              <a:gd name="connsiteY20" fmla="*/ 195262 h 1005048"/>
              <a:gd name="connsiteX21" fmla="*/ 557186 w 1362743"/>
              <a:gd name="connsiteY21" fmla="*/ 95273 h 1005048"/>
              <a:gd name="connsiteX22" fmla="*/ 557218 w 1362743"/>
              <a:gd name="connsiteY22" fmla="*/ 28575 h 1005048"/>
              <a:gd name="connsiteX23" fmla="*/ 809600 w 1362743"/>
              <a:gd name="connsiteY23" fmla="*/ 266723 h 1005048"/>
              <a:gd name="connsiteX24" fmla="*/ 909610 w 1362743"/>
              <a:gd name="connsiteY24" fmla="*/ 423885 h 1005048"/>
              <a:gd name="connsiteX25" fmla="*/ 981014 w 1362743"/>
              <a:gd name="connsiteY25" fmla="*/ 361105 h 1005048"/>
              <a:gd name="connsiteX26" fmla="*/ 1055845 w 1362743"/>
              <a:gd name="connsiteY26" fmla="*/ 357372 h 1005048"/>
              <a:gd name="connsiteX27" fmla="*/ 1112228 w 1362743"/>
              <a:gd name="connsiteY27" fmla="*/ 317094 h 1005048"/>
              <a:gd name="connsiteX28" fmla="*/ 1257243 w 1362743"/>
              <a:gd name="connsiteY28" fmla="*/ 237257 h 1005048"/>
              <a:gd name="connsiteX0" fmla="*/ 1347762 w 1386089"/>
              <a:gd name="connsiteY0" fmla="*/ 361105 h 1005048"/>
              <a:gd name="connsiteX1" fmla="*/ 1355393 w 1386089"/>
              <a:gd name="connsiteY1" fmla="*/ 380041 h 1005048"/>
              <a:gd name="connsiteX2" fmla="*/ 1319187 w 1386089"/>
              <a:gd name="connsiteY2" fmla="*/ 576286 h 1005048"/>
              <a:gd name="connsiteX3" fmla="*/ 1304899 w 1386089"/>
              <a:gd name="connsiteY3" fmla="*/ 709610 h 1005048"/>
              <a:gd name="connsiteX4" fmla="*/ 1355393 w 1386089"/>
              <a:gd name="connsiteY4" fmla="*/ 773592 h 1005048"/>
              <a:gd name="connsiteX5" fmla="*/ 1339473 w 1386089"/>
              <a:gd name="connsiteY5" fmla="*/ 844706 h 1005048"/>
              <a:gd name="connsiteX6" fmla="*/ 1306508 w 1386089"/>
              <a:gd name="connsiteY6" fmla="*/ 930090 h 1005048"/>
              <a:gd name="connsiteX7" fmla="*/ 861986 w 1386089"/>
              <a:gd name="connsiteY7" fmla="*/ 565886 h 1005048"/>
              <a:gd name="connsiteX8" fmla="*/ 861209 w 1386089"/>
              <a:gd name="connsiteY8" fmla="*/ 558953 h 1005048"/>
              <a:gd name="connsiteX9" fmla="*/ 542899 w 1386089"/>
              <a:gd name="connsiteY9" fmla="*/ 661139 h 1005048"/>
              <a:gd name="connsiteX10" fmla="*/ 456257 w 1386089"/>
              <a:gd name="connsiteY10" fmla="*/ 746066 h 1005048"/>
              <a:gd name="connsiteX11" fmla="*/ 295250 w 1386089"/>
              <a:gd name="connsiteY11" fmla="*/ 870716 h 1005048"/>
              <a:gd name="connsiteX12" fmla="*/ 223812 w 1386089"/>
              <a:gd name="connsiteY12" fmla="*/ 995386 h 1005048"/>
              <a:gd name="connsiteX13" fmla="*/ 152374 w 1386089"/>
              <a:gd name="connsiteY13" fmla="*/ 928687 h 1005048"/>
              <a:gd name="connsiteX14" fmla="*/ 14293 w 1386089"/>
              <a:gd name="connsiteY14" fmla="*/ 785835 h 1005048"/>
              <a:gd name="connsiteX15" fmla="*/ 66616 w 1386089"/>
              <a:gd name="connsiteY15" fmla="*/ 589707 h 1005048"/>
              <a:gd name="connsiteX16" fmla="*/ 214253 w 1386089"/>
              <a:gd name="connsiteY16" fmla="*/ 523032 h 1005048"/>
              <a:gd name="connsiteX17" fmla="*/ 215344 w 1386089"/>
              <a:gd name="connsiteY17" fmla="*/ 514189 h 1005048"/>
              <a:gd name="connsiteX18" fmla="*/ 480954 w 1386089"/>
              <a:gd name="connsiteY18" fmla="*/ 400049 h 1005048"/>
              <a:gd name="connsiteX19" fmla="*/ 604812 w 1386089"/>
              <a:gd name="connsiteY19" fmla="*/ 195262 h 1005048"/>
              <a:gd name="connsiteX20" fmla="*/ 557186 w 1386089"/>
              <a:gd name="connsiteY20" fmla="*/ 95273 h 1005048"/>
              <a:gd name="connsiteX21" fmla="*/ 557218 w 1386089"/>
              <a:gd name="connsiteY21" fmla="*/ 28575 h 1005048"/>
              <a:gd name="connsiteX22" fmla="*/ 809600 w 1386089"/>
              <a:gd name="connsiteY22" fmla="*/ 266723 h 1005048"/>
              <a:gd name="connsiteX23" fmla="*/ 909610 w 1386089"/>
              <a:gd name="connsiteY23" fmla="*/ 423885 h 1005048"/>
              <a:gd name="connsiteX24" fmla="*/ 981014 w 1386089"/>
              <a:gd name="connsiteY24" fmla="*/ 361105 h 1005048"/>
              <a:gd name="connsiteX25" fmla="*/ 1055845 w 1386089"/>
              <a:gd name="connsiteY25" fmla="*/ 357372 h 1005048"/>
              <a:gd name="connsiteX26" fmla="*/ 1112228 w 1386089"/>
              <a:gd name="connsiteY26" fmla="*/ 317094 h 1005048"/>
              <a:gd name="connsiteX27" fmla="*/ 1257243 w 1386089"/>
              <a:gd name="connsiteY27" fmla="*/ 237257 h 1005048"/>
              <a:gd name="connsiteX0" fmla="*/ 1347762 w 1386089"/>
              <a:gd name="connsiteY0" fmla="*/ 361105 h 1005048"/>
              <a:gd name="connsiteX1" fmla="*/ 1355393 w 1386089"/>
              <a:gd name="connsiteY1" fmla="*/ 380041 h 1005048"/>
              <a:gd name="connsiteX2" fmla="*/ 1319187 w 1386089"/>
              <a:gd name="connsiteY2" fmla="*/ 576286 h 1005048"/>
              <a:gd name="connsiteX3" fmla="*/ 1304899 w 1386089"/>
              <a:gd name="connsiteY3" fmla="*/ 709610 h 1005048"/>
              <a:gd name="connsiteX4" fmla="*/ 1355393 w 1386089"/>
              <a:gd name="connsiteY4" fmla="*/ 773592 h 1005048"/>
              <a:gd name="connsiteX5" fmla="*/ 1339473 w 1386089"/>
              <a:gd name="connsiteY5" fmla="*/ 844706 h 1005048"/>
              <a:gd name="connsiteX6" fmla="*/ 1306508 w 1386089"/>
              <a:gd name="connsiteY6" fmla="*/ 930090 h 1005048"/>
              <a:gd name="connsiteX7" fmla="*/ 861986 w 1386089"/>
              <a:gd name="connsiteY7" fmla="*/ 565886 h 1005048"/>
              <a:gd name="connsiteX8" fmla="*/ 861209 w 1386089"/>
              <a:gd name="connsiteY8" fmla="*/ 558953 h 1005048"/>
              <a:gd name="connsiteX9" fmla="*/ 704416 w 1386089"/>
              <a:gd name="connsiteY9" fmla="*/ 603000 h 1005048"/>
              <a:gd name="connsiteX10" fmla="*/ 456257 w 1386089"/>
              <a:gd name="connsiteY10" fmla="*/ 746066 h 1005048"/>
              <a:gd name="connsiteX11" fmla="*/ 295250 w 1386089"/>
              <a:gd name="connsiteY11" fmla="*/ 870716 h 1005048"/>
              <a:gd name="connsiteX12" fmla="*/ 223812 w 1386089"/>
              <a:gd name="connsiteY12" fmla="*/ 995386 h 1005048"/>
              <a:gd name="connsiteX13" fmla="*/ 152374 w 1386089"/>
              <a:gd name="connsiteY13" fmla="*/ 928687 h 1005048"/>
              <a:gd name="connsiteX14" fmla="*/ 14293 w 1386089"/>
              <a:gd name="connsiteY14" fmla="*/ 785835 h 1005048"/>
              <a:gd name="connsiteX15" fmla="*/ 66616 w 1386089"/>
              <a:gd name="connsiteY15" fmla="*/ 589707 h 1005048"/>
              <a:gd name="connsiteX16" fmla="*/ 214253 w 1386089"/>
              <a:gd name="connsiteY16" fmla="*/ 523032 h 1005048"/>
              <a:gd name="connsiteX17" fmla="*/ 215344 w 1386089"/>
              <a:gd name="connsiteY17" fmla="*/ 514189 h 1005048"/>
              <a:gd name="connsiteX18" fmla="*/ 480954 w 1386089"/>
              <a:gd name="connsiteY18" fmla="*/ 400049 h 1005048"/>
              <a:gd name="connsiteX19" fmla="*/ 604812 w 1386089"/>
              <a:gd name="connsiteY19" fmla="*/ 195262 h 1005048"/>
              <a:gd name="connsiteX20" fmla="*/ 557186 w 1386089"/>
              <a:gd name="connsiteY20" fmla="*/ 95273 h 1005048"/>
              <a:gd name="connsiteX21" fmla="*/ 557218 w 1386089"/>
              <a:gd name="connsiteY21" fmla="*/ 28575 h 1005048"/>
              <a:gd name="connsiteX22" fmla="*/ 809600 w 1386089"/>
              <a:gd name="connsiteY22" fmla="*/ 266723 h 1005048"/>
              <a:gd name="connsiteX23" fmla="*/ 909610 w 1386089"/>
              <a:gd name="connsiteY23" fmla="*/ 423885 h 1005048"/>
              <a:gd name="connsiteX24" fmla="*/ 981014 w 1386089"/>
              <a:gd name="connsiteY24" fmla="*/ 361105 h 1005048"/>
              <a:gd name="connsiteX25" fmla="*/ 1055845 w 1386089"/>
              <a:gd name="connsiteY25" fmla="*/ 357372 h 1005048"/>
              <a:gd name="connsiteX26" fmla="*/ 1112228 w 1386089"/>
              <a:gd name="connsiteY26" fmla="*/ 317094 h 1005048"/>
              <a:gd name="connsiteX27" fmla="*/ 1257243 w 1386089"/>
              <a:gd name="connsiteY27" fmla="*/ 237257 h 1005048"/>
              <a:gd name="connsiteX0" fmla="*/ 1347762 w 1386089"/>
              <a:gd name="connsiteY0" fmla="*/ 361105 h 1005048"/>
              <a:gd name="connsiteX1" fmla="*/ 1355393 w 1386089"/>
              <a:gd name="connsiteY1" fmla="*/ 380041 h 1005048"/>
              <a:gd name="connsiteX2" fmla="*/ 1319187 w 1386089"/>
              <a:gd name="connsiteY2" fmla="*/ 576286 h 1005048"/>
              <a:gd name="connsiteX3" fmla="*/ 1304899 w 1386089"/>
              <a:gd name="connsiteY3" fmla="*/ 709610 h 1005048"/>
              <a:gd name="connsiteX4" fmla="*/ 1355393 w 1386089"/>
              <a:gd name="connsiteY4" fmla="*/ 773592 h 1005048"/>
              <a:gd name="connsiteX5" fmla="*/ 1339473 w 1386089"/>
              <a:gd name="connsiteY5" fmla="*/ 844706 h 1005048"/>
              <a:gd name="connsiteX6" fmla="*/ 1306508 w 1386089"/>
              <a:gd name="connsiteY6" fmla="*/ 930090 h 1005048"/>
              <a:gd name="connsiteX7" fmla="*/ 861986 w 1386089"/>
              <a:gd name="connsiteY7" fmla="*/ 565886 h 1005048"/>
              <a:gd name="connsiteX8" fmla="*/ 861209 w 1386089"/>
              <a:gd name="connsiteY8" fmla="*/ 558953 h 1005048"/>
              <a:gd name="connsiteX9" fmla="*/ 704416 w 1386089"/>
              <a:gd name="connsiteY9" fmla="*/ 603000 h 1005048"/>
              <a:gd name="connsiteX10" fmla="*/ 461150 w 1386089"/>
              <a:gd name="connsiteY10" fmla="*/ 701349 h 1005048"/>
              <a:gd name="connsiteX11" fmla="*/ 295250 w 1386089"/>
              <a:gd name="connsiteY11" fmla="*/ 870716 h 1005048"/>
              <a:gd name="connsiteX12" fmla="*/ 223812 w 1386089"/>
              <a:gd name="connsiteY12" fmla="*/ 995386 h 1005048"/>
              <a:gd name="connsiteX13" fmla="*/ 152374 w 1386089"/>
              <a:gd name="connsiteY13" fmla="*/ 928687 h 1005048"/>
              <a:gd name="connsiteX14" fmla="*/ 14293 w 1386089"/>
              <a:gd name="connsiteY14" fmla="*/ 785835 h 1005048"/>
              <a:gd name="connsiteX15" fmla="*/ 66616 w 1386089"/>
              <a:gd name="connsiteY15" fmla="*/ 589707 h 1005048"/>
              <a:gd name="connsiteX16" fmla="*/ 214253 w 1386089"/>
              <a:gd name="connsiteY16" fmla="*/ 523032 h 1005048"/>
              <a:gd name="connsiteX17" fmla="*/ 215344 w 1386089"/>
              <a:gd name="connsiteY17" fmla="*/ 514189 h 1005048"/>
              <a:gd name="connsiteX18" fmla="*/ 480954 w 1386089"/>
              <a:gd name="connsiteY18" fmla="*/ 400049 h 1005048"/>
              <a:gd name="connsiteX19" fmla="*/ 604812 w 1386089"/>
              <a:gd name="connsiteY19" fmla="*/ 195262 h 1005048"/>
              <a:gd name="connsiteX20" fmla="*/ 557186 w 1386089"/>
              <a:gd name="connsiteY20" fmla="*/ 95273 h 1005048"/>
              <a:gd name="connsiteX21" fmla="*/ 557218 w 1386089"/>
              <a:gd name="connsiteY21" fmla="*/ 28575 h 1005048"/>
              <a:gd name="connsiteX22" fmla="*/ 809600 w 1386089"/>
              <a:gd name="connsiteY22" fmla="*/ 266723 h 1005048"/>
              <a:gd name="connsiteX23" fmla="*/ 909610 w 1386089"/>
              <a:gd name="connsiteY23" fmla="*/ 423885 h 1005048"/>
              <a:gd name="connsiteX24" fmla="*/ 981014 w 1386089"/>
              <a:gd name="connsiteY24" fmla="*/ 361105 h 1005048"/>
              <a:gd name="connsiteX25" fmla="*/ 1055845 w 1386089"/>
              <a:gd name="connsiteY25" fmla="*/ 357372 h 1005048"/>
              <a:gd name="connsiteX26" fmla="*/ 1112228 w 1386089"/>
              <a:gd name="connsiteY26" fmla="*/ 317094 h 1005048"/>
              <a:gd name="connsiteX27" fmla="*/ 1257243 w 1386089"/>
              <a:gd name="connsiteY27" fmla="*/ 237257 h 1005048"/>
              <a:gd name="connsiteX0" fmla="*/ 1347762 w 1386089"/>
              <a:gd name="connsiteY0" fmla="*/ 361105 h 1005048"/>
              <a:gd name="connsiteX1" fmla="*/ 1355393 w 1386089"/>
              <a:gd name="connsiteY1" fmla="*/ 380041 h 1005048"/>
              <a:gd name="connsiteX2" fmla="*/ 1319187 w 1386089"/>
              <a:gd name="connsiteY2" fmla="*/ 576286 h 1005048"/>
              <a:gd name="connsiteX3" fmla="*/ 1304899 w 1386089"/>
              <a:gd name="connsiteY3" fmla="*/ 709610 h 1005048"/>
              <a:gd name="connsiteX4" fmla="*/ 1355393 w 1386089"/>
              <a:gd name="connsiteY4" fmla="*/ 773592 h 1005048"/>
              <a:gd name="connsiteX5" fmla="*/ 1339473 w 1386089"/>
              <a:gd name="connsiteY5" fmla="*/ 844706 h 1005048"/>
              <a:gd name="connsiteX6" fmla="*/ 1306508 w 1386089"/>
              <a:gd name="connsiteY6" fmla="*/ 930090 h 1005048"/>
              <a:gd name="connsiteX7" fmla="*/ 861986 w 1386089"/>
              <a:gd name="connsiteY7" fmla="*/ 565886 h 1005048"/>
              <a:gd name="connsiteX8" fmla="*/ 861209 w 1386089"/>
              <a:gd name="connsiteY8" fmla="*/ 558953 h 1005048"/>
              <a:gd name="connsiteX9" fmla="*/ 728882 w 1386089"/>
              <a:gd name="connsiteY9" fmla="*/ 611944 h 1005048"/>
              <a:gd name="connsiteX10" fmla="*/ 461150 w 1386089"/>
              <a:gd name="connsiteY10" fmla="*/ 701349 h 1005048"/>
              <a:gd name="connsiteX11" fmla="*/ 295250 w 1386089"/>
              <a:gd name="connsiteY11" fmla="*/ 870716 h 1005048"/>
              <a:gd name="connsiteX12" fmla="*/ 223812 w 1386089"/>
              <a:gd name="connsiteY12" fmla="*/ 995386 h 1005048"/>
              <a:gd name="connsiteX13" fmla="*/ 152374 w 1386089"/>
              <a:gd name="connsiteY13" fmla="*/ 928687 h 1005048"/>
              <a:gd name="connsiteX14" fmla="*/ 14293 w 1386089"/>
              <a:gd name="connsiteY14" fmla="*/ 785835 h 1005048"/>
              <a:gd name="connsiteX15" fmla="*/ 66616 w 1386089"/>
              <a:gd name="connsiteY15" fmla="*/ 589707 h 1005048"/>
              <a:gd name="connsiteX16" fmla="*/ 214253 w 1386089"/>
              <a:gd name="connsiteY16" fmla="*/ 523032 h 1005048"/>
              <a:gd name="connsiteX17" fmla="*/ 215344 w 1386089"/>
              <a:gd name="connsiteY17" fmla="*/ 514189 h 1005048"/>
              <a:gd name="connsiteX18" fmla="*/ 480954 w 1386089"/>
              <a:gd name="connsiteY18" fmla="*/ 400049 h 1005048"/>
              <a:gd name="connsiteX19" fmla="*/ 604812 w 1386089"/>
              <a:gd name="connsiteY19" fmla="*/ 195262 h 1005048"/>
              <a:gd name="connsiteX20" fmla="*/ 557186 w 1386089"/>
              <a:gd name="connsiteY20" fmla="*/ 95273 h 1005048"/>
              <a:gd name="connsiteX21" fmla="*/ 557218 w 1386089"/>
              <a:gd name="connsiteY21" fmla="*/ 28575 h 1005048"/>
              <a:gd name="connsiteX22" fmla="*/ 809600 w 1386089"/>
              <a:gd name="connsiteY22" fmla="*/ 266723 h 1005048"/>
              <a:gd name="connsiteX23" fmla="*/ 909610 w 1386089"/>
              <a:gd name="connsiteY23" fmla="*/ 423885 h 1005048"/>
              <a:gd name="connsiteX24" fmla="*/ 981014 w 1386089"/>
              <a:gd name="connsiteY24" fmla="*/ 361105 h 1005048"/>
              <a:gd name="connsiteX25" fmla="*/ 1055845 w 1386089"/>
              <a:gd name="connsiteY25" fmla="*/ 357372 h 1005048"/>
              <a:gd name="connsiteX26" fmla="*/ 1112228 w 1386089"/>
              <a:gd name="connsiteY26" fmla="*/ 317094 h 1005048"/>
              <a:gd name="connsiteX27" fmla="*/ 1257243 w 1386089"/>
              <a:gd name="connsiteY27" fmla="*/ 237257 h 1005048"/>
              <a:gd name="connsiteX0" fmla="*/ 1347762 w 1386089"/>
              <a:gd name="connsiteY0" fmla="*/ 361105 h 1011245"/>
              <a:gd name="connsiteX1" fmla="*/ 1355393 w 1386089"/>
              <a:gd name="connsiteY1" fmla="*/ 380041 h 1011245"/>
              <a:gd name="connsiteX2" fmla="*/ 1319187 w 1386089"/>
              <a:gd name="connsiteY2" fmla="*/ 576286 h 1011245"/>
              <a:gd name="connsiteX3" fmla="*/ 1304899 w 1386089"/>
              <a:gd name="connsiteY3" fmla="*/ 709610 h 1011245"/>
              <a:gd name="connsiteX4" fmla="*/ 1355393 w 1386089"/>
              <a:gd name="connsiteY4" fmla="*/ 773592 h 1011245"/>
              <a:gd name="connsiteX5" fmla="*/ 1339473 w 1386089"/>
              <a:gd name="connsiteY5" fmla="*/ 844706 h 1011245"/>
              <a:gd name="connsiteX6" fmla="*/ 1306508 w 1386089"/>
              <a:gd name="connsiteY6" fmla="*/ 930090 h 1011245"/>
              <a:gd name="connsiteX7" fmla="*/ 861986 w 1386089"/>
              <a:gd name="connsiteY7" fmla="*/ 565886 h 1011245"/>
              <a:gd name="connsiteX8" fmla="*/ 861209 w 1386089"/>
              <a:gd name="connsiteY8" fmla="*/ 558953 h 1011245"/>
              <a:gd name="connsiteX9" fmla="*/ 728882 w 1386089"/>
              <a:gd name="connsiteY9" fmla="*/ 611944 h 1011245"/>
              <a:gd name="connsiteX10" fmla="*/ 461150 w 1386089"/>
              <a:gd name="connsiteY10" fmla="*/ 701349 h 1011245"/>
              <a:gd name="connsiteX11" fmla="*/ 295250 w 1386089"/>
              <a:gd name="connsiteY11" fmla="*/ 870716 h 1011245"/>
              <a:gd name="connsiteX12" fmla="*/ 223812 w 1386089"/>
              <a:gd name="connsiteY12" fmla="*/ 995386 h 1011245"/>
              <a:gd name="connsiteX13" fmla="*/ 239806 w 1386089"/>
              <a:gd name="connsiteY13" fmla="*/ 965872 h 1011245"/>
              <a:gd name="connsiteX14" fmla="*/ 152374 w 1386089"/>
              <a:gd name="connsiteY14" fmla="*/ 928687 h 1011245"/>
              <a:gd name="connsiteX15" fmla="*/ 14293 w 1386089"/>
              <a:gd name="connsiteY15" fmla="*/ 785835 h 1011245"/>
              <a:gd name="connsiteX16" fmla="*/ 66616 w 1386089"/>
              <a:gd name="connsiteY16" fmla="*/ 589707 h 1011245"/>
              <a:gd name="connsiteX17" fmla="*/ 214253 w 1386089"/>
              <a:gd name="connsiteY17" fmla="*/ 523032 h 1011245"/>
              <a:gd name="connsiteX18" fmla="*/ 215344 w 1386089"/>
              <a:gd name="connsiteY18" fmla="*/ 514189 h 1011245"/>
              <a:gd name="connsiteX19" fmla="*/ 480954 w 1386089"/>
              <a:gd name="connsiteY19" fmla="*/ 400049 h 1011245"/>
              <a:gd name="connsiteX20" fmla="*/ 604812 w 1386089"/>
              <a:gd name="connsiteY20" fmla="*/ 195262 h 1011245"/>
              <a:gd name="connsiteX21" fmla="*/ 557186 w 1386089"/>
              <a:gd name="connsiteY21" fmla="*/ 95273 h 1011245"/>
              <a:gd name="connsiteX22" fmla="*/ 557218 w 1386089"/>
              <a:gd name="connsiteY22" fmla="*/ 28575 h 1011245"/>
              <a:gd name="connsiteX23" fmla="*/ 809600 w 1386089"/>
              <a:gd name="connsiteY23" fmla="*/ 266723 h 1011245"/>
              <a:gd name="connsiteX24" fmla="*/ 909610 w 1386089"/>
              <a:gd name="connsiteY24" fmla="*/ 423885 h 1011245"/>
              <a:gd name="connsiteX25" fmla="*/ 981014 w 1386089"/>
              <a:gd name="connsiteY25" fmla="*/ 361105 h 1011245"/>
              <a:gd name="connsiteX26" fmla="*/ 1055845 w 1386089"/>
              <a:gd name="connsiteY26" fmla="*/ 357372 h 1011245"/>
              <a:gd name="connsiteX27" fmla="*/ 1112228 w 1386089"/>
              <a:gd name="connsiteY27" fmla="*/ 317094 h 1011245"/>
              <a:gd name="connsiteX28" fmla="*/ 1257243 w 1386089"/>
              <a:gd name="connsiteY28" fmla="*/ 237257 h 1011245"/>
              <a:gd name="connsiteX0" fmla="*/ 1347762 w 1386089"/>
              <a:gd name="connsiteY0" fmla="*/ 361105 h 976559"/>
              <a:gd name="connsiteX1" fmla="*/ 1355393 w 1386089"/>
              <a:gd name="connsiteY1" fmla="*/ 380041 h 976559"/>
              <a:gd name="connsiteX2" fmla="*/ 1319187 w 1386089"/>
              <a:gd name="connsiteY2" fmla="*/ 576286 h 976559"/>
              <a:gd name="connsiteX3" fmla="*/ 1304899 w 1386089"/>
              <a:gd name="connsiteY3" fmla="*/ 709610 h 976559"/>
              <a:gd name="connsiteX4" fmla="*/ 1355393 w 1386089"/>
              <a:gd name="connsiteY4" fmla="*/ 773592 h 976559"/>
              <a:gd name="connsiteX5" fmla="*/ 1339473 w 1386089"/>
              <a:gd name="connsiteY5" fmla="*/ 844706 h 976559"/>
              <a:gd name="connsiteX6" fmla="*/ 1306508 w 1386089"/>
              <a:gd name="connsiteY6" fmla="*/ 930090 h 976559"/>
              <a:gd name="connsiteX7" fmla="*/ 861986 w 1386089"/>
              <a:gd name="connsiteY7" fmla="*/ 565886 h 976559"/>
              <a:gd name="connsiteX8" fmla="*/ 861209 w 1386089"/>
              <a:gd name="connsiteY8" fmla="*/ 558953 h 976559"/>
              <a:gd name="connsiteX9" fmla="*/ 728882 w 1386089"/>
              <a:gd name="connsiteY9" fmla="*/ 611944 h 976559"/>
              <a:gd name="connsiteX10" fmla="*/ 461150 w 1386089"/>
              <a:gd name="connsiteY10" fmla="*/ 701349 h 976559"/>
              <a:gd name="connsiteX11" fmla="*/ 295250 w 1386089"/>
              <a:gd name="connsiteY11" fmla="*/ 870716 h 976559"/>
              <a:gd name="connsiteX12" fmla="*/ 239806 w 1386089"/>
              <a:gd name="connsiteY12" fmla="*/ 965872 h 976559"/>
              <a:gd name="connsiteX13" fmla="*/ 152374 w 1386089"/>
              <a:gd name="connsiteY13" fmla="*/ 928687 h 976559"/>
              <a:gd name="connsiteX14" fmla="*/ 14293 w 1386089"/>
              <a:gd name="connsiteY14" fmla="*/ 785835 h 976559"/>
              <a:gd name="connsiteX15" fmla="*/ 66616 w 1386089"/>
              <a:gd name="connsiteY15" fmla="*/ 589707 h 976559"/>
              <a:gd name="connsiteX16" fmla="*/ 214253 w 1386089"/>
              <a:gd name="connsiteY16" fmla="*/ 523032 h 976559"/>
              <a:gd name="connsiteX17" fmla="*/ 215344 w 1386089"/>
              <a:gd name="connsiteY17" fmla="*/ 514189 h 976559"/>
              <a:gd name="connsiteX18" fmla="*/ 480954 w 1386089"/>
              <a:gd name="connsiteY18" fmla="*/ 400049 h 976559"/>
              <a:gd name="connsiteX19" fmla="*/ 604812 w 1386089"/>
              <a:gd name="connsiteY19" fmla="*/ 195262 h 976559"/>
              <a:gd name="connsiteX20" fmla="*/ 557186 w 1386089"/>
              <a:gd name="connsiteY20" fmla="*/ 95273 h 976559"/>
              <a:gd name="connsiteX21" fmla="*/ 557218 w 1386089"/>
              <a:gd name="connsiteY21" fmla="*/ 28575 h 976559"/>
              <a:gd name="connsiteX22" fmla="*/ 809600 w 1386089"/>
              <a:gd name="connsiteY22" fmla="*/ 266723 h 976559"/>
              <a:gd name="connsiteX23" fmla="*/ 909610 w 1386089"/>
              <a:gd name="connsiteY23" fmla="*/ 423885 h 976559"/>
              <a:gd name="connsiteX24" fmla="*/ 981014 w 1386089"/>
              <a:gd name="connsiteY24" fmla="*/ 361105 h 976559"/>
              <a:gd name="connsiteX25" fmla="*/ 1055845 w 1386089"/>
              <a:gd name="connsiteY25" fmla="*/ 357372 h 976559"/>
              <a:gd name="connsiteX26" fmla="*/ 1112228 w 1386089"/>
              <a:gd name="connsiteY26" fmla="*/ 317094 h 976559"/>
              <a:gd name="connsiteX27" fmla="*/ 1257243 w 1386089"/>
              <a:gd name="connsiteY27" fmla="*/ 237257 h 976559"/>
              <a:gd name="connsiteX0" fmla="*/ 1347762 w 1386089"/>
              <a:gd name="connsiteY0" fmla="*/ 361105 h 976561"/>
              <a:gd name="connsiteX1" fmla="*/ 1355393 w 1386089"/>
              <a:gd name="connsiteY1" fmla="*/ 380041 h 976561"/>
              <a:gd name="connsiteX2" fmla="*/ 1319187 w 1386089"/>
              <a:gd name="connsiteY2" fmla="*/ 576286 h 976561"/>
              <a:gd name="connsiteX3" fmla="*/ 1304899 w 1386089"/>
              <a:gd name="connsiteY3" fmla="*/ 709610 h 976561"/>
              <a:gd name="connsiteX4" fmla="*/ 1355393 w 1386089"/>
              <a:gd name="connsiteY4" fmla="*/ 773592 h 976561"/>
              <a:gd name="connsiteX5" fmla="*/ 1339473 w 1386089"/>
              <a:gd name="connsiteY5" fmla="*/ 844706 h 976561"/>
              <a:gd name="connsiteX6" fmla="*/ 1306508 w 1386089"/>
              <a:gd name="connsiteY6" fmla="*/ 930090 h 976561"/>
              <a:gd name="connsiteX7" fmla="*/ 861986 w 1386089"/>
              <a:gd name="connsiteY7" fmla="*/ 565886 h 976561"/>
              <a:gd name="connsiteX8" fmla="*/ 861209 w 1386089"/>
              <a:gd name="connsiteY8" fmla="*/ 558953 h 976561"/>
              <a:gd name="connsiteX9" fmla="*/ 728882 w 1386089"/>
              <a:gd name="connsiteY9" fmla="*/ 611944 h 976561"/>
              <a:gd name="connsiteX10" fmla="*/ 461150 w 1386089"/>
              <a:gd name="connsiteY10" fmla="*/ 701349 h 976561"/>
              <a:gd name="connsiteX11" fmla="*/ 295250 w 1386089"/>
              <a:gd name="connsiteY11" fmla="*/ 870716 h 976561"/>
              <a:gd name="connsiteX12" fmla="*/ 239806 w 1386089"/>
              <a:gd name="connsiteY12" fmla="*/ 965872 h 976561"/>
              <a:gd name="connsiteX13" fmla="*/ 152374 w 1386089"/>
              <a:gd name="connsiteY13" fmla="*/ 928687 h 976561"/>
              <a:gd name="connsiteX14" fmla="*/ 14293 w 1386089"/>
              <a:gd name="connsiteY14" fmla="*/ 785835 h 976561"/>
              <a:gd name="connsiteX15" fmla="*/ 66616 w 1386089"/>
              <a:gd name="connsiteY15" fmla="*/ 589707 h 976561"/>
              <a:gd name="connsiteX16" fmla="*/ 214253 w 1386089"/>
              <a:gd name="connsiteY16" fmla="*/ 523032 h 976561"/>
              <a:gd name="connsiteX17" fmla="*/ 215344 w 1386089"/>
              <a:gd name="connsiteY17" fmla="*/ 514189 h 976561"/>
              <a:gd name="connsiteX18" fmla="*/ 485897 w 1386089"/>
              <a:gd name="connsiteY18" fmla="*/ 373215 h 976561"/>
              <a:gd name="connsiteX19" fmla="*/ 604812 w 1386089"/>
              <a:gd name="connsiteY19" fmla="*/ 195262 h 976561"/>
              <a:gd name="connsiteX20" fmla="*/ 557186 w 1386089"/>
              <a:gd name="connsiteY20" fmla="*/ 95273 h 976561"/>
              <a:gd name="connsiteX21" fmla="*/ 557218 w 1386089"/>
              <a:gd name="connsiteY21" fmla="*/ 28575 h 976561"/>
              <a:gd name="connsiteX22" fmla="*/ 809600 w 1386089"/>
              <a:gd name="connsiteY22" fmla="*/ 266723 h 976561"/>
              <a:gd name="connsiteX23" fmla="*/ 909610 w 1386089"/>
              <a:gd name="connsiteY23" fmla="*/ 423885 h 976561"/>
              <a:gd name="connsiteX24" fmla="*/ 981014 w 1386089"/>
              <a:gd name="connsiteY24" fmla="*/ 361105 h 976561"/>
              <a:gd name="connsiteX25" fmla="*/ 1055845 w 1386089"/>
              <a:gd name="connsiteY25" fmla="*/ 357372 h 976561"/>
              <a:gd name="connsiteX26" fmla="*/ 1112228 w 1386089"/>
              <a:gd name="connsiteY26" fmla="*/ 317094 h 976561"/>
              <a:gd name="connsiteX27" fmla="*/ 1257243 w 1386089"/>
              <a:gd name="connsiteY27" fmla="*/ 237257 h 976561"/>
              <a:gd name="connsiteX0" fmla="*/ 1347762 w 1386089"/>
              <a:gd name="connsiteY0" fmla="*/ 361105 h 976559"/>
              <a:gd name="connsiteX1" fmla="*/ 1355393 w 1386089"/>
              <a:gd name="connsiteY1" fmla="*/ 380041 h 976559"/>
              <a:gd name="connsiteX2" fmla="*/ 1319187 w 1386089"/>
              <a:gd name="connsiteY2" fmla="*/ 576286 h 976559"/>
              <a:gd name="connsiteX3" fmla="*/ 1304899 w 1386089"/>
              <a:gd name="connsiteY3" fmla="*/ 709610 h 976559"/>
              <a:gd name="connsiteX4" fmla="*/ 1355393 w 1386089"/>
              <a:gd name="connsiteY4" fmla="*/ 773592 h 976559"/>
              <a:gd name="connsiteX5" fmla="*/ 1339473 w 1386089"/>
              <a:gd name="connsiteY5" fmla="*/ 844706 h 976559"/>
              <a:gd name="connsiteX6" fmla="*/ 1306508 w 1386089"/>
              <a:gd name="connsiteY6" fmla="*/ 930090 h 976559"/>
              <a:gd name="connsiteX7" fmla="*/ 861986 w 1386089"/>
              <a:gd name="connsiteY7" fmla="*/ 565886 h 976559"/>
              <a:gd name="connsiteX8" fmla="*/ 861209 w 1386089"/>
              <a:gd name="connsiteY8" fmla="*/ 558953 h 976559"/>
              <a:gd name="connsiteX9" fmla="*/ 728882 w 1386089"/>
              <a:gd name="connsiteY9" fmla="*/ 611944 h 976559"/>
              <a:gd name="connsiteX10" fmla="*/ 461150 w 1386089"/>
              <a:gd name="connsiteY10" fmla="*/ 701349 h 976559"/>
              <a:gd name="connsiteX11" fmla="*/ 295250 w 1386089"/>
              <a:gd name="connsiteY11" fmla="*/ 870716 h 976559"/>
              <a:gd name="connsiteX12" fmla="*/ 239806 w 1386089"/>
              <a:gd name="connsiteY12" fmla="*/ 965872 h 976559"/>
              <a:gd name="connsiteX13" fmla="*/ 152374 w 1386089"/>
              <a:gd name="connsiteY13" fmla="*/ 928687 h 976559"/>
              <a:gd name="connsiteX14" fmla="*/ 14293 w 1386089"/>
              <a:gd name="connsiteY14" fmla="*/ 785835 h 976559"/>
              <a:gd name="connsiteX15" fmla="*/ 66616 w 1386089"/>
              <a:gd name="connsiteY15" fmla="*/ 589707 h 976559"/>
              <a:gd name="connsiteX16" fmla="*/ 214253 w 1386089"/>
              <a:gd name="connsiteY16" fmla="*/ 523032 h 976559"/>
              <a:gd name="connsiteX17" fmla="*/ 215344 w 1386089"/>
              <a:gd name="connsiteY17" fmla="*/ 514189 h 976559"/>
              <a:gd name="connsiteX18" fmla="*/ 485897 w 1386089"/>
              <a:gd name="connsiteY18" fmla="*/ 373215 h 976559"/>
              <a:gd name="connsiteX19" fmla="*/ 550990 w 1386089"/>
              <a:gd name="connsiteY19" fmla="*/ 199734 h 976559"/>
              <a:gd name="connsiteX20" fmla="*/ 557186 w 1386089"/>
              <a:gd name="connsiteY20" fmla="*/ 95273 h 976559"/>
              <a:gd name="connsiteX21" fmla="*/ 557218 w 1386089"/>
              <a:gd name="connsiteY21" fmla="*/ 28575 h 976559"/>
              <a:gd name="connsiteX22" fmla="*/ 809600 w 1386089"/>
              <a:gd name="connsiteY22" fmla="*/ 266723 h 976559"/>
              <a:gd name="connsiteX23" fmla="*/ 909610 w 1386089"/>
              <a:gd name="connsiteY23" fmla="*/ 423885 h 976559"/>
              <a:gd name="connsiteX24" fmla="*/ 981014 w 1386089"/>
              <a:gd name="connsiteY24" fmla="*/ 361105 h 976559"/>
              <a:gd name="connsiteX25" fmla="*/ 1055845 w 1386089"/>
              <a:gd name="connsiteY25" fmla="*/ 357372 h 976559"/>
              <a:gd name="connsiteX26" fmla="*/ 1112228 w 1386089"/>
              <a:gd name="connsiteY26" fmla="*/ 317094 h 976559"/>
              <a:gd name="connsiteX27" fmla="*/ 1257243 w 1386089"/>
              <a:gd name="connsiteY27" fmla="*/ 237257 h 976559"/>
              <a:gd name="connsiteX0" fmla="*/ 1347762 w 1386089"/>
              <a:gd name="connsiteY0" fmla="*/ 361105 h 976561"/>
              <a:gd name="connsiteX1" fmla="*/ 1355393 w 1386089"/>
              <a:gd name="connsiteY1" fmla="*/ 380041 h 976561"/>
              <a:gd name="connsiteX2" fmla="*/ 1319187 w 1386089"/>
              <a:gd name="connsiteY2" fmla="*/ 576286 h 976561"/>
              <a:gd name="connsiteX3" fmla="*/ 1304899 w 1386089"/>
              <a:gd name="connsiteY3" fmla="*/ 709610 h 976561"/>
              <a:gd name="connsiteX4" fmla="*/ 1355393 w 1386089"/>
              <a:gd name="connsiteY4" fmla="*/ 773592 h 976561"/>
              <a:gd name="connsiteX5" fmla="*/ 1339473 w 1386089"/>
              <a:gd name="connsiteY5" fmla="*/ 844706 h 976561"/>
              <a:gd name="connsiteX6" fmla="*/ 1306508 w 1386089"/>
              <a:gd name="connsiteY6" fmla="*/ 930090 h 976561"/>
              <a:gd name="connsiteX7" fmla="*/ 861986 w 1386089"/>
              <a:gd name="connsiteY7" fmla="*/ 565886 h 976561"/>
              <a:gd name="connsiteX8" fmla="*/ 861209 w 1386089"/>
              <a:gd name="connsiteY8" fmla="*/ 558953 h 976561"/>
              <a:gd name="connsiteX9" fmla="*/ 728882 w 1386089"/>
              <a:gd name="connsiteY9" fmla="*/ 611944 h 976561"/>
              <a:gd name="connsiteX10" fmla="*/ 461150 w 1386089"/>
              <a:gd name="connsiteY10" fmla="*/ 701349 h 976561"/>
              <a:gd name="connsiteX11" fmla="*/ 295250 w 1386089"/>
              <a:gd name="connsiteY11" fmla="*/ 870716 h 976561"/>
              <a:gd name="connsiteX12" fmla="*/ 239806 w 1386089"/>
              <a:gd name="connsiteY12" fmla="*/ 965872 h 976561"/>
              <a:gd name="connsiteX13" fmla="*/ 152374 w 1386089"/>
              <a:gd name="connsiteY13" fmla="*/ 928687 h 976561"/>
              <a:gd name="connsiteX14" fmla="*/ 14293 w 1386089"/>
              <a:gd name="connsiteY14" fmla="*/ 785835 h 976561"/>
              <a:gd name="connsiteX15" fmla="*/ 66616 w 1386089"/>
              <a:gd name="connsiteY15" fmla="*/ 589707 h 976561"/>
              <a:gd name="connsiteX16" fmla="*/ 214253 w 1386089"/>
              <a:gd name="connsiteY16" fmla="*/ 523032 h 976561"/>
              <a:gd name="connsiteX17" fmla="*/ 215344 w 1386089"/>
              <a:gd name="connsiteY17" fmla="*/ 514189 h 976561"/>
              <a:gd name="connsiteX18" fmla="*/ 485897 w 1386089"/>
              <a:gd name="connsiteY18" fmla="*/ 373215 h 976561"/>
              <a:gd name="connsiteX19" fmla="*/ 550990 w 1386089"/>
              <a:gd name="connsiteY19" fmla="*/ 199734 h 976561"/>
              <a:gd name="connsiteX20" fmla="*/ 557186 w 1386089"/>
              <a:gd name="connsiteY20" fmla="*/ 95273 h 976561"/>
              <a:gd name="connsiteX21" fmla="*/ 557218 w 1386089"/>
              <a:gd name="connsiteY21" fmla="*/ 28575 h 976561"/>
              <a:gd name="connsiteX22" fmla="*/ 809600 w 1386089"/>
              <a:gd name="connsiteY22" fmla="*/ 266723 h 976561"/>
              <a:gd name="connsiteX23" fmla="*/ 899824 w 1386089"/>
              <a:gd name="connsiteY23" fmla="*/ 338924 h 976561"/>
              <a:gd name="connsiteX24" fmla="*/ 981014 w 1386089"/>
              <a:gd name="connsiteY24" fmla="*/ 361105 h 976561"/>
              <a:gd name="connsiteX25" fmla="*/ 1055845 w 1386089"/>
              <a:gd name="connsiteY25" fmla="*/ 357372 h 976561"/>
              <a:gd name="connsiteX26" fmla="*/ 1112228 w 1386089"/>
              <a:gd name="connsiteY26" fmla="*/ 317094 h 976561"/>
              <a:gd name="connsiteX27" fmla="*/ 1257243 w 1386089"/>
              <a:gd name="connsiteY27" fmla="*/ 237257 h 976561"/>
              <a:gd name="connsiteX0" fmla="*/ 1347762 w 1386089"/>
              <a:gd name="connsiteY0" fmla="*/ 356634 h 972088"/>
              <a:gd name="connsiteX1" fmla="*/ 1355393 w 1386089"/>
              <a:gd name="connsiteY1" fmla="*/ 375570 h 972088"/>
              <a:gd name="connsiteX2" fmla="*/ 1319187 w 1386089"/>
              <a:gd name="connsiteY2" fmla="*/ 571815 h 972088"/>
              <a:gd name="connsiteX3" fmla="*/ 1304899 w 1386089"/>
              <a:gd name="connsiteY3" fmla="*/ 705139 h 972088"/>
              <a:gd name="connsiteX4" fmla="*/ 1355393 w 1386089"/>
              <a:gd name="connsiteY4" fmla="*/ 769121 h 972088"/>
              <a:gd name="connsiteX5" fmla="*/ 1339473 w 1386089"/>
              <a:gd name="connsiteY5" fmla="*/ 840235 h 972088"/>
              <a:gd name="connsiteX6" fmla="*/ 1306508 w 1386089"/>
              <a:gd name="connsiteY6" fmla="*/ 925619 h 972088"/>
              <a:gd name="connsiteX7" fmla="*/ 861986 w 1386089"/>
              <a:gd name="connsiteY7" fmla="*/ 561415 h 972088"/>
              <a:gd name="connsiteX8" fmla="*/ 861209 w 1386089"/>
              <a:gd name="connsiteY8" fmla="*/ 554482 h 972088"/>
              <a:gd name="connsiteX9" fmla="*/ 728882 w 1386089"/>
              <a:gd name="connsiteY9" fmla="*/ 607473 h 972088"/>
              <a:gd name="connsiteX10" fmla="*/ 461150 w 1386089"/>
              <a:gd name="connsiteY10" fmla="*/ 696878 h 972088"/>
              <a:gd name="connsiteX11" fmla="*/ 295250 w 1386089"/>
              <a:gd name="connsiteY11" fmla="*/ 866245 h 972088"/>
              <a:gd name="connsiteX12" fmla="*/ 239806 w 1386089"/>
              <a:gd name="connsiteY12" fmla="*/ 961401 h 972088"/>
              <a:gd name="connsiteX13" fmla="*/ 152374 w 1386089"/>
              <a:gd name="connsiteY13" fmla="*/ 924216 h 972088"/>
              <a:gd name="connsiteX14" fmla="*/ 14293 w 1386089"/>
              <a:gd name="connsiteY14" fmla="*/ 781364 h 972088"/>
              <a:gd name="connsiteX15" fmla="*/ 66616 w 1386089"/>
              <a:gd name="connsiteY15" fmla="*/ 585236 h 972088"/>
              <a:gd name="connsiteX16" fmla="*/ 214253 w 1386089"/>
              <a:gd name="connsiteY16" fmla="*/ 518561 h 972088"/>
              <a:gd name="connsiteX17" fmla="*/ 215344 w 1386089"/>
              <a:gd name="connsiteY17" fmla="*/ 509718 h 972088"/>
              <a:gd name="connsiteX18" fmla="*/ 485897 w 1386089"/>
              <a:gd name="connsiteY18" fmla="*/ 368744 h 972088"/>
              <a:gd name="connsiteX19" fmla="*/ 550990 w 1386089"/>
              <a:gd name="connsiteY19" fmla="*/ 195263 h 972088"/>
              <a:gd name="connsiteX20" fmla="*/ 557186 w 1386089"/>
              <a:gd name="connsiteY20" fmla="*/ 90802 h 972088"/>
              <a:gd name="connsiteX21" fmla="*/ 557218 w 1386089"/>
              <a:gd name="connsiteY21" fmla="*/ 24104 h 972088"/>
              <a:gd name="connsiteX22" fmla="*/ 838956 w 1386089"/>
              <a:gd name="connsiteY22" fmla="*/ 235422 h 972088"/>
              <a:gd name="connsiteX23" fmla="*/ 899824 w 1386089"/>
              <a:gd name="connsiteY23" fmla="*/ 334453 h 972088"/>
              <a:gd name="connsiteX24" fmla="*/ 981014 w 1386089"/>
              <a:gd name="connsiteY24" fmla="*/ 356634 h 972088"/>
              <a:gd name="connsiteX25" fmla="*/ 1055845 w 1386089"/>
              <a:gd name="connsiteY25" fmla="*/ 352901 h 972088"/>
              <a:gd name="connsiteX26" fmla="*/ 1112228 w 1386089"/>
              <a:gd name="connsiteY26" fmla="*/ 312623 h 972088"/>
              <a:gd name="connsiteX27" fmla="*/ 1257243 w 1386089"/>
              <a:gd name="connsiteY27" fmla="*/ 232786 h 972088"/>
              <a:gd name="connsiteX0" fmla="*/ 1347762 w 1386089"/>
              <a:gd name="connsiteY0" fmla="*/ 378992 h 994448"/>
              <a:gd name="connsiteX1" fmla="*/ 1355393 w 1386089"/>
              <a:gd name="connsiteY1" fmla="*/ 397928 h 994448"/>
              <a:gd name="connsiteX2" fmla="*/ 1319187 w 1386089"/>
              <a:gd name="connsiteY2" fmla="*/ 594173 h 994448"/>
              <a:gd name="connsiteX3" fmla="*/ 1304899 w 1386089"/>
              <a:gd name="connsiteY3" fmla="*/ 727497 h 994448"/>
              <a:gd name="connsiteX4" fmla="*/ 1355393 w 1386089"/>
              <a:gd name="connsiteY4" fmla="*/ 791479 h 994448"/>
              <a:gd name="connsiteX5" fmla="*/ 1339473 w 1386089"/>
              <a:gd name="connsiteY5" fmla="*/ 862593 h 994448"/>
              <a:gd name="connsiteX6" fmla="*/ 1306508 w 1386089"/>
              <a:gd name="connsiteY6" fmla="*/ 947977 h 994448"/>
              <a:gd name="connsiteX7" fmla="*/ 861986 w 1386089"/>
              <a:gd name="connsiteY7" fmla="*/ 583773 h 994448"/>
              <a:gd name="connsiteX8" fmla="*/ 861209 w 1386089"/>
              <a:gd name="connsiteY8" fmla="*/ 576840 h 994448"/>
              <a:gd name="connsiteX9" fmla="*/ 728882 w 1386089"/>
              <a:gd name="connsiteY9" fmla="*/ 629831 h 994448"/>
              <a:gd name="connsiteX10" fmla="*/ 461150 w 1386089"/>
              <a:gd name="connsiteY10" fmla="*/ 719236 h 994448"/>
              <a:gd name="connsiteX11" fmla="*/ 295250 w 1386089"/>
              <a:gd name="connsiteY11" fmla="*/ 888603 h 994448"/>
              <a:gd name="connsiteX12" fmla="*/ 239806 w 1386089"/>
              <a:gd name="connsiteY12" fmla="*/ 983759 h 994448"/>
              <a:gd name="connsiteX13" fmla="*/ 152374 w 1386089"/>
              <a:gd name="connsiteY13" fmla="*/ 946574 h 994448"/>
              <a:gd name="connsiteX14" fmla="*/ 14293 w 1386089"/>
              <a:gd name="connsiteY14" fmla="*/ 803722 h 994448"/>
              <a:gd name="connsiteX15" fmla="*/ 66616 w 1386089"/>
              <a:gd name="connsiteY15" fmla="*/ 607594 h 994448"/>
              <a:gd name="connsiteX16" fmla="*/ 214253 w 1386089"/>
              <a:gd name="connsiteY16" fmla="*/ 540919 h 994448"/>
              <a:gd name="connsiteX17" fmla="*/ 215344 w 1386089"/>
              <a:gd name="connsiteY17" fmla="*/ 532076 h 994448"/>
              <a:gd name="connsiteX18" fmla="*/ 485897 w 1386089"/>
              <a:gd name="connsiteY18" fmla="*/ 391102 h 994448"/>
              <a:gd name="connsiteX19" fmla="*/ 550990 w 1386089"/>
              <a:gd name="connsiteY19" fmla="*/ 217621 h 994448"/>
              <a:gd name="connsiteX20" fmla="*/ 557186 w 1386089"/>
              <a:gd name="connsiteY20" fmla="*/ 113160 h 994448"/>
              <a:gd name="connsiteX21" fmla="*/ 567003 w 1386089"/>
              <a:gd name="connsiteY21" fmla="*/ 24104 h 994448"/>
              <a:gd name="connsiteX22" fmla="*/ 838956 w 1386089"/>
              <a:gd name="connsiteY22" fmla="*/ 257780 h 994448"/>
              <a:gd name="connsiteX23" fmla="*/ 899824 w 1386089"/>
              <a:gd name="connsiteY23" fmla="*/ 356811 h 994448"/>
              <a:gd name="connsiteX24" fmla="*/ 981014 w 1386089"/>
              <a:gd name="connsiteY24" fmla="*/ 378992 h 994448"/>
              <a:gd name="connsiteX25" fmla="*/ 1055845 w 1386089"/>
              <a:gd name="connsiteY25" fmla="*/ 375259 h 994448"/>
              <a:gd name="connsiteX26" fmla="*/ 1112228 w 1386089"/>
              <a:gd name="connsiteY26" fmla="*/ 334981 h 994448"/>
              <a:gd name="connsiteX27" fmla="*/ 1257243 w 1386089"/>
              <a:gd name="connsiteY27" fmla="*/ 255144 h 994448"/>
              <a:gd name="connsiteX0" fmla="*/ 1347762 w 1386089"/>
              <a:gd name="connsiteY0" fmla="*/ 378990 h 994444"/>
              <a:gd name="connsiteX1" fmla="*/ 1355393 w 1386089"/>
              <a:gd name="connsiteY1" fmla="*/ 397926 h 994444"/>
              <a:gd name="connsiteX2" fmla="*/ 1319187 w 1386089"/>
              <a:gd name="connsiteY2" fmla="*/ 594171 h 994444"/>
              <a:gd name="connsiteX3" fmla="*/ 1304899 w 1386089"/>
              <a:gd name="connsiteY3" fmla="*/ 727495 h 994444"/>
              <a:gd name="connsiteX4" fmla="*/ 1355393 w 1386089"/>
              <a:gd name="connsiteY4" fmla="*/ 791477 h 994444"/>
              <a:gd name="connsiteX5" fmla="*/ 1339473 w 1386089"/>
              <a:gd name="connsiteY5" fmla="*/ 862591 h 994444"/>
              <a:gd name="connsiteX6" fmla="*/ 1306508 w 1386089"/>
              <a:gd name="connsiteY6" fmla="*/ 947975 h 994444"/>
              <a:gd name="connsiteX7" fmla="*/ 861986 w 1386089"/>
              <a:gd name="connsiteY7" fmla="*/ 583771 h 994444"/>
              <a:gd name="connsiteX8" fmla="*/ 861209 w 1386089"/>
              <a:gd name="connsiteY8" fmla="*/ 576838 h 994444"/>
              <a:gd name="connsiteX9" fmla="*/ 728882 w 1386089"/>
              <a:gd name="connsiteY9" fmla="*/ 629829 h 994444"/>
              <a:gd name="connsiteX10" fmla="*/ 461150 w 1386089"/>
              <a:gd name="connsiteY10" fmla="*/ 719234 h 994444"/>
              <a:gd name="connsiteX11" fmla="*/ 295250 w 1386089"/>
              <a:gd name="connsiteY11" fmla="*/ 888601 h 994444"/>
              <a:gd name="connsiteX12" fmla="*/ 239806 w 1386089"/>
              <a:gd name="connsiteY12" fmla="*/ 983757 h 994444"/>
              <a:gd name="connsiteX13" fmla="*/ 152374 w 1386089"/>
              <a:gd name="connsiteY13" fmla="*/ 946572 h 994444"/>
              <a:gd name="connsiteX14" fmla="*/ 14293 w 1386089"/>
              <a:gd name="connsiteY14" fmla="*/ 803720 h 994444"/>
              <a:gd name="connsiteX15" fmla="*/ 66616 w 1386089"/>
              <a:gd name="connsiteY15" fmla="*/ 607592 h 994444"/>
              <a:gd name="connsiteX16" fmla="*/ 214253 w 1386089"/>
              <a:gd name="connsiteY16" fmla="*/ 540917 h 994444"/>
              <a:gd name="connsiteX17" fmla="*/ 215344 w 1386089"/>
              <a:gd name="connsiteY17" fmla="*/ 532074 h 994444"/>
              <a:gd name="connsiteX18" fmla="*/ 485897 w 1386089"/>
              <a:gd name="connsiteY18" fmla="*/ 391100 h 994444"/>
              <a:gd name="connsiteX19" fmla="*/ 550990 w 1386089"/>
              <a:gd name="connsiteY19" fmla="*/ 217619 h 994444"/>
              <a:gd name="connsiteX20" fmla="*/ 557186 w 1386089"/>
              <a:gd name="connsiteY20" fmla="*/ 113158 h 994444"/>
              <a:gd name="connsiteX21" fmla="*/ 567003 w 1386089"/>
              <a:gd name="connsiteY21" fmla="*/ 24102 h 994444"/>
              <a:gd name="connsiteX22" fmla="*/ 838956 w 1386089"/>
              <a:gd name="connsiteY22" fmla="*/ 257778 h 994444"/>
              <a:gd name="connsiteX23" fmla="*/ 899824 w 1386089"/>
              <a:gd name="connsiteY23" fmla="*/ 356809 h 994444"/>
              <a:gd name="connsiteX24" fmla="*/ 981014 w 1386089"/>
              <a:gd name="connsiteY24" fmla="*/ 378990 h 994444"/>
              <a:gd name="connsiteX25" fmla="*/ 963957 w 1386089"/>
              <a:gd name="connsiteY25" fmla="*/ 447161 h 994444"/>
              <a:gd name="connsiteX26" fmla="*/ 1055845 w 1386089"/>
              <a:gd name="connsiteY26" fmla="*/ 375257 h 994444"/>
              <a:gd name="connsiteX27" fmla="*/ 1112228 w 1386089"/>
              <a:gd name="connsiteY27" fmla="*/ 334979 h 994444"/>
              <a:gd name="connsiteX28" fmla="*/ 1257243 w 1386089"/>
              <a:gd name="connsiteY28" fmla="*/ 255142 h 994444"/>
              <a:gd name="connsiteX0" fmla="*/ 1347762 w 1386089"/>
              <a:gd name="connsiteY0" fmla="*/ 378992 h 994448"/>
              <a:gd name="connsiteX1" fmla="*/ 1355393 w 1386089"/>
              <a:gd name="connsiteY1" fmla="*/ 397928 h 994448"/>
              <a:gd name="connsiteX2" fmla="*/ 1319187 w 1386089"/>
              <a:gd name="connsiteY2" fmla="*/ 594173 h 994448"/>
              <a:gd name="connsiteX3" fmla="*/ 1304899 w 1386089"/>
              <a:gd name="connsiteY3" fmla="*/ 727497 h 994448"/>
              <a:gd name="connsiteX4" fmla="*/ 1355393 w 1386089"/>
              <a:gd name="connsiteY4" fmla="*/ 791479 h 994448"/>
              <a:gd name="connsiteX5" fmla="*/ 1339473 w 1386089"/>
              <a:gd name="connsiteY5" fmla="*/ 862593 h 994448"/>
              <a:gd name="connsiteX6" fmla="*/ 1306508 w 1386089"/>
              <a:gd name="connsiteY6" fmla="*/ 947977 h 994448"/>
              <a:gd name="connsiteX7" fmla="*/ 861986 w 1386089"/>
              <a:gd name="connsiteY7" fmla="*/ 583773 h 994448"/>
              <a:gd name="connsiteX8" fmla="*/ 861209 w 1386089"/>
              <a:gd name="connsiteY8" fmla="*/ 576840 h 994448"/>
              <a:gd name="connsiteX9" fmla="*/ 728882 w 1386089"/>
              <a:gd name="connsiteY9" fmla="*/ 629831 h 994448"/>
              <a:gd name="connsiteX10" fmla="*/ 461150 w 1386089"/>
              <a:gd name="connsiteY10" fmla="*/ 719236 h 994448"/>
              <a:gd name="connsiteX11" fmla="*/ 295250 w 1386089"/>
              <a:gd name="connsiteY11" fmla="*/ 888603 h 994448"/>
              <a:gd name="connsiteX12" fmla="*/ 239806 w 1386089"/>
              <a:gd name="connsiteY12" fmla="*/ 983759 h 994448"/>
              <a:gd name="connsiteX13" fmla="*/ 152374 w 1386089"/>
              <a:gd name="connsiteY13" fmla="*/ 946574 h 994448"/>
              <a:gd name="connsiteX14" fmla="*/ 14293 w 1386089"/>
              <a:gd name="connsiteY14" fmla="*/ 803722 h 994448"/>
              <a:gd name="connsiteX15" fmla="*/ 66616 w 1386089"/>
              <a:gd name="connsiteY15" fmla="*/ 607594 h 994448"/>
              <a:gd name="connsiteX16" fmla="*/ 214253 w 1386089"/>
              <a:gd name="connsiteY16" fmla="*/ 540919 h 994448"/>
              <a:gd name="connsiteX17" fmla="*/ 215344 w 1386089"/>
              <a:gd name="connsiteY17" fmla="*/ 532076 h 994448"/>
              <a:gd name="connsiteX18" fmla="*/ 485897 w 1386089"/>
              <a:gd name="connsiteY18" fmla="*/ 391102 h 994448"/>
              <a:gd name="connsiteX19" fmla="*/ 550990 w 1386089"/>
              <a:gd name="connsiteY19" fmla="*/ 217621 h 994448"/>
              <a:gd name="connsiteX20" fmla="*/ 557186 w 1386089"/>
              <a:gd name="connsiteY20" fmla="*/ 113160 h 994448"/>
              <a:gd name="connsiteX21" fmla="*/ 567003 w 1386089"/>
              <a:gd name="connsiteY21" fmla="*/ 24104 h 994448"/>
              <a:gd name="connsiteX22" fmla="*/ 838956 w 1386089"/>
              <a:gd name="connsiteY22" fmla="*/ 257780 h 994448"/>
              <a:gd name="connsiteX23" fmla="*/ 899824 w 1386089"/>
              <a:gd name="connsiteY23" fmla="*/ 356811 h 994448"/>
              <a:gd name="connsiteX24" fmla="*/ 981014 w 1386089"/>
              <a:gd name="connsiteY24" fmla="*/ 378992 h 994448"/>
              <a:gd name="connsiteX25" fmla="*/ 1055845 w 1386089"/>
              <a:gd name="connsiteY25" fmla="*/ 375259 h 994448"/>
              <a:gd name="connsiteX26" fmla="*/ 1112228 w 1386089"/>
              <a:gd name="connsiteY26" fmla="*/ 334981 h 994448"/>
              <a:gd name="connsiteX27" fmla="*/ 1257243 w 1386089"/>
              <a:gd name="connsiteY27" fmla="*/ 255144 h 994448"/>
              <a:gd name="connsiteX0" fmla="*/ 1347762 w 1386089"/>
              <a:gd name="connsiteY0" fmla="*/ 378990 h 994444"/>
              <a:gd name="connsiteX1" fmla="*/ 1355393 w 1386089"/>
              <a:gd name="connsiteY1" fmla="*/ 397926 h 994444"/>
              <a:gd name="connsiteX2" fmla="*/ 1319187 w 1386089"/>
              <a:gd name="connsiteY2" fmla="*/ 594171 h 994444"/>
              <a:gd name="connsiteX3" fmla="*/ 1304899 w 1386089"/>
              <a:gd name="connsiteY3" fmla="*/ 727495 h 994444"/>
              <a:gd name="connsiteX4" fmla="*/ 1355393 w 1386089"/>
              <a:gd name="connsiteY4" fmla="*/ 791477 h 994444"/>
              <a:gd name="connsiteX5" fmla="*/ 1339473 w 1386089"/>
              <a:gd name="connsiteY5" fmla="*/ 862591 h 994444"/>
              <a:gd name="connsiteX6" fmla="*/ 1306508 w 1386089"/>
              <a:gd name="connsiteY6" fmla="*/ 947975 h 994444"/>
              <a:gd name="connsiteX7" fmla="*/ 861986 w 1386089"/>
              <a:gd name="connsiteY7" fmla="*/ 583771 h 994444"/>
              <a:gd name="connsiteX8" fmla="*/ 861209 w 1386089"/>
              <a:gd name="connsiteY8" fmla="*/ 576838 h 994444"/>
              <a:gd name="connsiteX9" fmla="*/ 728882 w 1386089"/>
              <a:gd name="connsiteY9" fmla="*/ 629829 h 994444"/>
              <a:gd name="connsiteX10" fmla="*/ 461150 w 1386089"/>
              <a:gd name="connsiteY10" fmla="*/ 719234 h 994444"/>
              <a:gd name="connsiteX11" fmla="*/ 295250 w 1386089"/>
              <a:gd name="connsiteY11" fmla="*/ 888601 h 994444"/>
              <a:gd name="connsiteX12" fmla="*/ 239806 w 1386089"/>
              <a:gd name="connsiteY12" fmla="*/ 983757 h 994444"/>
              <a:gd name="connsiteX13" fmla="*/ 152374 w 1386089"/>
              <a:gd name="connsiteY13" fmla="*/ 946572 h 994444"/>
              <a:gd name="connsiteX14" fmla="*/ 14293 w 1386089"/>
              <a:gd name="connsiteY14" fmla="*/ 803720 h 994444"/>
              <a:gd name="connsiteX15" fmla="*/ 66616 w 1386089"/>
              <a:gd name="connsiteY15" fmla="*/ 607592 h 994444"/>
              <a:gd name="connsiteX16" fmla="*/ 214253 w 1386089"/>
              <a:gd name="connsiteY16" fmla="*/ 540917 h 994444"/>
              <a:gd name="connsiteX17" fmla="*/ 215344 w 1386089"/>
              <a:gd name="connsiteY17" fmla="*/ 532074 h 994444"/>
              <a:gd name="connsiteX18" fmla="*/ 485897 w 1386089"/>
              <a:gd name="connsiteY18" fmla="*/ 391100 h 994444"/>
              <a:gd name="connsiteX19" fmla="*/ 550990 w 1386089"/>
              <a:gd name="connsiteY19" fmla="*/ 217619 h 994444"/>
              <a:gd name="connsiteX20" fmla="*/ 557186 w 1386089"/>
              <a:gd name="connsiteY20" fmla="*/ 113158 h 994444"/>
              <a:gd name="connsiteX21" fmla="*/ 567003 w 1386089"/>
              <a:gd name="connsiteY21" fmla="*/ 24102 h 994444"/>
              <a:gd name="connsiteX22" fmla="*/ 838956 w 1386089"/>
              <a:gd name="connsiteY22" fmla="*/ 257778 h 994444"/>
              <a:gd name="connsiteX23" fmla="*/ 899824 w 1386089"/>
              <a:gd name="connsiteY23" fmla="*/ 356809 h 994444"/>
              <a:gd name="connsiteX24" fmla="*/ 951705 w 1386089"/>
              <a:gd name="connsiteY24" fmla="*/ 446059 h 994444"/>
              <a:gd name="connsiteX25" fmla="*/ 1055845 w 1386089"/>
              <a:gd name="connsiteY25" fmla="*/ 375257 h 994444"/>
              <a:gd name="connsiteX26" fmla="*/ 1112228 w 1386089"/>
              <a:gd name="connsiteY26" fmla="*/ 334979 h 994444"/>
              <a:gd name="connsiteX27" fmla="*/ 1257243 w 1386089"/>
              <a:gd name="connsiteY27" fmla="*/ 255142 h 994444"/>
              <a:gd name="connsiteX0" fmla="*/ 1347762 w 1386089"/>
              <a:gd name="connsiteY0" fmla="*/ 378992 h 994448"/>
              <a:gd name="connsiteX1" fmla="*/ 1355393 w 1386089"/>
              <a:gd name="connsiteY1" fmla="*/ 397928 h 994448"/>
              <a:gd name="connsiteX2" fmla="*/ 1319187 w 1386089"/>
              <a:gd name="connsiteY2" fmla="*/ 594173 h 994448"/>
              <a:gd name="connsiteX3" fmla="*/ 1304899 w 1386089"/>
              <a:gd name="connsiteY3" fmla="*/ 727497 h 994448"/>
              <a:gd name="connsiteX4" fmla="*/ 1355393 w 1386089"/>
              <a:gd name="connsiteY4" fmla="*/ 791479 h 994448"/>
              <a:gd name="connsiteX5" fmla="*/ 1339473 w 1386089"/>
              <a:gd name="connsiteY5" fmla="*/ 862593 h 994448"/>
              <a:gd name="connsiteX6" fmla="*/ 1306508 w 1386089"/>
              <a:gd name="connsiteY6" fmla="*/ 947977 h 994448"/>
              <a:gd name="connsiteX7" fmla="*/ 861986 w 1386089"/>
              <a:gd name="connsiteY7" fmla="*/ 583773 h 994448"/>
              <a:gd name="connsiteX8" fmla="*/ 728882 w 1386089"/>
              <a:gd name="connsiteY8" fmla="*/ 629831 h 994448"/>
              <a:gd name="connsiteX9" fmla="*/ 461150 w 1386089"/>
              <a:gd name="connsiteY9" fmla="*/ 719236 h 994448"/>
              <a:gd name="connsiteX10" fmla="*/ 295250 w 1386089"/>
              <a:gd name="connsiteY10" fmla="*/ 888603 h 994448"/>
              <a:gd name="connsiteX11" fmla="*/ 239806 w 1386089"/>
              <a:gd name="connsiteY11" fmla="*/ 983759 h 994448"/>
              <a:gd name="connsiteX12" fmla="*/ 152374 w 1386089"/>
              <a:gd name="connsiteY12" fmla="*/ 946574 h 994448"/>
              <a:gd name="connsiteX13" fmla="*/ 14293 w 1386089"/>
              <a:gd name="connsiteY13" fmla="*/ 803722 h 994448"/>
              <a:gd name="connsiteX14" fmla="*/ 66616 w 1386089"/>
              <a:gd name="connsiteY14" fmla="*/ 607594 h 994448"/>
              <a:gd name="connsiteX15" fmla="*/ 214253 w 1386089"/>
              <a:gd name="connsiteY15" fmla="*/ 540919 h 994448"/>
              <a:gd name="connsiteX16" fmla="*/ 215344 w 1386089"/>
              <a:gd name="connsiteY16" fmla="*/ 532076 h 994448"/>
              <a:gd name="connsiteX17" fmla="*/ 485897 w 1386089"/>
              <a:gd name="connsiteY17" fmla="*/ 391102 h 994448"/>
              <a:gd name="connsiteX18" fmla="*/ 550990 w 1386089"/>
              <a:gd name="connsiteY18" fmla="*/ 217621 h 994448"/>
              <a:gd name="connsiteX19" fmla="*/ 557186 w 1386089"/>
              <a:gd name="connsiteY19" fmla="*/ 113160 h 994448"/>
              <a:gd name="connsiteX20" fmla="*/ 567003 w 1386089"/>
              <a:gd name="connsiteY20" fmla="*/ 24104 h 994448"/>
              <a:gd name="connsiteX21" fmla="*/ 838956 w 1386089"/>
              <a:gd name="connsiteY21" fmla="*/ 257780 h 994448"/>
              <a:gd name="connsiteX22" fmla="*/ 899824 w 1386089"/>
              <a:gd name="connsiteY22" fmla="*/ 356811 h 994448"/>
              <a:gd name="connsiteX23" fmla="*/ 951705 w 1386089"/>
              <a:gd name="connsiteY23" fmla="*/ 446061 h 994448"/>
              <a:gd name="connsiteX24" fmla="*/ 1055845 w 1386089"/>
              <a:gd name="connsiteY24" fmla="*/ 375259 h 994448"/>
              <a:gd name="connsiteX25" fmla="*/ 1112228 w 1386089"/>
              <a:gd name="connsiteY25" fmla="*/ 334981 h 994448"/>
              <a:gd name="connsiteX26" fmla="*/ 1257243 w 1386089"/>
              <a:gd name="connsiteY26" fmla="*/ 255144 h 994448"/>
              <a:gd name="connsiteX0" fmla="*/ 1347762 w 1386089"/>
              <a:gd name="connsiteY0" fmla="*/ 378990 h 994444"/>
              <a:gd name="connsiteX1" fmla="*/ 1355393 w 1386089"/>
              <a:gd name="connsiteY1" fmla="*/ 397926 h 994444"/>
              <a:gd name="connsiteX2" fmla="*/ 1319187 w 1386089"/>
              <a:gd name="connsiteY2" fmla="*/ 594171 h 994444"/>
              <a:gd name="connsiteX3" fmla="*/ 1304899 w 1386089"/>
              <a:gd name="connsiteY3" fmla="*/ 727495 h 994444"/>
              <a:gd name="connsiteX4" fmla="*/ 1355393 w 1386089"/>
              <a:gd name="connsiteY4" fmla="*/ 791477 h 994444"/>
              <a:gd name="connsiteX5" fmla="*/ 1339473 w 1386089"/>
              <a:gd name="connsiteY5" fmla="*/ 862591 h 994444"/>
              <a:gd name="connsiteX6" fmla="*/ 1306508 w 1386089"/>
              <a:gd name="connsiteY6" fmla="*/ 947975 h 994444"/>
              <a:gd name="connsiteX7" fmla="*/ 861986 w 1386089"/>
              <a:gd name="connsiteY7" fmla="*/ 583771 h 994444"/>
              <a:gd name="connsiteX8" fmla="*/ 875933 w 1386089"/>
              <a:gd name="connsiteY8" fmla="*/ 818300 h 994444"/>
              <a:gd name="connsiteX9" fmla="*/ 728882 w 1386089"/>
              <a:gd name="connsiteY9" fmla="*/ 629829 h 994444"/>
              <a:gd name="connsiteX10" fmla="*/ 461150 w 1386089"/>
              <a:gd name="connsiteY10" fmla="*/ 719234 h 994444"/>
              <a:gd name="connsiteX11" fmla="*/ 295250 w 1386089"/>
              <a:gd name="connsiteY11" fmla="*/ 888601 h 994444"/>
              <a:gd name="connsiteX12" fmla="*/ 239806 w 1386089"/>
              <a:gd name="connsiteY12" fmla="*/ 983757 h 994444"/>
              <a:gd name="connsiteX13" fmla="*/ 152374 w 1386089"/>
              <a:gd name="connsiteY13" fmla="*/ 946572 h 994444"/>
              <a:gd name="connsiteX14" fmla="*/ 14293 w 1386089"/>
              <a:gd name="connsiteY14" fmla="*/ 803720 h 994444"/>
              <a:gd name="connsiteX15" fmla="*/ 66616 w 1386089"/>
              <a:gd name="connsiteY15" fmla="*/ 607592 h 994444"/>
              <a:gd name="connsiteX16" fmla="*/ 214253 w 1386089"/>
              <a:gd name="connsiteY16" fmla="*/ 540917 h 994444"/>
              <a:gd name="connsiteX17" fmla="*/ 215344 w 1386089"/>
              <a:gd name="connsiteY17" fmla="*/ 532074 h 994444"/>
              <a:gd name="connsiteX18" fmla="*/ 485897 w 1386089"/>
              <a:gd name="connsiteY18" fmla="*/ 391100 h 994444"/>
              <a:gd name="connsiteX19" fmla="*/ 550990 w 1386089"/>
              <a:gd name="connsiteY19" fmla="*/ 217619 h 994444"/>
              <a:gd name="connsiteX20" fmla="*/ 557186 w 1386089"/>
              <a:gd name="connsiteY20" fmla="*/ 113158 h 994444"/>
              <a:gd name="connsiteX21" fmla="*/ 567003 w 1386089"/>
              <a:gd name="connsiteY21" fmla="*/ 24102 h 994444"/>
              <a:gd name="connsiteX22" fmla="*/ 838956 w 1386089"/>
              <a:gd name="connsiteY22" fmla="*/ 257778 h 994444"/>
              <a:gd name="connsiteX23" fmla="*/ 899824 w 1386089"/>
              <a:gd name="connsiteY23" fmla="*/ 356809 h 994444"/>
              <a:gd name="connsiteX24" fmla="*/ 951705 w 1386089"/>
              <a:gd name="connsiteY24" fmla="*/ 446059 h 994444"/>
              <a:gd name="connsiteX25" fmla="*/ 1055845 w 1386089"/>
              <a:gd name="connsiteY25" fmla="*/ 375257 h 994444"/>
              <a:gd name="connsiteX26" fmla="*/ 1112228 w 1386089"/>
              <a:gd name="connsiteY26" fmla="*/ 334979 h 994444"/>
              <a:gd name="connsiteX27" fmla="*/ 1257243 w 1386089"/>
              <a:gd name="connsiteY27" fmla="*/ 255142 h 994444"/>
              <a:gd name="connsiteX0" fmla="*/ 1347762 w 1386089"/>
              <a:gd name="connsiteY0" fmla="*/ 378992 h 994448"/>
              <a:gd name="connsiteX1" fmla="*/ 1355393 w 1386089"/>
              <a:gd name="connsiteY1" fmla="*/ 397928 h 994448"/>
              <a:gd name="connsiteX2" fmla="*/ 1319187 w 1386089"/>
              <a:gd name="connsiteY2" fmla="*/ 594173 h 994448"/>
              <a:gd name="connsiteX3" fmla="*/ 1304899 w 1386089"/>
              <a:gd name="connsiteY3" fmla="*/ 727497 h 994448"/>
              <a:gd name="connsiteX4" fmla="*/ 1355393 w 1386089"/>
              <a:gd name="connsiteY4" fmla="*/ 791479 h 994448"/>
              <a:gd name="connsiteX5" fmla="*/ 1339473 w 1386089"/>
              <a:gd name="connsiteY5" fmla="*/ 862593 h 994448"/>
              <a:gd name="connsiteX6" fmla="*/ 1306508 w 1386089"/>
              <a:gd name="connsiteY6" fmla="*/ 947977 h 994448"/>
              <a:gd name="connsiteX7" fmla="*/ 861986 w 1386089"/>
              <a:gd name="connsiteY7" fmla="*/ 583773 h 994448"/>
              <a:gd name="connsiteX8" fmla="*/ 728882 w 1386089"/>
              <a:gd name="connsiteY8" fmla="*/ 629831 h 994448"/>
              <a:gd name="connsiteX9" fmla="*/ 461150 w 1386089"/>
              <a:gd name="connsiteY9" fmla="*/ 719236 h 994448"/>
              <a:gd name="connsiteX10" fmla="*/ 295250 w 1386089"/>
              <a:gd name="connsiteY10" fmla="*/ 888603 h 994448"/>
              <a:gd name="connsiteX11" fmla="*/ 239806 w 1386089"/>
              <a:gd name="connsiteY11" fmla="*/ 983759 h 994448"/>
              <a:gd name="connsiteX12" fmla="*/ 152374 w 1386089"/>
              <a:gd name="connsiteY12" fmla="*/ 946574 h 994448"/>
              <a:gd name="connsiteX13" fmla="*/ 14293 w 1386089"/>
              <a:gd name="connsiteY13" fmla="*/ 803722 h 994448"/>
              <a:gd name="connsiteX14" fmla="*/ 66616 w 1386089"/>
              <a:gd name="connsiteY14" fmla="*/ 607594 h 994448"/>
              <a:gd name="connsiteX15" fmla="*/ 214253 w 1386089"/>
              <a:gd name="connsiteY15" fmla="*/ 540919 h 994448"/>
              <a:gd name="connsiteX16" fmla="*/ 215344 w 1386089"/>
              <a:gd name="connsiteY16" fmla="*/ 532076 h 994448"/>
              <a:gd name="connsiteX17" fmla="*/ 485897 w 1386089"/>
              <a:gd name="connsiteY17" fmla="*/ 391102 h 994448"/>
              <a:gd name="connsiteX18" fmla="*/ 550990 w 1386089"/>
              <a:gd name="connsiteY18" fmla="*/ 217621 h 994448"/>
              <a:gd name="connsiteX19" fmla="*/ 557186 w 1386089"/>
              <a:gd name="connsiteY19" fmla="*/ 113160 h 994448"/>
              <a:gd name="connsiteX20" fmla="*/ 567003 w 1386089"/>
              <a:gd name="connsiteY20" fmla="*/ 24104 h 994448"/>
              <a:gd name="connsiteX21" fmla="*/ 838956 w 1386089"/>
              <a:gd name="connsiteY21" fmla="*/ 257780 h 994448"/>
              <a:gd name="connsiteX22" fmla="*/ 899824 w 1386089"/>
              <a:gd name="connsiteY22" fmla="*/ 356811 h 994448"/>
              <a:gd name="connsiteX23" fmla="*/ 951705 w 1386089"/>
              <a:gd name="connsiteY23" fmla="*/ 446061 h 994448"/>
              <a:gd name="connsiteX24" fmla="*/ 1055845 w 1386089"/>
              <a:gd name="connsiteY24" fmla="*/ 375259 h 994448"/>
              <a:gd name="connsiteX25" fmla="*/ 1112228 w 1386089"/>
              <a:gd name="connsiteY25" fmla="*/ 334981 h 994448"/>
              <a:gd name="connsiteX26" fmla="*/ 1257243 w 1386089"/>
              <a:gd name="connsiteY26" fmla="*/ 255144 h 994448"/>
              <a:gd name="connsiteX0" fmla="*/ 1347762 w 1386089"/>
              <a:gd name="connsiteY0" fmla="*/ 378990 h 994444"/>
              <a:gd name="connsiteX1" fmla="*/ 1355393 w 1386089"/>
              <a:gd name="connsiteY1" fmla="*/ 397926 h 994444"/>
              <a:gd name="connsiteX2" fmla="*/ 1319187 w 1386089"/>
              <a:gd name="connsiteY2" fmla="*/ 594171 h 994444"/>
              <a:gd name="connsiteX3" fmla="*/ 1304899 w 1386089"/>
              <a:gd name="connsiteY3" fmla="*/ 727495 h 994444"/>
              <a:gd name="connsiteX4" fmla="*/ 1355393 w 1386089"/>
              <a:gd name="connsiteY4" fmla="*/ 791477 h 994444"/>
              <a:gd name="connsiteX5" fmla="*/ 1339473 w 1386089"/>
              <a:gd name="connsiteY5" fmla="*/ 862591 h 994444"/>
              <a:gd name="connsiteX6" fmla="*/ 1306508 w 1386089"/>
              <a:gd name="connsiteY6" fmla="*/ 947975 h 994444"/>
              <a:gd name="connsiteX7" fmla="*/ 861986 w 1386089"/>
              <a:gd name="connsiteY7" fmla="*/ 583771 h 994444"/>
              <a:gd name="connsiteX8" fmla="*/ 714352 w 1386089"/>
              <a:gd name="connsiteY8" fmla="*/ 447114 h 994444"/>
              <a:gd name="connsiteX9" fmla="*/ 728882 w 1386089"/>
              <a:gd name="connsiteY9" fmla="*/ 629829 h 994444"/>
              <a:gd name="connsiteX10" fmla="*/ 461150 w 1386089"/>
              <a:gd name="connsiteY10" fmla="*/ 719234 h 994444"/>
              <a:gd name="connsiteX11" fmla="*/ 295250 w 1386089"/>
              <a:gd name="connsiteY11" fmla="*/ 888601 h 994444"/>
              <a:gd name="connsiteX12" fmla="*/ 239806 w 1386089"/>
              <a:gd name="connsiteY12" fmla="*/ 983757 h 994444"/>
              <a:gd name="connsiteX13" fmla="*/ 152374 w 1386089"/>
              <a:gd name="connsiteY13" fmla="*/ 946572 h 994444"/>
              <a:gd name="connsiteX14" fmla="*/ 14293 w 1386089"/>
              <a:gd name="connsiteY14" fmla="*/ 803720 h 994444"/>
              <a:gd name="connsiteX15" fmla="*/ 66616 w 1386089"/>
              <a:gd name="connsiteY15" fmla="*/ 607592 h 994444"/>
              <a:gd name="connsiteX16" fmla="*/ 214253 w 1386089"/>
              <a:gd name="connsiteY16" fmla="*/ 540917 h 994444"/>
              <a:gd name="connsiteX17" fmla="*/ 215344 w 1386089"/>
              <a:gd name="connsiteY17" fmla="*/ 532074 h 994444"/>
              <a:gd name="connsiteX18" fmla="*/ 485897 w 1386089"/>
              <a:gd name="connsiteY18" fmla="*/ 391100 h 994444"/>
              <a:gd name="connsiteX19" fmla="*/ 550990 w 1386089"/>
              <a:gd name="connsiteY19" fmla="*/ 217619 h 994444"/>
              <a:gd name="connsiteX20" fmla="*/ 557186 w 1386089"/>
              <a:gd name="connsiteY20" fmla="*/ 113158 h 994444"/>
              <a:gd name="connsiteX21" fmla="*/ 567003 w 1386089"/>
              <a:gd name="connsiteY21" fmla="*/ 24102 h 994444"/>
              <a:gd name="connsiteX22" fmla="*/ 838956 w 1386089"/>
              <a:gd name="connsiteY22" fmla="*/ 257778 h 994444"/>
              <a:gd name="connsiteX23" fmla="*/ 899824 w 1386089"/>
              <a:gd name="connsiteY23" fmla="*/ 356809 h 994444"/>
              <a:gd name="connsiteX24" fmla="*/ 951705 w 1386089"/>
              <a:gd name="connsiteY24" fmla="*/ 446059 h 994444"/>
              <a:gd name="connsiteX25" fmla="*/ 1055845 w 1386089"/>
              <a:gd name="connsiteY25" fmla="*/ 375257 h 994444"/>
              <a:gd name="connsiteX26" fmla="*/ 1112228 w 1386089"/>
              <a:gd name="connsiteY26" fmla="*/ 334979 h 994444"/>
              <a:gd name="connsiteX27" fmla="*/ 1257243 w 1386089"/>
              <a:gd name="connsiteY27" fmla="*/ 255142 h 994444"/>
              <a:gd name="connsiteX0" fmla="*/ 1347762 w 1386089"/>
              <a:gd name="connsiteY0" fmla="*/ 378992 h 994448"/>
              <a:gd name="connsiteX1" fmla="*/ 1355393 w 1386089"/>
              <a:gd name="connsiteY1" fmla="*/ 397928 h 994448"/>
              <a:gd name="connsiteX2" fmla="*/ 1319187 w 1386089"/>
              <a:gd name="connsiteY2" fmla="*/ 594173 h 994448"/>
              <a:gd name="connsiteX3" fmla="*/ 1304899 w 1386089"/>
              <a:gd name="connsiteY3" fmla="*/ 727497 h 994448"/>
              <a:gd name="connsiteX4" fmla="*/ 1355393 w 1386089"/>
              <a:gd name="connsiteY4" fmla="*/ 791479 h 994448"/>
              <a:gd name="connsiteX5" fmla="*/ 1339473 w 1386089"/>
              <a:gd name="connsiteY5" fmla="*/ 862593 h 994448"/>
              <a:gd name="connsiteX6" fmla="*/ 1306508 w 1386089"/>
              <a:gd name="connsiteY6" fmla="*/ 947977 h 994448"/>
              <a:gd name="connsiteX7" fmla="*/ 861986 w 1386089"/>
              <a:gd name="connsiteY7" fmla="*/ 583773 h 994448"/>
              <a:gd name="connsiteX8" fmla="*/ 714352 w 1386089"/>
              <a:gd name="connsiteY8" fmla="*/ 447116 h 994448"/>
              <a:gd name="connsiteX9" fmla="*/ 728882 w 1386089"/>
              <a:gd name="connsiteY9" fmla="*/ 629831 h 994448"/>
              <a:gd name="connsiteX10" fmla="*/ 461150 w 1386089"/>
              <a:gd name="connsiteY10" fmla="*/ 719236 h 994448"/>
              <a:gd name="connsiteX11" fmla="*/ 295250 w 1386089"/>
              <a:gd name="connsiteY11" fmla="*/ 888603 h 994448"/>
              <a:gd name="connsiteX12" fmla="*/ 239806 w 1386089"/>
              <a:gd name="connsiteY12" fmla="*/ 983759 h 994448"/>
              <a:gd name="connsiteX13" fmla="*/ 152374 w 1386089"/>
              <a:gd name="connsiteY13" fmla="*/ 946574 h 994448"/>
              <a:gd name="connsiteX14" fmla="*/ 14293 w 1386089"/>
              <a:gd name="connsiteY14" fmla="*/ 803722 h 994448"/>
              <a:gd name="connsiteX15" fmla="*/ 66616 w 1386089"/>
              <a:gd name="connsiteY15" fmla="*/ 607594 h 994448"/>
              <a:gd name="connsiteX16" fmla="*/ 214253 w 1386089"/>
              <a:gd name="connsiteY16" fmla="*/ 540919 h 994448"/>
              <a:gd name="connsiteX17" fmla="*/ 215344 w 1386089"/>
              <a:gd name="connsiteY17" fmla="*/ 532076 h 994448"/>
              <a:gd name="connsiteX18" fmla="*/ 485897 w 1386089"/>
              <a:gd name="connsiteY18" fmla="*/ 391102 h 994448"/>
              <a:gd name="connsiteX19" fmla="*/ 550990 w 1386089"/>
              <a:gd name="connsiteY19" fmla="*/ 217621 h 994448"/>
              <a:gd name="connsiteX20" fmla="*/ 557186 w 1386089"/>
              <a:gd name="connsiteY20" fmla="*/ 113160 h 994448"/>
              <a:gd name="connsiteX21" fmla="*/ 567003 w 1386089"/>
              <a:gd name="connsiteY21" fmla="*/ 24104 h 994448"/>
              <a:gd name="connsiteX22" fmla="*/ 838956 w 1386089"/>
              <a:gd name="connsiteY22" fmla="*/ 257780 h 994448"/>
              <a:gd name="connsiteX23" fmla="*/ 899824 w 1386089"/>
              <a:gd name="connsiteY23" fmla="*/ 356811 h 994448"/>
              <a:gd name="connsiteX24" fmla="*/ 951705 w 1386089"/>
              <a:gd name="connsiteY24" fmla="*/ 446061 h 994448"/>
              <a:gd name="connsiteX25" fmla="*/ 1055845 w 1386089"/>
              <a:gd name="connsiteY25" fmla="*/ 375259 h 994448"/>
              <a:gd name="connsiteX26" fmla="*/ 1112228 w 1386089"/>
              <a:gd name="connsiteY26" fmla="*/ 334981 h 994448"/>
              <a:gd name="connsiteX27" fmla="*/ 1257243 w 1386089"/>
              <a:gd name="connsiteY27" fmla="*/ 255144 h 994448"/>
              <a:gd name="connsiteX0" fmla="*/ 1347762 w 1386089"/>
              <a:gd name="connsiteY0" fmla="*/ 378990 h 994444"/>
              <a:gd name="connsiteX1" fmla="*/ 1355393 w 1386089"/>
              <a:gd name="connsiteY1" fmla="*/ 397926 h 994444"/>
              <a:gd name="connsiteX2" fmla="*/ 1319187 w 1386089"/>
              <a:gd name="connsiteY2" fmla="*/ 594171 h 994444"/>
              <a:gd name="connsiteX3" fmla="*/ 1304899 w 1386089"/>
              <a:gd name="connsiteY3" fmla="*/ 727495 h 994444"/>
              <a:gd name="connsiteX4" fmla="*/ 1355393 w 1386089"/>
              <a:gd name="connsiteY4" fmla="*/ 791477 h 994444"/>
              <a:gd name="connsiteX5" fmla="*/ 1339473 w 1386089"/>
              <a:gd name="connsiteY5" fmla="*/ 862591 h 994444"/>
              <a:gd name="connsiteX6" fmla="*/ 1306508 w 1386089"/>
              <a:gd name="connsiteY6" fmla="*/ 947975 h 994444"/>
              <a:gd name="connsiteX7" fmla="*/ 861986 w 1386089"/>
              <a:gd name="connsiteY7" fmla="*/ 583771 h 994444"/>
              <a:gd name="connsiteX8" fmla="*/ 714352 w 1386089"/>
              <a:gd name="connsiteY8" fmla="*/ 447114 h 994444"/>
              <a:gd name="connsiteX9" fmla="*/ 728882 w 1386089"/>
              <a:gd name="connsiteY9" fmla="*/ 629829 h 994444"/>
              <a:gd name="connsiteX10" fmla="*/ 461150 w 1386089"/>
              <a:gd name="connsiteY10" fmla="*/ 719234 h 994444"/>
              <a:gd name="connsiteX11" fmla="*/ 295250 w 1386089"/>
              <a:gd name="connsiteY11" fmla="*/ 888601 h 994444"/>
              <a:gd name="connsiteX12" fmla="*/ 239806 w 1386089"/>
              <a:gd name="connsiteY12" fmla="*/ 983757 h 994444"/>
              <a:gd name="connsiteX13" fmla="*/ 152374 w 1386089"/>
              <a:gd name="connsiteY13" fmla="*/ 946572 h 994444"/>
              <a:gd name="connsiteX14" fmla="*/ 14293 w 1386089"/>
              <a:gd name="connsiteY14" fmla="*/ 803720 h 994444"/>
              <a:gd name="connsiteX15" fmla="*/ 66616 w 1386089"/>
              <a:gd name="connsiteY15" fmla="*/ 607592 h 994444"/>
              <a:gd name="connsiteX16" fmla="*/ 214253 w 1386089"/>
              <a:gd name="connsiteY16" fmla="*/ 540917 h 994444"/>
              <a:gd name="connsiteX17" fmla="*/ 215344 w 1386089"/>
              <a:gd name="connsiteY17" fmla="*/ 532074 h 994444"/>
              <a:gd name="connsiteX18" fmla="*/ 485897 w 1386089"/>
              <a:gd name="connsiteY18" fmla="*/ 391100 h 994444"/>
              <a:gd name="connsiteX19" fmla="*/ 550990 w 1386089"/>
              <a:gd name="connsiteY19" fmla="*/ 217619 h 994444"/>
              <a:gd name="connsiteX20" fmla="*/ 557186 w 1386089"/>
              <a:gd name="connsiteY20" fmla="*/ 113158 h 994444"/>
              <a:gd name="connsiteX21" fmla="*/ 567003 w 1386089"/>
              <a:gd name="connsiteY21" fmla="*/ 24102 h 994444"/>
              <a:gd name="connsiteX22" fmla="*/ 838956 w 1386089"/>
              <a:gd name="connsiteY22" fmla="*/ 257778 h 994444"/>
              <a:gd name="connsiteX23" fmla="*/ 899824 w 1386089"/>
              <a:gd name="connsiteY23" fmla="*/ 356809 h 994444"/>
              <a:gd name="connsiteX24" fmla="*/ 951705 w 1386089"/>
              <a:gd name="connsiteY24" fmla="*/ 446059 h 994444"/>
              <a:gd name="connsiteX25" fmla="*/ 1055845 w 1386089"/>
              <a:gd name="connsiteY25" fmla="*/ 375257 h 994444"/>
              <a:gd name="connsiteX26" fmla="*/ 1112228 w 1386089"/>
              <a:gd name="connsiteY26" fmla="*/ 334979 h 994444"/>
              <a:gd name="connsiteX27" fmla="*/ 1257243 w 1386089"/>
              <a:gd name="connsiteY27" fmla="*/ 255142 h 994444"/>
              <a:gd name="connsiteX0" fmla="*/ 1347762 w 1386089"/>
              <a:gd name="connsiteY0" fmla="*/ 378992 h 994448"/>
              <a:gd name="connsiteX1" fmla="*/ 1355393 w 1386089"/>
              <a:gd name="connsiteY1" fmla="*/ 397928 h 994448"/>
              <a:gd name="connsiteX2" fmla="*/ 1319187 w 1386089"/>
              <a:gd name="connsiteY2" fmla="*/ 594173 h 994448"/>
              <a:gd name="connsiteX3" fmla="*/ 1304899 w 1386089"/>
              <a:gd name="connsiteY3" fmla="*/ 727497 h 994448"/>
              <a:gd name="connsiteX4" fmla="*/ 1355393 w 1386089"/>
              <a:gd name="connsiteY4" fmla="*/ 791479 h 994448"/>
              <a:gd name="connsiteX5" fmla="*/ 1339473 w 1386089"/>
              <a:gd name="connsiteY5" fmla="*/ 862593 h 994448"/>
              <a:gd name="connsiteX6" fmla="*/ 1306508 w 1386089"/>
              <a:gd name="connsiteY6" fmla="*/ 947977 h 994448"/>
              <a:gd name="connsiteX7" fmla="*/ 861986 w 1386089"/>
              <a:gd name="connsiteY7" fmla="*/ 583773 h 994448"/>
              <a:gd name="connsiteX8" fmla="*/ 680151 w 1386089"/>
              <a:gd name="connsiteY8" fmla="*/ 326376 h 994448"/>
              <a:gd name="connsiteX9" fmla="*/ 728882 w 1386089"/>
              <a:gd name="connsiteY9" fmla="*/ 629831 h 994448"/>
              <a:gd name="connsiteX10" fmla="*/ 461150 w 1386089"/>
              <a:gd name="connsiteY10" fmla="*/ 719236 h 994448"/>
              <a:gd name="connsiteX11" fmla="*/ 295250 w 1386089"/>
              <a:gd name="connsiteY11" fmla="*/ 888603 h 994448"/>
              <a:gd name="connsiteX12" fmla="*/ 239806 w 1386089"/>
              <a:gd name="connsiteY12" fmla="*/ 983759 h 994448"/>
              <a:gd name="connsiteX13" fmla="*/ 152374 w 1386089"/>
              <a:gd name="connsiteY13" fmla="*/ 946574 h 994448"/>
              <a:gd name="connsiteX14" fmla="*/ 14293 w 1386089"/>
              <a:gd name="connsiteY14" fmla="*/ 803722 h 994448"/>
              <a:gd name="connsiteX15" fmla="*/ 66616 w 1386089"/>
              <a:gd name="connsiteY15" fmla="*/ 607594 h 994448"/>
              <a:gd name="connsiteX16" fmla="*/ 214253 w 1386089"/>
              <a:gd name="connsiteY16" fmla="*/ 540919 h 994448"/>
              <a:gd name="connsiteX17" fmla="*/ 215344 w 1386089"/>
              <a:gd name="connsiteY17" fmla="*/ 532076 h 994448"/>
              <a:gd name="connsiteX18" fmla="*/ 485897 w 1386089"/>
              <a:gd name="connsiteY18" fmla="*/ 391102 h 994448"/>
              <a:gd name="connsiteX19" fmla="*/ 550990 w 1386089"/>
              <a:gd name="connsiteY19" fmla="*/ 217621 h 994448"/>
              <a:gd name="connsiteX20" fmla="*/ 557186 w 1386089"/>
              <a:gd name="connsiteY20" fmla="*/ 113160 h 994448"/>
              <a:gd name="connsiteX21" fmla="*/ 567003 w 1386089"/>
              <a:gd name="connsiteY21" fmla="*/ 24104 h 994448"/>
              <a:gd name="connsiteX22" fmla="*/ 838956 w 1386089"/>
              <a:gd name="connsiteY22" fmla="*/ 257780 h 994448"/>
              <a:gd name="connsiteX23" fmla="*/ 899824 w 1386089"/>
              <a:gd name="connsiteY23" fmla="*/ 356811 h 994448"/>
              <a:gd name="connsiteX24" fmla="*/ 951705 w 1386089"/>
              <a:gd name="connsiteY24" fmla="*/ 446061 h 994448"/>
              <a:gd name="connsiteX25" fmla="*/ 1055845 w 1386089"/>
              <a:gd name="connsiteY25" fmla="*/ 375259 h 994448"/>
              <a:gd name="connsiteX26" fmla="*/ 1112228 w 1386089"/>
              <a:gd name="connsiteY26" fmla="*/ 334981 h 994448"/>
              <a:gd name="connsiteX27" fmla="*/ 1257243 w 1386089"/>
              <a:gd name="connsiteY27" fmla="*/ 255144 h 994448"/>
              <a:gd name="connsiteX0" fmla="*/ 1347762 w 1386089"/>
              <a:gd name="connsiteY0" fmla="*/ 378990 h 994444"/>
              <a:gd name="connsiteX1" fmla="*/ 1355393 w 1386089"/>
              <a:gd name="connsiteY1" fmla="*/ 397926 h 994444"/>
              <a:gd name="connsiteX2" fmla="*/ 1319187 w 1386089"/>
              <a:gd name="connsiteY2" fmla="*/ 594171 h 994444"/>
              <a:gd name="connsiteX3" fmla="*/ 1304899 w 1386089"/>
              <a:gd name="connsiteY3" fmla="*/ 727495 h 994444"/>
              <a:gd name="connsiteX4" fmla="*/ 1355393 w 1386089"/>
              <a:gd name="connsiteY4" fmla="*/ 791477 h 994444"/>
              <a:gd name="connsiteX5" fmla="*/ 1339473 w 1386089"/>
              <a:gd name="connsiteY5" fmla="*/ 862591 h 994444"/>
              <a:gd name="connsiteX6" fmla="*/ 1306508 w 1386089"/>
              <a:gd name="connsiteY6" fmla="*/ 947975 h 994444"/>
              <a:gd name="connsiteX7" fmla="*/ 861986 w 1386089"/>
              <a:gd name="connsiteY7" fmla="*/ 583771 h 994444"/>
              <a:gd name="connsiteX8" fmla="*/ 728882 w 1386089"/>
              <a:gd name="connsiteY8" fmla="*/ 629829 h 994444"/>
              <a:gd name="connsiteX9" fmla="*/ 461150 w 1386089"/>
              <a:gd name="connsiteY9" fmla="*/ 719234 h 994444"/>
              <a:gd name="connsiteX10" fmla="*/ 295250 w 1386089"/>
              <a:gd name="connsiteY10" fmla="*/ 888601 h 994444"/>
              <a:gd name="connsiteX11" fmla="*/ 239806 w 1386089"/>
              <a:gd name="connsiteY11" fmla="*/ 983757 h 994444"/>
              <a:gd name="connsiteX12" fmla="*/ 152374 w 1386089"/>
              <a:gd name="connsiteY12" fmla="*/ 946572 h 994444"/>
              <a:gd name="connsiteX13" fmla="*/ 14293 w 1386089"/>
              <a:gd name="connsiteY13" fmla="*/ 803720 h 994444"/>
              <a:gd name="connsiteX14" fmla="*/ 66616 w 1386089"/>
              <a:gd name="connsiteY14" fmla="*/ 607592 h 994444"/>
              <a:gd name="connsiteX15" fmla="*/ 214253 w 1386089"/>
              <a:gd name="connsiteY15" fmla="*/ 540917 h 994444"/>
              <a:gd name="connsiteX16" fmla="*/ 215344 w 1386089"/>
              <a:gd name="connsiteY16" fmla="*/ 532074 h 994444"/>
              <a:gd name="connsiteX17" fmla="*/ 485897 w 1386089"/>
              <a:gd name="connsiteY17" fmla="*/ 391100 h 994444"/>
              <a:gd name="connsiteX18" fmla="*/ 550990 w 1386089"/>
              <a:gd name="connsiteY18" fmla="*/ 217619 h 994444"/>
              <a:gd name="connsiteX19" fmla="*/ 557186 w 1386089"/>
              <a:gd name="connsiteY19" fmla="*/ 113158 h 994444"/>
              <a:gd name="connsiteX20" fmla="*/ 567003 w 1386089"/>
              <a:gd name="connsiteY20" fmla="*/ 24102 h 994444"/>
              <a:gd name="connsiteX21" fmla="*/ 838956 w 1386089"/>
              <a:gd name="connsiteY21" fmla="*/ 257778 h 994444"/>
              <a:gd name="connsiteX22" fmla="*/ 899824 w 1386089"/>
              <a:gd name="connsiteY22" fmla="*/ 356809 h 994444"/>
              <a:gd name="connsiteX23" fmla="*/ 951705 w 1386089"/>
              <a:gd name="connsiteY23" fmla="*/ 446059 h 994444"/>
              <a:gd name="connsiteX24" fmla="*/ 1055845 w 1386089"/>
              <a:gd name="connsiteY24" fmla="*/ 375257 h 994444"/>
              <a:gd name="connsiteX25" fmla="*/ 1112228 w 1386089"/>
              <a:gd name="connsiteY25" fmla="*/ 334979 h 994444"/>
              <a:gd name="connsiteX26" fmla="*/ 1257243 w 1386089"/>
              <a:gd name="connsiteY26" fmla="*/ 255142 h 994444"/>
              <a:gd name="connsiteX0" fmla="*/ 1347762 w 1390973"/>
              <a:gd name="connsiteY0" fmla="*/ 378992 h 995939"/>
              <a:gd name="connsiteX1" fmla="*/ 1355393 w 1390973"/>
              <a:gd name="connsiteY1" fmla="*/ 397928 h 995939"/>
              <a:gd name="connsiteX2" fmla="*/ 1319187 w 1390973"/>
              <a:gd name="connsiteY2" fmla="*/ 594173 h 995939"/>
              <a:gd name="connsiteX3" fmla="*/ 1304899 w 1390973"/>
              <a:gd name="connsiteY3" fmla="*/ 727497 h 995939"/>
              <a:gd name="connsiteX4" fmla="*/ 1355393 w 1390973"/>
              <a:gd name="connsiteY4" fmla="*/ 791479 h 995939"/>
              <a:gd name="connsiteX5" fmla="*/ 1339473 w 1390973"/>
              <a:gd name="connsiteY5" fmla="*/ 862593 h 995939"/>
              <a:gd name="connsiteX6" fmla="*/ 1306508 w 1390973"/>
              <a:gd name="connsiteY6" fmla="*/ 947977 h 995939"/>
              <a:gd name="connsiteX7" fmla="*/ 832676 w 1390973"/>
              <a:gd name="connsiteY7" fmla="*/ 574823 h 995939"/>
              <a:gd name="connsiteX8" fmla="*/ 728882 w 1390973"/>
              <a:gd name="connsiteY8" fmla="*/ 629831 h 995939"/>
              <a:gd name="connsiteX9" fmla="*/ 461150 w 1390973"/>
              <a:gd name="connsiteY9" fmla="*/ 719236 h 995939"/>
              <a:gd name="connsiteX10" fmla="*/ 295250 w 1390973"/>
              <a:gd name="connsiteY10" fmla="*/ 888603 h 995939"/>
              <a:gd name="connsiteX11" fmla="*/ 239806 w 1390973"/>
              <a:gd name="connsiteY11" fmla="*/ 983759 h 995939"/>
              <a:gd name="connsiteX12" fmla="*/ 152374 w 1390973"/>
              <a:gd name="connsiteY12" fmla="*/ 946574 h 995939"/>
              <a:gd name="connsiteX13" fmla="*/ 14293 w 1390973"/>
              <a:gd name="connsiteY13" fmla="*/ 803722 h 995939"/>
              <a:gd name="connsiteX14" fmla="*/ 66616 w 1390973"/>
              <a:gd name="connsiteY14" fmla="*/ 607594 h 995939"/>
              <a:gd name="connsiteX15" fmla="*/ 214253 w 1390973"/>
              <a:gd name="connsiteY15" fmla="*/ 540919 h 995939"/>
              <a:gd name="connsiteX16" fmla="*/ 215344 w 1390973"/>
              <a:gd name="connsiteY16" fmla="*/ 532076 h 995939"/>
              <a:gd name="connsiteX17" fmla="*/ 485897 w 1390973"/>
              <a:gd name="connsiteY17" fmla="*/ 391102 h 995939"/>
              <a:gd name="connsiteX18" fmla="*/ 550990 w 1390973"/>
              <a:gd name="connsiteY18" fmla="*/ 217621 h 995939"/>
              <a:gd name="connsiteX19" fmla="*/ 557186 w 1390973"/>
              <a:gd name="connsiteY19" fmla="*/ 113160 h 995939"/>
              <a:gd name="connsiteX20" fmla="*/ 567003 w 1390973"/>
              <a:gd name="connsiteY20" fmla="*/ 24104 h 995939"/>
              <a:gd name="connsiteX21" fmla="*/ 838956 w 1390973"/>
              <a:gd name="connsiteY21" fmla="*/ 257780 h 995939"/>
              <a:gd name="connsiteX22" fmla="*/ 899824 w 1390973"/>
              <a:gd name="connsiteY22" fmla="*/ 356811 h 995939"/>
              <a:gd name="connsiteX23" fmla="*/ 951705 w 1390973"/>
              <a:gd name="connsiteY23" fmla="*/ 446061 h 995939"/>
              <a:gd name="connsiteX24" fmla="*/ 1055845 w 1390973"/>
              <a:gd name="connsiteY24" fmla="*/ 375259 h 995939"/>
              <a:gd name="connsiteX25" fmla="*/ 1112228 w 1390973"/>
              <a:gd name="connsiteY25" fmla="*/ 334981 h 995939"/>
              <a:gd name="connsiteX26" fmla="*/ 1257243 w 1390973"/>
              <a:gd name="connsiteY26" fmla="*/ 255144 h 995939"/>
              <a:gd name="connsiteX0" fmla="*/ 1347762 w 1390973"/>
              <a:gd name="connsiteY0" fmla="*/ 378990 h 995937"/>
              <a:gd name="connsiteX1" fmla="*/ 1355393 w 1390973"/>
              <a:gd name="connsiteY1" fmla="*/ 397926 h 995937"/>
              <a:gd name="connsiteX2" fmla="*/ 1319187 w 1390973"/>
              <a:gd name="connsiteY2" fmla="*/ 594171 h 995937"/>
              <a:gd name="connsiteX3" fmla="*/ 1304899 w 1390973"/>
              <a:gd name="connsiteY3" fmla="*/ 727495 h 995937"/>
              <a:gd name="connsiteX4" fmla="*/ 1355393 w 1390973"/>
              <a:gd name="connsiteY4" fmla="*/ 791477 h 995937"/>
              <a:gd name="connsiteX5" fmla="*/ 1339473 w 1390973"/>
              <a:gd name="connsiteY5" fmla="*/ 862591 h 995937"/>
              <a:gd name="connsiteX6" fmla="*/ 1306508 w 1390973"/>
              <a:gd name="connsiteY6" fmla="*/ 947975 h 995937"/>
              <a:gd name="connsiteX7" fmla="*/ 832676 w 1390973"/>
              <a:gd name="connsiteY7" fmla="*/ 574821 h 995937"/>
              <a:gd name="connsiteX8" fmla="*/ 728882 w 1390973"/>
              <a:gd name="connsiteY8" fmla="*/ 629829 h 995937"/>
              <a:gd name="connsiteX9" fmla="*/ 461150 w 1390973"/>
              <a:gd name="connsiteY9" fmla="*/ 719234 h 995937"/>
              <a:gd name="connsiteX10" fmla="*/ 295250 w 1390973"/>
              <a:gd name="connsiteY10" fmla="*/ 888601 h 995937"/>
              <a:gd name="connsiteX11" fmla="*/ 239806 w 1390973"/>
              <a:gd name="connsiteY11" fmla="*/ 983757 h 995937"/>
              <a:gd name="connsiteX12" fmla="*/ 152374 w 1390973"/>
              <a:gd name="connsiteY12" fmla="*/ 946572 h 995937"/>
              <a:gd name="connsiteX13" fmla="*/ 14293 w 1390973"/>
              <a:gd name="connsiteY13" fmla="*/ 803720 h 995937"/>
              <a:gd name="connsiteX14" fmla="*/ 66616 w 1390973"/>
              <a:gd name="connsiteY14" fmla="*/ 607592 h 995937"/>
              <a:gd name="connsiteX15" fmla="*/ 214253 w 1390973"/>
              <a:gd name="connsiteY15" fmla="*/ 540917 h 995937"/>
              <a:gd name="connsiteX16" fmla="*/ 215344 w 1390973"/>
              <a:gd name="connsiteY16" fmla="*/ 532074 h 995937"/>
              <a:gd name="connsiteX17" fmla="*/ 485897 w 1390973"/>
              <a:gd name="connsiteY17" fmla="*/ 391100 h 995937"/>
              <a:gd name="connsiteX18" fmla="*/ 550990 w 1390973"/>
              <a:gd name="connsiteY18" fmla="*/ 217619 h 995937"/>
              <a:gd name="connsiteX19" fmla="*/ 557186 w 1390973"/>
              <a:gd name="connsiteY19" fmla="*/ 113158 h 995937"/>
              <a:gd name="connsiteX20" fmla="*/ 567003 w 1390973"/>
              <a:gd name="connsiteY20" fmla="*/ 24102 h 995937"/>
              <a:gd name="connsiteX21" fmla="*/ 838956 w 1390973"/>
              <a:gd name="connsiteY21" fmla="*/ 257778 h 995937"/>
              <a:gd name="connsiteX22" fmla="*/ 899824 w 1390973"/>
              <a:gd name="connsiteY22" fmla="*/ 356809 h 995937"/>
              <a:gd name="connsiteX23" fmla="*/ 951705 w 1390973"/>
              <a:gd name="connsiteY23" fmla="*/ 446059 h 995937"/>
              <a:gd name="connsiteX24" fmla="*/ 1055845 w 1390973"/>
              <a:gd name="connsiteY24" fmla="*/ 375257 h 995937"/>
              <a:gd name="connsiteX25" fmla="*/ 1112228 w 1390973"/>
              <a:gd name="connsiteY25" fmla="*/ 334979 h 995937"/>
              <a:gd name="connsiteX26" fmla="*/ 1257243 w 1390973"/>
              <a:gd name="connsiteY26" fmla="*/ 255142 h 995937"/>
              <a:gd name="connsiteX0" fmla="*/ 1347762 w 1390973"/>
              <a:gd name="connsiteY0" fmla="*/ 378992 h 995939"/>
              <a:gd name="connsiteX1" fmla="*/ 1355393 w 1390973"/>
              <a:gd name="connsiteY1" fmla="*/ 397928 h 995939"/>
              <a:gd name="connsiteX2" fmla="*/ 1319187 w 1390973"/>
              <a:gd name="connsiteY2" fmla="*/ 594173 h 995939"/>
              <a:gd name="connsiteX3" fmla="*/ 1304899 w 1390973"/>
              <a:gd name="connsiteY3" fmla="*/ 727497 h 995939"/>
              <a:gd name="connsiteX4" fmla="*/ 1355393 w 1390973"/>
              <a:gd name="connsiteY4" fmla="*/ 791479 h 995939"/>
              <a:gd name="connsiteX5" fmla="*/ 1339473 w 1390973"/>
              <a:gd name="connsiteY5" fmla="*/ 862593 h 995939"/>
              <a:gd name="connsiteX6" fmla="*/ 1306508 w 1390973"/>
              <a:gd name="connsiteY6" fmla="*/ 947977 h 995939"/>
              <a:gd name="connsiteX7" fmla="*/ 832676 w 1390973"/>
              <a:gd name="connsiteY7" fmla="*/ 574823 h 995939"/>
              <a:gd name="connsiteX8" fmla="*/ 728882 w 1390973"/>
              <a:gd name="connsiteY8" fmla="*/ 629831 h 995939"/>
              <a:gd name="connsiteX9" fmla="*/ 461150 w 1390973"/>
              <a:gd name="connsiteY9" fmla="*/ 719236 h 995939"/>
              <a:gd name="connsiteX10" fmla="*/ 295250 w 1390973"/>
              <a:gd name="connsiteY10" fmla="*/ 888603 h 995939"/>
              <a:gd name="connsiteX11" fmla="*/ 239806 w 1390973"/>
              <a:gd name="connsiteY11" fmla="*/ 983759 h 995939"/>
              <a:gd name="connsiteX12" fmla="*/ 152374 w 1390973"/>
              <a:gd name="connsiteY12" fmla="*/ 946574 h 995939"/>
              <a:gd name="connsiteX13" fmla="*/ 14293 w 1390973"/>
              <a:gd name="connsiteY13" fmla="*/ 803722 h 995939"/>
              <a:gd name="connsiteX14" fmla="*/ 66616 w 1390973"/>
              <a:gd name="connsiteY14" fmla="*/ 607594 h 995939"/>
              <a:gd name="connsiteX15" fmla="*/ 214253 w 1390973"/>
              <a:gd name="connsiteY15" fmla="*/ 540919 h 995939"/>
              <a:gd name="connsiteX16" fmla="*/ 215344 w 1390973"/>
              <a:gd name="connsiteY16" fmla="*/ 532076 h 995939"/>
              <a:gd name="connsiteX17" fmla="*/ 485897 w 1390973"/>
              <a:gd name="connsiteY17" fmla="*/ 391102 h 995939"/>
              <a:gd name="connsiteX18" fmla="*/ 550990 w 1390973"/>
              <a:gd name="connsiteY18" fmla="*/ 217621 h 995939"/>
              <a:gd name="connsiteX19" fmla="*/ 557186 w 1390973"/>
              <a:gd name="connsiteY19" fmla="*/ 113160 h 995939"/>
              <a:gd name="connsiteX20" fmla="*/ 567003 w 1390973"/>
              <a:gd name="connsiteY20" fmla="*/ 24104 h 995939"/>
              <a:gd name="connsiteX21" fmla="*/ 838956 w 1390973"/>
              <a:gd name="connsiteY21" fmla="*/ 257780 h 995939"/>
              <a:gd name="connsiteX22" fmla="*/ 899824 w 1390973"/>
              <a:gd name="connsiteY22" fmla="*/ 356811 h 995939"/>
              <a:gd name="connsiteX23" fmla="*/ 951705 w 1390973"/>
              <a:gd name="connsiteY23" fmla="*/ 446061 h 995939"/>
              <a:gd name="connsiteX24" fmla="*/ 1055845 w 1390973"/>
              <a:gd name="connsiteY24" fmla="*/ 375259 h 995939"/>
              <a:gd name="connsiteX25" fmla="*/ 1112228 w 1390973"/>
              <a:gd name="connsiteY25" fmla="*/ 334981 h 995939"/>
              <a:gd name="connsiteX26" fmla="*/ 1262137 w 1390973"/>
              <a:gd name="connsiteY26" fmla="*/ 326690 h 995939"/>
              <a:gd name="connsiteX0" fmla="*/ 1347762 w 1427414"/>
              <a:gd name="connsiteY0" fmla="*/ 378990 h 995937"/>
              <a:gd name="connsiteX1" fmla="*/ 1355393 w 1427414"/>
              <a:gd name="connsiteY1" fmla="*/ 397926 h 995937"/>
              <a:gd name="connsiteX2" fmla="*/ 1319187 w 1427414"/>
              <a:gd name="connsiteY2" fmla="*/ 594171 h 995937"/>
              <a:gd name="connsiteX3" fmla="*/ 1304899 w 1427414"/>
              <a:gd name="connsiteY3" fmla="*/ 727495 h 995937"/>
              <a:gd name="connsiteX4" fmla="*/ 1418998 w 1427414"/>
              <a:gd name="connsiteY4" fmla="*/ 648384 h 995937"/>
              <a:gd name="connsiteX5" fmla="*/ 1355393 w 1427414"/>
              <a:gd name="connsiteY5" fmla="*/ 791477 h 995937"/>
              <a:gd name="connsiteX6" fmla="*/ 1339473 w 1427414"/>
              <a:gd name="connsiteY6" fmla="*/ 862591 h 995937"/>
              <a:gd name="connsiteX7" fmla="*/ 1306508 w 1427414"/>
              <a:gd name="connsiteY7" fmla="*/ 947975 h 995937"/>
              <a:gd name="connsiteX8" fmla="*/ 832676 w 1427414"/>
              <a:gd name="connsiteY8" fmla="*/ 574821 h 995937"/>
              <a:gd name="connsiteX9" fmla="*/ 728882 w 1427414"/>
              <a:gd name="connsiteY9" fmla="*/ 629829 h 995937"/>
              <a:gd name="connsiteX10" fmla="*/ 461150 w 1427414"/>
              <a:gd name="connsiteY10" fmla="*/ 719234 h 995937"/>
              <a:gd name="connsiteX11" fmla="*/ 295250 w 1427414"/>
              <a:gd name="connsiteY11" fmla="*/ 888601 h 995937"/>
              <a:gd name="connsiteX12" fmla="*/ 239806 w 1427414"/>
              <a:gd name="connsiteY12" fmla="*/ 983757 h 995937"/>
              <a:gd name="connsiteX13" fmla="*/ 152374 w 1427414"/>
              <a:gd name="connsiteY13" fmla="*/ 946572 h 995937"/>
              <a:gd name="connsiteX14" fmla="*/ 14293 w 1427414"/>
              <a:gd name="connsiteY14" fmla="*/ 803720 h 995937"/>
              <a:gd name="connsiteX15" fmla="*/ 66616 w 1427414"/>
              <a:gd name="connsiteY15" fmla="*/ 607592 h 995937"/>
              <a:gd name="connsiteX16" fmla="*/ 214253 w 1427414"/>
              <a:gd name="connsiteY16" fmla="*/ 540917 h 995937"/>
              <a:gd name="connsiteX17" fmla="*/ 215344 w 1427414"/>
              <a:gd name="connsiteY17" fmla="*/ 532074 h 995937"/>
              <a:gd name="connsiteX18" fmla="*/ 485897 w 1427414"/>
              <a:gd name="connsiteY18" fmla="*/ 391100 h 995937"/>
              <a:gd name="connsiteX19" fmla="*/ 550990 w 1427414"/>
              <a:gd name="connsiteY19" fmla="*/ 217619 h 995937"/>
              <a:gd name="connsiteX20" fmla="*/ 557186 w 1427414"/>
              <a:gd name="connsiteY20" fmla="*/ 113158 h 995937"/>
              <a:gd name="connsiteX21" fmla="*/ 567003 w 1427414"/>
              <a:gd name="connsiteY21" fmla="*/ 24102 h 995937"/>
              <a:gd name="connsiteX22" fmla="*/ 838956 w 1427414"/>
              <a:gd name="connsiteY22" fmla="*/ 257778 h 995937"/>
              <a:gd name="connsiteX23" fmla="*/ 899824 w 1427414"/>
              <a:gd name="connsiteY23" fmla="*/ 356809 h 995937"/>
              <a:gd name="connsiteX24" fmla="*/ 951705 w 1427414"/>
              <a:gd name="connsiteY24" fmla="*/ 446059 h 995937"/>
              <a:gd name="connsiteX25" fmla="*/ 1055845 w 1427414"/>
              <a:gd name="connsiteY25" fmla="*/ 375257 h 995937"/>
              <a:gd name="connsiteX26" fmla="*/ 1112228 w 1427414"/>
              <a:gd name="connsiteY26" fmla="*/ 334979 h 995937"/>
              <a:gd name="connsiteX27" fmla="*/ 1262137 w 1427414"/>
              <a:gd name="connsiteY27" fmla="*/ 326688 h 995937"/>
              <a:gd name="connsiteX0" fmla="*/ 1347762 w 1390975"/>
              <a:gd name="connsiteY0" fmla="*/ 378992 h 995939"/>
              <a:gd name="connsiteX1" fmla="*/ 1355393 w 1390975"/>
              <a:gd name="connsiteY1" fmla="*/ 397928 h 995939"/>
              <a:gd name="connsiteX2" fmla="*/ 1319187 w 1390975"/>
              <a:gd name="connsiteY2" fmla="*/ 594173 h 995939"/>
              <a:gd name="connsiteX3" fmla="*/ 1304899 w 1390975"/>
              <a:gd name="connsiteY3" fmla="*/ 727497 h 995939"/>
              <a:gd name="connsiteX4" fmla="*/ 1355393 w 1390975"/>
              <a:gd name="connsiteY4" fmla="*/ 791479 h 995939"/>
              <a:gd name="connsiteX5" fmla="*/ 1339473 w 1390975"/>
              <a:gd name="connsiteY5" fmla="*/ 862593 h 995939"/>
              <a:gd name="connsiteX6" fmla="*/ 1306508 w 1390975"/>
              <a:gd name="connsiteY6" fmla="*/ 947977 h 995939"/>
              <a:gd name="connsiteX7" fmla="*/ 832676 w 1390975"/>
              <a:gd name="connsiteY7" fmla="*/ 574823 h 995939"/>
              <a:gd name="connsiteX8" fmla="*/ 728882 w 1390975"/>
              <a:gd name="connsiteY8" fmla="*/ 629831 h 995939"/>
              <a:gd name="connsiteX9" fmla="*/ 461150 w 1390975"/>
              <a:gd name="connsiteY9" fmla="*/ 719236 h 995939"/>
              <a:gd name="connsiteX10" fmla="*/ 295250 w 1390975"/>
              <a:gd name="connsiteY10" fmla="*/ 888603 h 995939"/>
              <a:gd name="connsiteX11" fmla="*/ 239806 w 1390975"/>
              <a:gd name="connsiteY11" fmla="*/ 983759 h 995939"/>
              <a:gd name="connsiteX12" fmla="*/ 152374 w 1390975"/>
              <a:gd name="connsiteY12" fmla="*/ 946574 h 995939"/>
              <a:gd name="connsiteX13" fmla="*/ 14293 w 1390975"/>
              <a:gd name="connsiteY13" fmla="*/ 803722 h 995939"/>
              <a:gd name="connsiteX14" fmla="*/ 66616 w 1390975"/>
              <a:gd name="connsiteY14" fmla="*/ 607594 h 995939"/>
              <a:gd name="connsiteX15" fmla="*/ 214253 w 1390975"/>
              <a:gd name="connsiteY15" fmla="*/ 540919 h 995939"/>
              <a:gd name="connsiteX16" fmla="*/ 215344 w 1390975"/>
              <a:gd name="connsiteY16" fmla="*/ 532076 h 995939"/>
              <a:gd name="connsiteX17" fmla="*/ 485897 w 1390975"/>
              <a:gd name="connsiteY17" fmla="*/ 391102 h 995939"/>
              <a:gd name="connsiteX18" fmla="*/ 550990 w 1390975"/>
              <a:gd name="connsiteY18" fmla="*/ 217621 h 995939"/>
              <a:gd name="connsiteX19" fmla="*/ 557186 w 1390975"/>
              <a:gd name="connsiteY19" fmla="*/ 113160 h 995939"/>
              <a:gd name="connsiteX20" fmla="*/ 567003 w 1390975"/>
              <a:gd name="connsiteY20" fmla="*/ 24104 h 995939"/>
              <a:gd name="connsiteX21" fmla="*/ 838956 w 1390975"/>
              <a:gd name="connsiteY21" fmla="*/ 257780 h 995939"/>
              <a:gd name="connsiteX22" fmla="*/ 899824 w 1390975"/>
              <a:gd name="connsiteY22" fmla="*/ 356811 h 995939"/>
              <a:gd name="connsiteX23" fmla="*/ 951705 w 1390975"/>
              <a:gd name="connsiteY23" fmla="*/ 446061 h 995939"/>
              <a:gd name="connsiteX24" fmla="*/ 1055845 w 1390975"/>
              <a:gd name="connsiteY24" fmla="*/ 375259 h 995939"/>
              <a:gd name="connsiteX25" fmla="*/ 1112228 w 1390975"/>
              <a:gd name="connsiteY25" fmla="*/ 334981 h 995939"/>
              <a:gd name="connsiteX26" fmla="*/ 1262137 w 1390975"/>
              <a:gd name="connsiteY26" fmla="*/ 326690 h 995939"/>
              <a:gd name="connsiteX0" fmla="*/ 1347762 w 1390975"/>
              <a:gd name="connsiteY0" fmla="*/ 378990 h 995937"/>
              <a:gd name="connsiteX1" fmla="*/ 1355393 w 1390975"/>
              <a:gd name="connsiteY1" fmla="*/ 397926 h 995937"/>
              <a:gd name="connsiteX2" fmla="*/ 1319187 w 1390975"/>
              <a:gd name="connsiteY2" fmla="*/ 594171 h 995937"/>
              <a:gd name="connsiteX3" fmla="*/ 1339150 w 1390975"/>
              <a:gd name="connsiteY3" fmla="*/ 696193 h 995937"/>
              <a:gd name="connsiteX4" fmla="*/ 1355393 w 1390975"/>
              <a:gd name="connsiteY4" fmla="*/ 791477 h 995937"/>
              <a:gd name="connsiteX5" fmla="*/ 1339473 w 1390975"/>
              <a:gd name="connsiteY5" fmla="*/ 862591 h 995937"/>
              <a:gd name="connsiteX6" fmla="*/ 1306508 w 1390975"/>
              <a:gd name="connsiteY6" fmla="*/ 947975 h 995937"/>
              <a:gd name="connsiteX7" fmla="*/ 832676 w 1390975"/>
              <a:gd name="connsiteY7" fmla="*/ 574821 h 995937"/>
              <a:gd name="connsiteX8" fmla="*/ 728882 w 1390975"/>
              <a:gd name="connsiteY8" fmla="*/ 629829 h 995937"/>
              <a:gd name="connsiteX9" fmla="*/ 461150 w 1390975"/>
              <a:gd name="connsiteY9" fmla="*/ 719234 h 995937"/>
              <a:gd name="connsiteX10" fmla="*/ 295250 w 1390975"/>
              <a:gd name="connsiteY10" fmla="*/ 888601 h 995937"/>
              <a:gd name="connsiteX11" fmla="*/ 239806 w 1390975"/>
              <a:gd name="connsiteY11" fmla="*/ 983757 h 995937"/>
              <a:gd name="connsiteX12" fmla="*/ 152374 w 1390975"/>
              <a:gd name="connsiteY12" fmla="*/ 946572 h 995937"/>
              <a:gd name="connsiteX13" fmla="*/ 14293 w 1390975"/>
              <a:gd name="connsiteY13" fmla="*/ 803720 h 995937"/>
              <a:gd name="connsiteX14" fmla="*/ 66616 w 1390975"/>
              <a:gd name="connsiteY14" fmla="*/ 607592 h 995937"/>
              <a:gd name="connsiteX15" fmla="*/ 214253 w 1390975"/>
              <a:gd name="connsiteY15" fmla="*/ 540917 h 995937"/>
              <a:gd name="connsiteX16" fmla="*/ 215344 w 1390975"/>
              <a:gd name="connsiteY16" fmla="*/ 532074 h 995937"/>
              <a:gd name="connsiteX17" fmla="*/ 485897 w 1390975"/>
              <a:gd name="connsiteY17" fmla="*/ 391100 h 995937"/>
              <a:gd name="connsiteX18" fmla="*/ 550990 w 1390975"/>
              <a:gd name="connsiteY18" fmla="*/ 217619 h 995937"/>
              <a:gd name="connsiteX19" fmla="*/ 557186 w 1390975"/>
              <a:gd name="connsiteY19" fmla="*/ 113158 h 995937"/>
              <a:gd name="connsiteX20" fmla="*/ 567003 w 1390975"/>
              <a:gd name="connsiteY20" fmla="*/ 24102 h 995937"/>
              <a:gd name="connsiteX21" fmla="*/ 838956 w 1390975"/>
              <a:gd name="connsiteY21" fmla="*/ 257778 h 995937"/>
              <a:gd name="connsiteX22" fmla="*/ 899824 w 1390975"/>
              <a:gd name="connsiteY22" fmla="*/ 356809 h 995937"/>
              <a:gd name="connsiteX23" fmla="*/ 951705 w 1390975"/>
              <a:gd name="connsiteY23" fmla="*/ 446059 h 995937"/>
              <a:gd name="connsiteX24" fmla="*/ 1055845 w 1390975"/>
              <a:gd name="connsiteY24" fmla="*/ 375257 h 995937"/>
              <a:gd name="connsiteX25" fmla="*/ 1112228 w 1390975"/>
              <a:gd name="connsiteY25" fmla="*/ 334979 h 995937"/>
              <a:gd name="connsiteX26" fmla="*/ 1262137 w 1390975"/>
              <a:gd name="connsiteY26" fmla="*/ 326688 h 995937"/>
              <a:gd name="connsiteX0" fmla="*/ 1347762 w 1390975"/>
              <a:gd name="connsiteY0" fmla="*/ 414769 h 1031716"/>
              <a:gd name="connsiteX1" fmla="*/ 1355393 w 1390975"/>
              <a:gd name="connsiteY1" fmla="*/ 433705 h 1031716"/>
              <a:gd name="connsiteX2" fmla="*/ 1319187 w 1390975"/>
              <a:gd name="connsiteY2" fmla="*/ 629950 h 1031716"/>
              <a:gd name="connsiteX3" fmla="*/ 1339150 w 1390975"/>
              <a:gd name="connsiteY3" fmla="*/ 731972 h 1031716"/>
              <a:gd name="connsiteX4" fmla="*/ 1355393 w 1390975"/>
              <a:gd name="connsiteY4" fmla="*/ 827256 h 1031716"/>
              <a:gd name="connsiteX5" fmla="*/ 1339473 w 1390975"/>
              <a:gd name="connsiteY5" fmla="*/ 898370 h 1031716"/>
              <a:gd name="connsiteX6" fmla="*/ 1306508 w 1390975"/>
              <a:gd name="connsiteY6" fmla="*/ 983754 h 1031716"/>
              <a:gd name="connsiteX7" fmla="*/ 832676 w 1390975"/>
              <a:gd name="connsiteY7" fmla="*/ 610600 h 1031716"/>
              <a:gd name="connsiteX8" fmla="*/ 728882 w 1390975"/>
              <a:gd name="connsiteY8" fmla="*/ 665608 h 1031716"/>
              <a:gd name="connsiteX9" fmla="*/ 461150 w 1390975"/>
              <a:gd name="connsiteY9" fmla="*/ 755013 h 1031716"/>
              <a:gd name="connsiteX10" fmla="*/ 295250 w 1390975"/>
              <a:gd name="connsiteY10" fmla="*/ 924380 h 1031716"/>
              <a:gd name="connsiteX11" fmla="*/ 239806 w 1390975"/>
              <a:gd name="connsiteY11" fmla="*/ 1019536 h 1031716"/>
              <a:gd name="connsiteX12" fmla="*/ 152374 w 1390975"/>
              <a:gd name="connsiteY12" fmla="*/ 982351 h 1031716"/>
              <a:gd name="connsiteX13" fmla="*/ 14293 w 1390975"/>
              <a:gd name="connsiteY13" fmla="*/ 839499 h 1031716"/>
              <a:gd name="connsiteX14" fmla="*/ 66616 w 1390975"/>
              <a:gd name="connsiteY14" fmla="*/ 643371 h 1031716"/>
              <a:gd name="connsiteX15" fmla="*/ 214253 w 1390975"/>
              <a:gd name="connsiteY15" fmla="*/ 576696 h 1031716"/>
              <a:gd name="connsiteX16" fmla="*/ 215344 w 1390975"/>
              <a:gd name="connsiteY16" fmla="*/ 567853 h 1031716"/>
              <a:gd name="connsiteX17" fmla="*/ 485897 w 1390975"/>
              <a:gd name="connsiteY17" fmla="*/ 426879 h 1031716"/>
              <a:gd name="connsiteX18" fmla="*/ 550990 w 1390975"/>
              <a:gd name="connsiteY18" fmla="*/ 253398 h 1031716"/>
              <a:gd name="connsiteX19" fmla="*/ 557186 w 1390975"/>
              <a:gd name="connsiteY19" fmla="*/ 148937 h 1031716"/>
              <a:gd name="connsiteX20" fmla="*/ 606134 w 1390975"/>
              <a:gd name="connsiteY20" fmla="*/ 24104 h 1031716"/>
              <a:gd name="connsiteX21" fmla="*/ 838956 w 1390975"/>
              <a:gd name="connsiteY21" fmla="*/ 293557 h 1031716"/>
              <a:gd name="connsiteX22" fmla="*/ 899824 w 1390975"/>
              <a:gd name="connsiteY22" fmla="*/ 392588 h 1031716"/>
              <a:gd name="connsiteX23" fmla="*/ 951705 w 1390975"/>
              <a:gd name="connsiteY23" fmla="*/ 481838 h 1031716"/>
              <a:gd name="connsiteX24" fmla="*/ 1055845 w 1390975"/>
              <a:gd name="connsiteY24" fmla="*/ 411036 h 1031716"/>
              <a:gd name="connsiteX25" fmla="*/ 1112228 w 1390975"/>
              <a:gd name="connsiteY25" fmla="*/ 370758 h 1031716"/>
              <a:gd name="connsiteX26" fmla="*/ 1262137 w 1390975"/>
              <a:gd name="connsiteY26" fmla="*/ 362467 h 1031716"/>
              <a:gd name="connsiteX0" fmla="*/ 1347762 w 1408272"/>
              <a:gd name="connsiteY0" fmla="*/ 414767 h 1029196"/>
              <a:gd name="connsiteX1" fmla="*/ 1355393 w 1408272"/>
              <a:gd name="connsiteY1" fmla="*/ 433703 h 1029196"/>
              <a:gd name="connsiteX2" fmla="*/ 1319187 w 1408272"/>
              <a:gd name="connsiteY2" fmla="*/ 629948 h 1029196"/>
              <a:gd name="connsiteX3" fmla="*/ 1339150 w 1408272"/>
              <a:gd name="connsiteY3" fmla="*/ 731970 h 1029196"/>
              <a:gd name="connsiteX4" fmla="*/ 1355393 w 1408272"/>
              <a:gd name="connsiteY4" fmla="*/ 827254 h 1029196"/>
              <a:gd name="connsiteX5" fmla="*/ 1339473 w 1408272"/>
              <a:gd name="connsiteY5" fmla="*/ 898368 h 1029196"/>
              <a:gd name="connsiteX6" fmla="*/ 1306508 w 1408272"/>
              <a:gd name="connsiteY6" fmla="*/ 983752 h 1029196"/>
              <a:gd name="connsiteX7" fmla="*/ 728882 w 1408272"/>
              <a:gd name="connsiteY7" fmla="*/ 665606 h 1029196"/>
              <a:gd name="connsiteX8" fmla="*/ 461150 w 1408272"/>
              <a:gd name="connsiteY8" fmla="*/ 755011 h 1029196"/>
              <a:gd name="connsiteX9" fmla="*/ 295250 w 1408272"/>
              <a:gd name="connsiteY9" fmla="*/ 924378 h 1029196"/>
              <a:gd name="connsiteX10" fmla="*/ 239806 w 1408272"/>
              <a:gd name="connsiteY10" fmla="*/ 1019534 h 1029196"/>
              <a:gd name="connsiteX11" fmla="*/ 152374 w 1408272"/>
              <a:gd name="connsiteY11" fmla="*/ 982349 h 1029196"/>
              <a:gd name="connsiteX12" fmla="*/ 14293 w 1408272"/>
              <a:gd name="connsiteY12" fmla="*/ 839497 h 1029196"/>
              <a:gd name="connsiteX13" fmla="*/ 66616 w 1408272"/>
              <a:gd name="connsiteY13" fmla="*/ 643369 h 1029196"/>
              <a:gd name="connsiteX14" fmla="*/ 214253 w 1408272"/>
              <a:gd name="connsiteY14" fmla="*/ 576694 h 1029196"/>
              <a:gd name="connsiteX15" fmla="*/ 215344 w 1408272"/>
              <a:gd name="connsiteY15" fmla="*/ 567851 h 1029196"/>
              <a:gd name="connsiteX16" fmla="*/ 485897 w 1408272"/>
              <a:gd name="connsiteY16" fmla="*/ 426877 h 1029196"/>
              <a:gd name="connsiteX17" fmla="*/ 550990 w 1408272"/>
              <a:gd name="connsiteY17" fmla="*/ 253396 h 1029196"/>
              <a:gd name="connsiteX18" fmla="*/ 557186 w 1408272"/>
              <a:gd name="connsiteY18" fmla="*/ 148935 h 1029196"/>
              <a:gd name="connsiteX19" fmla="*/ 606134 w 1408272"/>
              <a:gd name="connsiteY19" fmla="*/ 24102 h 1029196"/>
              <a:gd name="connsiteX20" fmla="*/ 838956 w 1408272"/>
              <a:gd name="connsiteY20" fmla="*/ 293555 h 1029196"/>
              <a:gd name="connsiteX21" fmla="*/ 899824 w 1408272"/>
              <a:gd name="connsiteY21" fmla="*/ 392586 h 1029196"/>
              <a:gd name="connsiteX22" fmla="*/ 951705 w 1408272"/>
              <a:gd name="connsiteY22" fmla="*/ 481836 h 1029196"/>
              <a:gd name="connsiteX23" fmla="*/ 1055845 w 1408272"/>
              <a:gd name="connsiteY23" fmla="*/ 411034 h 1029196"/>
              <a:gd name="connsiteX24" fmla="*/ 1112228 w 1408272"/>
              <a:gd name="connsiteY24" fmla="*/ 370756 h 1029196"/>
              <a:gd name="connsiteX25" fmla="*/ 1262137 w 1408272"/>
              <a:gd name="connsiteY25" fmla="*/ 362465 h 1029196"/>
              <a:gd name="connsiteX0" fmla="*/ 1347762 w 1414800"/>
              <a:gd name="connsiteY0" fmla="*/ 414769 h 1298452"/>
              <a:gd name="connsiteX1" fmla="*/ 1355393 w 1414800"/>
              <a:gd name="connsiteY1" fmla="*/ 433705 h 1298452"/>
              <a:gd name="connsiteX2" fmla="*/ 1319187 w 1414800"/>
              <a:gd name="connsiteY2" fmla="*/ 629950 h 1298452"/>
              <a:gd name="connsiteX3" fmla="*/ 1339150 w 1414800"/>
              <a:gd name="connsiteY3" fmla="*/ 731972 h 1298452"/>
              <a:gd name="connsiteX4" fmla="*/ 1355393 w 1414800"/>
              <a:gd name="connsiteY4" fmla="*/ 827256 h 1298452"/>
              <a:gd name="connsiteX5" fmla="*/ 1339473 w 1414800"/>
              <a:gd name="connsiteY5" fmla="*/ 898370 h 1298452"/>
              <a:gd name="connsiteX6" fmla="*/ 1306508 w 1414800"/>
              <a:gd name="connsiteY6" fmla="*/ 983754 h 1298452"/>
              <a:gd name="connsiteX7" fmla="*/ 689724 w 1414800"/>
              <a:gd name="connsiteY7" fmla="*/ 1260328 h 1298452"/>
              <a:gd name="connsiteX8" fmla="*/ 461150 w 1414800"/>
              <a:gd name="connsiteY8" fmla="*/ 755013 h 1298452"/>
              <a:gd name="connsiteX9" fmla="*/ 295250 w 1414800"/>
              <a:gd name="connsiteY9" fmla="*/ 924380 h 1298452"/>
              <a:gd name="connsiteX10" fmla="*/ 239806 w 1414800"/>
              <a:gd name="connsiteY10" fmla="*/ 1019536 h 1298452"/>
              <a:gd name="connsiteX11" fmla="*/ 152374 w 1414800"/>
              <a:gd name="connsiteY11" fmla="*/ 982351 h 1298452"/>
              <a:gd name="connsiteX12" fmla="*/ 14293 w 1414800"/>
              <a:gd name="connsiteY12" fmla="*/ 839499 h 1298452"/>
              <a:gd name="connsiteX13" fmla="*/ 66616 w 1414800"/>
              <a:gd name="connsiteY13" fmla="*/ 643371 h 1298452"/>
              <a:gd name="connsiteX14" fmla="*/ 214253 w 1414800"/>
              <a:gd name="connsiteY14" fmla="*/ 576696 h 1298452"/>
              <a:gd name="connsiteX15" fmla="*/ 215344 w 1414800"/>
              <a:gd name="connsiteY15" fmla="*/ 567853 h 1298452"/>
              <a:gd name="connsiteX16" fmla="*/ 485897 w 1414800"/>
              <a:gd name="connsiteY16" fmla="*/ 426879 h 1298452"/>
              <a:gd name="connsiteX17" fmla="*/ 550990 w 1414800"/>
              <a:gd name="connsiteY17" fmla="*/ 253398 h 1298452"/>
              <a:gd name="connsiteX18" fmla="*/ 557186 w 1414800"/>
              <a:gd name="connsiteY18" fmla="*/ 148937 h 1298452"/>
              <a:gd name="connsiteX19" fmla="*/ 606134 w 1414800"/>
              <a:gd name="connsiteY19" fmla="*/ 24104 h 1298452"/>
              <a:gd name="connsiteX20" fmla="*/ 838956 w 1414800"/>
              <a:gd name="connsiteY20" fmla="*/ 293557 h 1298452"/>
              <a:gd name="connsiteX21" fmla="*/ 899824 w 1414800"/>
              <a:gd name="connsiteY21" fmla="*/ 392588 h 1298452"/>
              <a:gd name="connsiteX22" fmla="*/ 951705 w 1414800"/>
              <a:gd name="connsiteY22" fmla="*/ 481838 h 1298452"/>
              <a:gd name="connsiteX23" fmla="*/ 1055845 w 1414800"/>
              <a:gd name="connsiteY23" fmla="*/ 411036 h 1298452"/>
              <a:gd name="connsiteX24" fmla="*/ 1112228 w 1414800"/>
              <a:gd name="connsiteY24" fmla="*/ 370758 h 1298452"/>
              <a:gd name="connsiteX25" fmla="*/ 1262137 w 1414800"/>
              <a:gd name="connsiteY25" fmla="*/ 362467 h 1298452"/>
              <a:gd name="connsiteX0" fmla="*/ 1347762 w 1400123"/>
              <a:gd name="connsiteY0" fmla="*/ 414767 h 1315591"/>
              <a:gd name="connsiteX1" fmla="*/ 1355393 w 1400123"/>
              <a:gd name="connsiteY1" fmla="*/ 433703 h 1315591"/>
              <a:gd name="connsiteX2" fmla="*/ 1319187 w 1400123"/>
              <a:gd name="connsiteY2" fmla="*/ 629948 h 1315591"/>
              <a:gd name="connsiteX3" fmla="*/ 1339150 w 1400123"/>
              <a:gd name="connsiteY3" fmla="*/ 731970 h 1315591"/>
              <a:gd name="connsiteX4" fmla="*/ 1355393 w 1400123"/>
              <a:gd name="connsiteY4" fmla="*/ 827254 h 1315591"/>
              <a:gd name="connsiteX5" fmla="*/ 1339473 w 1400123"/>
              <a:gd name="connsiteY5" fmla="*/ 898368 h 1315591"/>
              <a:gd name="connsiteX6" fmla="*/ 1291830 w 1400123"/>
              <a:gd name="connsiteY6" fmla="*/ 1086600 h 1315591"/>
              <a:gd name="connsiteX7" fmla="*/ 689724 w 1400123"/>
              <a:gd name="connsiteY7" fmla="*/ 1260326 h 1315591"/>
              <a:gd name="connsiteX8" fmla="*/ 461150 w 1400123"/>
              <a:gd name="connsiteY8" fmla="*/ 755011 h 1315591"/>
              <a:gd name="connsiteX9" fmla="*/ 295250 w 1400123"/>
              <a:gd name="connsiteY9" fmla="*/ 924378 h 1315591"/>
              <a:gd name="connsiteX10" fmla="*/ 239806 w 1400123"/>
              <a:gd name="connsiteY10" fmla="*/ 1019534 h 1315591"/>
              <a:gd name="connsiteX11" fmla="*/ 152374 w 1400123"/>
              <a:gd name="connsiteY11" fmla="*/ 982349 h 1315591"/>
              <a:gd name="connsiteX12" fmla="*/ 14293 w 1400123"/>
              <a:gd name="connsiteY12" fmla="*/ 839497 h 1315591"/>
              <a:gd name="connsiteX13" fmla="*/ 66616 w 1400123"/>
              <a:gd name="connsiteY13" fmla="*/ 643369 h 1315591"/>
              <a:gd name="connsiteX14" fmla="*/ 214253 w 1400123"/>
              <a:gd name="connsiteY14" fmla="*/ 576694 h 1315591"/>
              <a:gd name="connsiteX15" fmla="*/ 215344 w 1400123"/>
              <a:gd name="connsiteY15" fmla="*/ 567851 h 1315591"/>
              <a:gd name="connsiteX16" fmla="*/ 485897 w 1400123"/>
              <a:gd name="connsiteY16" fmla="*/ 426877 h 1315591"/>
              <a:gd name="connsiteX17" fmla="*/ 550990 w 1400123"/>
              <a:gd name="connsiteY17" fmla="*/ 253396 h 1315591"/>
              <a:gd name="connsiteX18" fmla="*/ 557186 w 1400123"/>
              <a:gd name="connsiteY18" fmla="*/ 148935 h 1315591"/>
              <a:gd name="connsiteX19" fmla="*/ 606134 w 1400123"/>
              <a:gd name="connsiteY19" fmla="*/ 24102 h 1315591"/>
              <a:gd name="connsiteX20" fmla="*/ 838956 w 1400123"/>
              <a:gd name="connsiteY20" fmla="*/ 293555 h 1315591"/>
              <a:gd name="connsiteX21" fmla="*/ 899824 w 1400123"/>
              <a:gd name="connsiteY21" fmla="*/ 392586 h 1315591"/>
              <a:gd name="connsiteX22" fmla="*/ 951705 w 1400123"/>
              <a:gd name="connsiteY22" fmla="*/ 481836 h 1315591"/>
              <a:gd name="connsiteX23" fmla="*/ 1055845 w 1400123"/>
              <a:gd name="connsiteY23" fmla="*/ 411034 h 1315591"/>
              <a:gd name="connsiteX24" fmla="*/ 1112228 w 1400123"/>
              <a:gd name="connsiteY24" fmla="*/ 370756 h 1315591"/>
              <a:gd name="connsiteX25" fmla="*/ 1262137 w 1400123"/>
              <a:gd name="connsiteY25" fmla="*/ 362465 h 1315591"/>
              <a:gd name="connsiteX0" fmla="*/ 1347762 w 1407461"/>
              <a:gd name="connsiteY0" fmla="*/ 414769 h 1315593"/>
              <a:gd name="connsiteX1" fmla="*/ 1355393 w 1407461"/>
              <a:gd name="connsiteY1" fmla="*/ 433705 h 1315593"/>
              <a:gd name="connsiteX2" fmla="*/ 1319187 w 1407461"/>
              <a:gd name="connsiteY2" fmla="*/ 629950 h 1315593"/>
              <a:gd name="connsiteX3" fmla="*/ 1339150 w 1407461"/>
              <a:gd name="connsiteY3" fmla="*/ 731972 h 1315593"/>
              <a:gd name="connsiteX4" fmla="*/ 1355393 w 1407461"/>
              <a:gd name="connsiteY4" fmla="*/ 827256 h 1315593"/>
              <a:gd name="connsiteX5" fmla="*/ 1383512 w 1407461"/>
              <a:gd name="connsiteY5" fmla="*/ 925201 h 1315593"/>
              <a:gd name="connsiteX6" fmla="*/ 1291830 w 1407461"/>
              <a:gd name="connsiteY6" fmla="*/ 1086602 h 1315593"/>
              <a:gd name="connsiteX7" fmla="*/ 689724 w 1407461"/>
              <a:gd name="connsiteY7" fmla="*/ 1260328 h 1315593"/>
              <a:gd name="connsiteX8" fmla="*/ 461150 w 1407461"/>
              <a:gd name="connsiteY8" fmla="*/ 755013 h 1315593"/>
              <a:gd name="connsiteX9" fmla="*/ 295250 w 1407461"/>
              <a:gd name="connsiteY9" fmla="*/ 924380 h 1315593"/>
              <a:gd name="connsiteX10" fmla="*/ 239806 w 1407461"/>
              <a:gd name="connsiteY10" fmla="*/ 1019536 h 1315593"/>
              <a:gd name="connsiteX11" fmla="*/ 152374 w 1407461"/>
              <a:gd name="connsiteY11" fmla="*/ 982351 h 1315593"/>
              <a:gd name="connsiteX12" fmla="*/ 14293 w 1407461"/>
              <a:gd name="connsiteY12" fmla="*/ 839499 h 1315593"/>
              <a:gd name="connsiteX13" fmla="*/ 66616 w 1407461"/>
              <a:gd name="connsiteY13" fmla="*/ 643371 h 1315593"/>
              <a:gd name="connsiteX14" fmla="*/ 214253 w 1407461"/>
              <a:gd name="connsiteY14" fmla="*/ 576696 h 1315593"/>
              <a:gd name="connsiteX15" fmla="*/ 215344 w 1407461"/>
              <a:gd name="connsiteY15" fmla="*/ 567853 h 1315593"/>
              <a:gd name="connsiteX16" fmla="*/ 485897 w 1407461"/>
              <a:gd name="connsiteY16" fmla="*/ 426879 h 1315593"/>
              <a:gd name="connsiteX17" fmla="*/ 550990 w 1407461"/>
              <a:gd name="connsiteY17" fmla="*/ 253398 h 1315593"/>
              <a:gd name="connsiteX18" fmla="*/ 557186 w 1407461"/>
              <a:gd name="connsiteY18" fmla="*/ 148937 h 1315593"/>
              <a:gd name="connsiteX19" fmla="*/ 606134 w 1407461"/>
              <a:gd name="connsiteY19" fmla="*/ 24104 h 1315593"/>
              <a:gd name="connsiteX20" fmla="*/ 838956 w 1407461"/>
              <a:gd name="connsiteY20" fmla="*/ 293557 h 1315593"/>
              <a:gd name="connsiteX21" fmla="*/ 899824 w 1407461"/>
              <a:gd name="connsiteY21" fmla="*/ 392588 h 1315593"/>
              <a:gd name="connsiteX22" fmla="*/ 951705 w 1407461"/>
              <a:gd name="connsiteY22" fmla="*/ 481838 h 1315593"/>
              <a:gd name="connsiteX23" fmla="*/ 1055845 w 1407461"/>
              <a:gd name="connsiteY23" fmla="*/ 411036 h 1315593"/>
              <a:gd name="connsiteX24" fmla="*/ 1112228 w 1407461"/>
              <a:gd name="connsiteY24" fmla="*/ 370758 h 1315593"/>
              <a:gd name="connsiteX25" fmla="*/ 1262137 w 1407461"/>
              <a:gd name="connsiteY25" fmla="*/ 362467 h 1315593"/>
              <a:gd name="connsiteX0" fmla="*/ 1347762 w 1407461"/>
              <a:gd name="connsiteY0" fmla="*/ 414767 h 1315591"/>
              <a:gd name="connsiteX1" fmla="*/ 1355393 w 1407461"/>
              <a:gd name="connsiteY1" fmla="*/ 433703 h 1315591"/>
              <a:gd name="connsiteX2" fmla="*/ 1368116 w 1407461"/>
              <a:gd name="connsiteY2" fmla="*/ 589704 h 1315591"/>
              <a:gd name="connsiteX3" fmla="*/ 1339150 w 1407461"/>
              <a:gd name="connsiteY3" fmla="*/ 731970 h 1315591"/>
              <a:gd name="connsiteX4" fmla="*/ 1355393 w 1407461"/>
              <a:gd name="connsiteY4" fmla="*/ 827254 h 1315591"/>
              <a:gd name="connsiteX5" fmla="*/ 1383512 w 1407461"/>
              <a:gd name="connsiteY5" fmla="*/ 925199 h 1315591"/>
              <a:gd name="connsiteX6" fmla="*/ 1291830 w 1407461"/>
              <a:gd name="connsiteY6" fmla="*/ 1086600 h 1315591"/>
              <a:gd name="connsiteX7" fmla="*/ 689724 w 1407461"/>
              <a:gd name="connsiteY7" fmla="*/ 1260326 h 1315591"/>
              <a:gd name="connsiteX8" fmla="*/ 461150 w 1407461"/>
              <a:gd name="connsiteY8" fmla="*/ 755011 h 1315591"/>
              <a:gd name="connsiteX9" fmla="*/ 295250 w 1407461"/>
              <a:gd name="connsiteY9" fmla="*/ 924378 h 1315591"/>
              <a:gd name="connsiteX10" fmla="*/ 239806 w 1407461"/>
              <a:gd name="connsiteY10" fmla="*/ 1019534 h 1315591"/>
              <a:gd name="connsiteX11" fmla="*/ 152374 w 1407461"/>
              <a:gd name="connsiteY11" fmla="*/ 982349 h 1315591"/>
              <a:gd name="connsiteX12" fmla="*/ 14293 w 1407461"/>
              <a:gd name="connsiteY12" fmla="*/ 839497 h 1315591"/>
              <a:gd name="connsiteX13" fmla="*/ 66616 w 1407461"/>
              <a:gd name="connsiteY13" fmla="*/ 643369 h 1315591"/>
              <a:gd name="connsiteX14" fmla="*/ 214253 w 1407461"/>
              <a:gd name="connsiteY14" fmla="*/ 576694 h 1315591"/>
              <a:gd name="connsiteX15" fmla="*/ 215344 w 1407461"/>
              <a:gd name="connsiteY15" fmla="*/ 567851 h 1315591"/>
              <a:gd name="connsiteX16" fmla="*/ 485897 w 1407461"/>
              <a:gd name="connsiteY16" fmla="*/ 426877 h 1315591"/>
              <a:gd name="connsiteX17" fmla="*/ 550990 w 1407461"/>
              <a:gd name="connsiteY17" fmla="*/ 253396 h 1315591"/>
              <a:gd name="connsiteX18" fmla="*/ 557186 w 1407461"/>
              <a:gd name="connsiteY18" fmla="*/ 148935 h 1315591"/>
              <a:gd name="connsiteX19" fmla="*/ 606134 w 1407461"/>
              <a:gd name="connsiteY19" fmla="*/ 24102 h 1315591"/>
              <a:gd name="connsiteX20" fmla="*/ 838956 w 1407461"/>
              <a:gd name="connsiteY20" fmla="*/ 293555 h 1315591"/>
              <a:gd name="connsiteX21" fmla="*/ 899824 w 1407461"/>
              <a:gd name="connsiteY21" fmla="*/ 392586 h 1315591"/>
              <a:gd name="connsiteX22" fmla="*/ 951705 w 1407461"/>
              <a:gd name="connsiteY22" fmla="*/ 481836 h 1315591"/>
              <a:gd name="connsiteX23" fmla="*/ 1055845 w 1407461"/>
              <a:gd name="connsiteY23" fmla="*/ 411034 h 1315591"/>
              <a:gd name="connsiteX24" fmla="*/ 1112228 w 1407461"/>
              <a:gd name="connsiteY24" fmla="*/ 370756 h 1315591"/>
              <a:gd name="connsiteX25" fmla="*/ 1262137 w 1407461"/>
              <a:gd name="connsiteY25" fmla="*/ 362465 h 1315591"/>
              <a:gd name="connsiteX0" fmla="*/ 1355393 w 1407461"/>
              <a:gd name="connsiteY0" fmla="*/ 433705 h 1315593"/>
              <a:gd name="connsiteX1" fmla="*/ 1368116 w 1407461"/>
              <a:gd name="connsiteY1" fmla="*/ 589706 h 1315593"/>
              <a:gd name="connsiteX2" fmla="*/ 1339150 w 1407461"/>
              <a:gd name="connsiteY2" fmla="*/ 731972 h 1315593"/>
              <a:gd name="connsiteX3" fmla="*/ 1355393 w 1407461"/>
              <a:gd name="connsiteY3" fmla="*/ 827256 h 1315593"/>
              <a:gd name="connsiteX4" fmla="*/ 1383512 w 1407461"/>
              <a:gd name="connsiteY4" fmla="*/ 925201 h 1315593"/>
              <a:gd name="connsiteX5" fmla="*/ 1291830 w 1407461"/>
              <a:gd name="connsiteY5" fmla="*/ 1086602 h 1315593"/>
              <a:gd name="connsiteX6" fmla="*/ 689724 w 1407461"/>
              <a:gd name="connsiteY6" fmla="*/ 1260328 h 1315593"/>
              <a:gd name="connsiteX7" fmla="*/ 461150 w 1407461"/>
              <a:gd name="connsiteY7" fmla="*/ 755013 h 1315593"/>
              <a:gd name="connsiteX8" fmla="*/ 295250 w 1407461"/>
              <a:gd name="connsiteY8" fmla="*/ 924380 h 1315593"/>
              <a:gd name="connsiteX9" fmla="*/ 239806 w 1407461"/>
              <a:gd name="connsiteY9" fmla="*/ 1019536 h 1315593"/>
              <a:gd name="connsiteX10" fmla="*/ 152374 w 1407461"/>
              <a:gd name="connsiteY10" fmla="*/ 982351 h 1315593"/>
              <a:gd name="connsiteX11" fmla="*/ 14293 w 1407461"/>
              <a:gd name="connsiteY11" fmla="*/ 839499 h 1315593"/>
              <a:gd name="connsiteX12" fmla="*/ 66616 w 1407461"/>
              <a:gd name="connsiteY12" fmla="*/ 643371 h 1315593"/>
              <a:gd name="connsiteX13" fmla="*/ 214253 w 1407461"/>
              <a:gd name="connsiteY13" fmla="*/ 576696 h 1315593"/>
              <a:gd name="connsiteX14" fmla="*/ 215344 w 1407461"/>
              <a:gd name="connsiteY14" fmla="*/ 567853 h 1315593"/>
              <a:gd name="connsiteX15" fmla="*/ 485897 w 1407461"/>
              <a:gd name="connsiteY15" fmla="*/ 426879 h 1315593"/>
              <a:gd name="connsiteX16" fmla="*/ 550990 w 1407461"/>
              <a:gd name="connsiteY16" fmla="*/ 253398 h 1315593"/>
              <a:gd name="connsiteX17" fmla="*/ 557186 w 1407461"/>
              <a:gd name="connsiteY17" fmla="*/ 148937 h 1315593"/>
              <a:gd name="connsiteX18" fmla="*/ 606134 w 1407461"/>
              <a:gd name="connsiteY18" fmla="*/ 24104 h 1315593"/>
              <a:gd name="connsiteX19" fmla="*/ 838956 w 1407461"/>
              <a:gd name="connsiteY19" fmla="*/ 293557 h 1315593"/>
              <a:gd name="connsiteX20" fmla="*/ 899824 w 1407461"/>
              <a:gd name="connsiteY20" fmla="*/ 392588 h 1315593"/>
              <a:gd name="connsiteX21" fmla="*/ 951705 w 1407461"/>
              <a:gd name="connsiteY21" fmla="*/ 481838 h 1315593"/>
              <a:gd name="connsiteX22" fmla="*/ 1055845 w 1407461"/>
              <a:gd name="connsiteY22" fmla="*/ 411036 h 1315593"/>
              <a:gd name="connsiteX23" fmla="*/ 1112228 w 1407461"/>
              <a:gd name="connsiteY23" fmla="*/ 370758 h 1315593"/>
              <a:gd name="connsiteX24" fmla="*/ 1262137 w 1407461"/>
              <a:gd name="connsiteY24" fmla="*/ 362467 h 1315593"/>
              <a:gd name="connsiteX0" fmla="*/ 1355393 w 1407461"/>
              <a:gd name="connsiteY0" fmla="*/ 433703 h 1315591"/>
              <a:gd name="connsiteX1" fmla="*/ 1368116 w 1407461"/>
              <a:gd name="connsiteY1" fmla="*/ 589704 h 1315591"/>
              <a:gd name="connsiteX2" fmla="*/ 1339150 w 1407461"/>
              <a:gd name="connsiteY2" fmla="*/ 731970 h 1315591"/>
              <a:gd name="connsiteX3" fmla="*/ 1355393 w 1407461"/>
              <a:gd name="connsiteY3" fmla="*/ 827254 h 1315591"/>
              <a:gd name="connsiteX4" fmla="*/ 1383512 w 1407461"/>
              <a:gd name="connsiteY4" fmla="*/ 925199 h 1315591"/>
              <a:gd name="connsiteX5" fmla="*/ 1291830 w 1407461"/>
              <a:gd name="connsiteY5" fmla="*/ 1086600 h 1315591"/>
              <a:gd name="connsiteX6" fmla="*/ 689724 w 1407461"/>
              <a:gd name="connsiteY6" fmla="*/ 1260326 h 1315591"/>
              <a:gd name="connsiteX7" fmla="*/ 461150 w 1407461"/>
              <a:gd name="connsiteY7" fmla="*/ 755011 h 1315591"/>
              <a:gd name="connsiteX8" fmla="*/ 295250 w 1407461"/>
              <a:gd name="connsiteY8" fmla="*/ 924378 h 1315591"/>
              <a:gd name="connsiteX9" fmla="*/ 239806 w 1407461"/>
              <a:gd name="connsiteY9" fmla="*/ 1019534 h 1315591"/>
              <a:gd name="connsiteX10" fmla="*/ 152374 w 1407461"/>
              <a:gd name="connsiteY10" fmla="*/ 982349 h 1315591"/>
              <a:gd name="connsiteX11" fmla="*/ 14293 w 1407461"/>
              <a:gd name="connsiteY11" fmla="*/ 839497 h 1315591"/>
              <a:gd name="connsiteX12" fmla="*/ 66616 w 1407461"/>
              <a:gd name="connsiteY12" fmla="*/ 643369 h 1315591"/>
              <a:gd name="connsiteX13" fmla="*/ 214253 w 1407461"/>
              <a:gd name="connsiteY13" fmla="*/ 576694 h 1315591"/>
              <a:gd name="connsiteX14" fmla="*/ 215344 w 1407461"/>
              <a:gd name="connsiteY14" fmla="*/ 567851 h 1315591"/>
              <a:gd name="connsiteX15" fmla="*/ 485897 w 1407461"/>
              <a:gd name="connsiteY15" fmla="*/ 426877 h 1315591"/>
              <a:gd name="connsiteX16" fmla="*/ 550990 w 1407461"/>
              <a:gd name="connsiteY16" fmla="*/ 253396 h 1315591"/>
              <a:gd name="connsiteX17" fmla="*/ 557186 w 1407461"/>
              <a:gd name="connsiteY17" fmla="*/ 148935 h 1315591"/>
              <a:gd name="connsiteX18" fmla="*/ 606134 w 1407461"/>
              <a:gd name="connsiteY18" fmla="*/ 24102 h 1315591"/>
              <a:gd name="connsiteX19" fmla="*/ 838956 w 1407461"/>
              <a:gd name="connsiteY19" fmla="*/ 293555 h 1315591"/>
              <a:gd name="connsiteX20" fmla="*/ 899824 w 1407461"/>
              <a:gd name="connsiteY20" fmla="*/ 392586 h 1315591"/>
              <a:gd name="connsiteX21" fmla="*/ 951705 w 1407461"/>
              <a:gd name="connsiteY21" fmla="*/ 481836 h 1315591"/>
              <a:gd name="connsiteX22" fmla="*/ 1055845 w 1407461"/>
              <a:gd name="connsiteY22" fmla="*/ 411034 h 1315591"/>
              <a:gd name="connsiteX23" fmla="*/ 1112228 w 1407461"/>
              <a:gd name="connsiteY23" fmla="*/ 370756 h 1315591"/>
              <a:gd name="connsiteX24" fmla="*/ 1315942 w 1407461"/>
              <a:gd name="connsiteY24" fmla="*/ 313271 h 1315591"/>
              <a:gd name="connsiteX0" fmla="*/ 1355327 w 1407461"/>
              <a:gd name="connsiteY0" fmla="*/ 433660 h 1315593"/>
              <a:gd name="connsiteX1" fmla="*/ 1368116 w 1407461"/>
              <a:gd name="connsiteY1" fmla="*/ 589706 h 1315593"/>
              <a:gd name="connsiteX2" fmla="*/ 1339150 w 1407461"/>
              <a:gd name="connsiteY2" fmla="*/ 731972 h 1315593"/>
              <a:gd name="connsiteX3" fmla="*/ 1355393 w 1407461"/>
              <a:gd name="connsiteY3" fmla="*/ 827256 h 1315593"/>
              <a:gd name="connsiteX4" fmla="*/ 1383512 w 1407461"/>
              <a:gd name="connsiteY4" fmla="*/ 925201 h 1315593"/>
              <a:gd name="connsiteX5" fmla="*/ 1291830 w 1407461"/>
              <a:gd name="connsiteY5" fmla="*/ 1086602 h 1315593"/>
              <a:gd name="connsiteX6" fmla="*/ 689724 w 1407461"/>
              <a:gd name="connsiteY6" fmla="*/ 1260328 h 1315593"/>
              <a:gd name="connsiteX7" fmla="*/ 461150 w 1407461"/>
              <a:gd name="connsiteY7" fmla="*/ 755013 h 1315593"/>
              <a:gd name="connsiteX8" fmla="*/ 295250 w 1407461"/>
              <a:gd name="connsiteY8" fmla="*/ 924380 h 1315593"/>
              <a:gd name="connsiteX9" fmla="*/ 239806 w 1407461"/>
              <a:gd name="connsiteY9" fmla="*/ 1019536 h 1315593"/>
              <a:gd name="connsiteX10" fmla="*/ 152374 w 1407461"/>
              <a:gd name="connsiteY10" fmla="*/ 982351 h 1315593"/>
              <a:gd name="connsiteX11" fmla="*/ 14293 w 1407461"/>
              <a:gd name="connsiteY11" fmla="*/ 839499 h 1315593"/>
              <a:gd name="connsiteX12" fmla="*/ 66616 w 1407461"/>
              <a:gd name="connsiteY12" fmla="*/ 643371 h 1315593"/>
              <a:gd name="connsiteX13" fmla="*/ 214253 w 1407461"/>
              <a:gd name="connsiteY13" fmla="*/ 576696 h 1315593"/>
              <a:gd name="connsiteX14" fmla="*/ 215344 w 1407461"/>
              <a:gd name="connsiteY14" fmla="*/ 567853 h 1315593"/>
              <a:gd name="connsiteX15" fmla="*/ 485897 w 1407461"/>
              <a:gd name="connsiteY15" fmla="*/ 426879 h 1315593"/>
              <a:gd name="connsiteX16" fmla="*/ 550990 w 1407461"/>
              <a:gd name="connsiteY16" fmla="*/ 253398 h 1315593"/>
              <a:gd name="connsiteX17" fmla="*/ 557186 w 1407461"/>
              <a:gd name="connsiteY17" fmla="*/ 148937 h 1315593"/>
              <a:gd name="connsiteX18" fmla="*/ 606134 w 1407461"/>
              <a:gd name="connsiteY18" fmla="*/ 24104 h 1315593"/>
              <a:gd name="connsiteX19" fmla="*/ 838956 w 1407461"/>
              <a:gd name="connsiteY19" fmla="*/ 293557 h 1315593"/>
              <a:gd name="connsiteX20" fmla="*/ 899824 w 1407461"/>
              <a:gd name="connsiteY20" fmla="*/ 392588 h 1315593"/>
              <a:gd name="connsiteX21" fmla="*/ 951705 w 1407461"/>
              <a:gd name="connsiteY21" fmla="*/ 481838 h 1315593"/>
              <a:gd name="connsiteX22" fmla="*/ 1055845 w 1407461"/>
              <a:gd name="connsiteY22" fmla="*/ 411036 h 1315593"/>
              <a:gd name="connsiteX23" fmla="*/ 1112228 w 1407461"/>
              <a:gd name="connsiteY23" fmla="*/ 370758 h 1315593"/>
              <a:gd name="connsiteX24" fmla="*/ 1315942 w 1407461"/>
              <a:gd name="connsiteY24" fmla="*/ 313273 h 1315593"/>
              <a:gd name="connsiteX0" fmla="*/ 1355327 w 1407461"/>
              <a:gd name="connsiteY0" fmla="*/ 433658 h 1315591"/>
              <a:gd name="connsiteX1" fmla="*/ 1368116 w 1407461"/>
              <a:gd name="connsiteY1" fmla="*/ 589704 h 1315591"/>
              <a:gd name="connsiteX2" fmla="*/ 1339150 w 1407461"/>
              <a:gd name="connsiteY2" fmla="*/ 731970 h 1315591"/>
              <a:gd name="connsiteX3" fmla="*/ 1355393 w 1407461"/>
              <a:gd name="connsiteY3" fmla="*/ 827254 h 1315591"/>
              <a:gd name="connsiteX4" fmla="*/ 1383512 w 1407461"/>
              <a:gd name="connsiteY4" fmla="*/ 925199 h 1315591"/>
              <a:gd name="connsiteX5" fmla="*/ 1291830 w 1407461"/>
              <a:gd name="connsiteY5" fmla="*/ 1086600 h 1315591"/>
              <a:gd name="connsiteX6" fmla="*/ 689724 w 1407461"/>
              <a:gd name="connsiteY6" fmla="*/ 1260326 h 1315591"/>
              <a:gd name="connsiteX7" fmla="*/ 461150 w 1407461"/>
              <a:gd name="connsiteY7" fmla="*/ 755011 h 1315591"/>
              <a:gd name="connsiteX8" fmla="*/ 295250 w 1407461"/>
              <a:gd name="connsiteY8" fmla="*/ 924378 h 1315591"/>
              <a:gd name="connsiteX9" fmla="*/ 239806 w 1407461"/>
              <a:gd name="connsiteY9" fmla="*/ 1019534 h 1315591"/>
              <a:gd name="connsiteX10" fmla="*/ 152374 w 1407461"/>
              <a:gd name="connsiteY10" fmla="*/ 982349 h 1315591"/>
              <a:gd name="connsiteX11" fmla="*/ 14293 w 1407461"/>
              <a:gd name="connsiteY11" fmla="*/ 839497 h 1315591"/>
              <a:gd name="connsiteX12" fmla="*/ 66616 w 1407461"/>
              <a:gd name="connsiteY12" fmla="*/ 643369 h 1315591"/>
              <a:gd name="connsiteX13" fmla="*/ 214253 w 1407461"/>
              <a:gd name="connsiteY13" fmla="*/ 576694 h 1315591"/>
              <a:gd name="connsiteX14" fmla="*/ 215344 w 1407461"/>
              <a:gd name="connsiteY14" fmla="*/ 567851 h 1315591"/>
              <a:gd name="connsiteX15" fmla="*/ 485897 w 1407461"/>
              <a:gd name="connsiteY15" fmla="*/ 426877 h 1315591"/>
              <a:gd name="connsiteX16" fmla="*/ 550990 w 1407461"/>
              <a:gd name="connsiteY16" fmla="*/ 253396 h 1315591"/>
              <a:gd name="connsiteX17" fmla="*/ 557186 w 1407461"/>
              <a:gd name="connsiteY17" fmla="*/ 148935 h 1315591"/>
              <a:gd name="connsiteX18" fmla="*/ 606134 w 1407461"/>
              <a:gd name="connsiteY18" fmla="*/ 24102 h 1315591"/>
              <a:gd name="connsiteX19" fmla="*/ 838956 w 1407461"/>
              <a:gd name="connsiteY19" fmla="*/ 293555 h 1315591"/>
              <a:gd name="connsiteX20" fmla="*/ 899824 w 1407461"/>
              <a:gd name="connsiteY20" fmla="*/ 392586 h 1315591"/>
              <a:gd name="connsiteX21" fmla="*/ 1055845 w 1407461"/>
              <a:gd name="connsiteY21" fmla="*/ 411034 h 1315591"/>
              <a:gd name="connsiteX22" fmla="*/ 1112228 w 1407461"/>
              <a:gd name="connsiteY22" fmla="*/ 370756 h 1315591"/>
              <a:gd name="connsiteX23" fmla="*/ 1315942 w 1407461"/>
              <a:gd name="connsiteY23" fmla="*/ 313271 h 1315591"/>
              <a:gd name="connsiteX0" fmla="*/ 1355327 w 1407461"/>
              <a:gd name="connsiteY0" fmla="*/ 433660 h 1315593"/>
              <a:gd name="connsiteX1" fmla="*/ 1368116 w 1407461"/>
              <a:gd name="connsiteY1" fmla="*/ 589706 h 1315593"/>
              <a:gd name="connsiteX2" fmla="*/ 1339150 w 1407461"/>
              <a:gd name="connsiteY2" fmla="*/ 731972 h 1315593"/>
              <a:gd name="connsiteX3" fmla="*/ 1355393 w 1407461"/>
              <a:gd name="connsiteY3" fmla="*/ 827256 h 1315593"/>
              <a:gd name="connsiteX4" fmla="*/ 1383512 w 1407461"/>
              <a:gd name="connsiteY4" fmla="*/ 925201 h 1315593"/>
              <a:gd name="connsiteX5" fmla="*/ 1291830 w 1407461"/>
              <a:gd name="connsiteY5" fmla="*/ 1086602 h 1315593"/>
              <a:gd name="connsiteX6" fmla="*/ 689724 w 1407461"/>
              <a:gd name="connsiteY6" fmla="*/ 1260328 h 1315593"/>
              <a:gd name="connsiteX7" fmla="*/ 461150 w 1407461"/>
              <a:gd name="connsiteY7" fmla="*/ 755013 h 1315593"/>
              <a:gd name="connsiteX8" fmla="*/ 295250 w 1407461"/>
              <a:gd name="connsiteY8" fmla="*/ 924380 h 1315593"/>
              <a:gd name="connsiteX9" fmla="*/ 239806 w 1407461"/>
              <a:gd name="connsiteY9" fmla="*/ 1019536 h 1315593"/>
              <a:gd name="connsiteX10" fmla="*/ 152374 w 1407461"/>
              <a:gd name="connsiteY10" fmla="*/ 982351 h 1315593"/>
              <a:gd name="connsiteX11" fmla="*/ 14293 w 1407461"/>
              <a:gd name="connsiteY11" fmla="*/ 839499 h 1315593"/>
              <a:gd name="connsiteX12" fmla="*/ 66616 w 1407461"/>
              <a:gd name="connsiteY12" fmla="*/ 643371 h 1315593"/>
              <a:gd name="connsiteX13" fmla="*/ 214253 w 1407461"/>
              <a:gd name="connsiteY13" fmla="*/ 576696 h 1315593"/>
              <a:gd name="connsiteX14" fmla="*/ 215344 w 1407461"/>
              <a:gd name="connsiteY14" fmla="*/ 567853 h 1315593"/>
              <a:gd name="connsiteX15" fmla="*/ 485897 w 1407461"/>
              <a:gd name="connsiteY15" fmla="*/ 426879 h 1315593"/>
              <a:gd name="connsiteX16" fmla="*/ 550990 w 1407461"/>
              <a:gd name="connsiteY16" fmla="*/ 253398 h 1315593"/>
              <a:gd name="connsiteX17" fmla="*/ 557186 w 1407461"/>
              <a:gd name="connsiteY17" fmla="*/ 148937 h 1315593"/>
              <a:gd name="connsiteX18" fmla="*/ 606134 w 1407461"/>
              <a:gd name="connsiteY18" fmla="*/ 24104 h 1315593"/>
              <a:gd name="connsiteX19" fmla="*/ 838956 w 1407461"/>
              <a:gd name="connsiteY19" fmla="*/ 293557 h 1315593"/>
              <a:gd name="connsiteX20" fmla="*/ 1055845 w 1407461"/>
              <a:gd name="connsiteY20" fmla="*/ 411036 h 1315593"/>
              <a:gd name="connsiteX21" fmla="*/ 1112228 w 1407461"/>
              <a:gd name="connsiteY21" fmla="*/ 370758 h 1315593"/>
              <a:gd name="connsiteX22" fmla="*/ 1315942 w 1407461"/>
              <a:gd name="connsiteY22" fmla="*/ 313273 h 1315593"/>
              <a:gd name="connsiteX0" fmla="*/ 1355327 w 1407461"/>
              <a:gd name="connsiteY0" fmla="*/ 433658 h 1315591"/>
              <a:gd name="connsiteX1" fmla="*/ 1368116 w 1407461"/>
              <a:gd name="connsiteY1" fmla="*/ 589704 h 1315591"/>
              <a:gd name="connsiteX2" fmla="*/ 1339150 w 1407461"/>
              <a:gd name="connsiteY2" fmla="*/ 731970 h 1315591"/>
              <a:gd name="connsiteX3" fmla="*/ 1355393 w 1407461"/>
              <a:gd name="connsiteY3" fmla="*/ 827254 h 1315591"/>
              <a:gd name="connsiteX4" fmla="*/ 1383512 w 1407461"/>
              <a:gd name="connsiteY4" fmla="*/ 925199 h 1315591"/>
              <a:gd name="connsiteX5" fmla="*/ 1291830 w 1407461"/>
              <a:gd name="connsiteY5" fmla="*/ 1086600 h 1315591"/>
              <a:gd name="connsiteX6" fmla="*/ 689724 w 1407461"/>
              <a:gd name="connsiteY6" fmla="*/ 1260326 h 1315591"/>
              <a:gd name="connsiteX7" fmla="*/ 461150 w 1407461"/>
              <a:gd name="connsiteY7" fmla="*/ 755011 h 1315591"/>
              <a:gd name="connsiteX8" fmla="*/ 295250 w 1407461"/>
              <a:gd name="connsiteY8" fmla="*/ 924378 h 1315591"/>
              <a:gd name="connsiteX9" fmla="*/ 239806 w 1407461"/>
              <a:gd name="connsiteY9" fmla="*/ 1019534 h 1315591"/>
              <a:gd name="connsiteX10" fmla="*/ 152374 w 1407461"/>
              <a:gd name="connsiteY10" fmla="*/ 982349 h 1315591"/>
              <a:gd name="connsiteX11" fmla="*/ 14293 w 1407461"/>
              <a:gd name="connsiteY11" fmla="*/ 839497 h 1315591"/>
              <a:gd name="connsiteX12" fmla="*/ 66616 w 1407461"/>
              <a:gd name="connsiteY12" fmla="*/ 643369 h 1315591"/>
              <a:gd name="connsiteX13" fmla="*/ 214253 w 1407461"/>
              <a:gd name="connsiteY13" fmla="*/ 576694 h 1315591"/>
              <a:gd name="connsiteX14" fmla="*/ 215344 w 1407461"/>
              <a:gd name="connsiteY14" fmla="*/ 567851 h 1315591"/>
              <a:gd name="connsiteX15" fmla="*/ 485897 w 1407461"/>
              <a:gd name="connsiteY15" fmla="*/ 426877 h 1315591"/>
              <a:gd name="connsiteX16" fmla="*/ 550990 w 1407461"/>
              <a:gd name="connsiteY16" fmla="*/ 253396 h 1315591"/>
              <a:gd name="connsiteX17" fmla="*/ 557186 w 1407461"/>
              <a:gd name="connsiteY17" fmla="*/ 148935 h 1315591"/>
              <a:gd name="connsiteX18" fmla="*/ 606134 w 1407461"/>
              <a:gd name="connsiteY18" fmla="*/ 24102 h 1315591"/>
              <a:gd name="connsiteX19" fmla="*/ 838956 w 1407461"/>
              <a:gd name="connsiteY19" fmla="*/ 293555 h 1315591"/>
              <a:gd name="connsiteX20" fmla="*/ 967755 w 1407461"/>
              <a:gd name="connsiteY20" fmla="*/ 321595 h 1315591"/>
              <a:gd name="connsiteX21" fmla="*/ 1112228 w 1407461"/>
              <a:gd name="connsiteY21" fmla="*/ 370756 h 1315591"/>
              <a:gd name="connsiteX22" fmla="*/ 1315942 w 1407461"/>
              <a:gd name="connsiteY22" fmla="*/ 313271 h 1315591"/>
              <a:gd name="connsiteX0" fmla="*/ 1355327 w 1407461"/>
              <a:gd name="connsiteY0" fmla="*/ 433660 h 1315593"/>
              <a:gd name="connsiteX1" fmla="*/ 1368116 w 1407461"/>
              <a:gd name="connsiteY1" fmla="*/ 589706 h 1315593"/>
              <a:gd name="connsiteX2" fmla="*/ 1339150 w 1407461"/>
              <a:gd name="connsiteY2" fmla="*/ 731972 h 1315593"/>
              <a:gd name="connsiteX3" fmla="*/ 1355393 w 1407461"/>
              <a:gd name="connsiteY3" fmla="*/ 827256 h 1315593"/>
              <a:gd name="connsiteX4" fmla="*/ 1383512 w 1407461"/>
              <a:gd name="connsiteY4" fmla="*/ 925201 h 1315593"/>
              <a:gd name="connsiteX5" fmla="*/ 1291830 w 1407461"/>
              <a:gd name="connsiteY5" fmla="*/ 1086602 h 1315593"/>
              <a:gd name="connsiteX6" fmla="*/ 689724 w 1407461"/>
              <a:gd name="connsiteY6" fmla="*/ 1260328 h 1315593"/>
              <a:gd name="connsiteX7" fmla="*/ 461150 w 1407461"/>
              <a:gd name="connsiteY7" fmla="*/ 755013 h 1315593"/>
              <a:gd name="connsiteX8" fmla="*/ 295250 w 1407461"/>
              <a:gd name="connsiteY8" fmla="*/ 924380 h 1315593"/>
              <a:gd name="connsiteX9" fmla="*/ 239806 w 1407461"/>
              <a:gd name="connsiteY9" fmla="*/ 1019536 h 1315593"/>
              <a:gd name="connsiteX10" fmla="*/ 152374 w 1407461"/>
              <a:gd name="connsiteY10" fmla="*/ 982351 h 1315593"/>
              <a:gd name="connsiteX11" fmla="*/ 14293 w 1407461"/>
              <a:gd name="connsiteY11" fmla="*/ 839499 h 1315593"/>
              <a:gd name="connsiteX12" fmla="*/ 66616 w 1407461"/>
              <a:gd name="connsiteY12" fmla="*/ 643371 h 1315593"/>
              <a:gd name="connsiteX13" fmla="*/ 214253 w 1407461"/>
              <a:gd name="connsiteY13" fmla="*/ 576696 h 1315593"/>
              <a:gd name="connsiteX14" fmla="*/ 215344 w 1407461"/>
              <a:gd name="connsiteY14" fmla="*/ 567853 h 1315593"/>
              <a:gd name="connsiteX15" fmla="*/ 485897 w 1407461"/>
              <a:gd name="connsiteY15" fmla="*/ 426879 h 1315593"/>
              <a:gd name="connsiteX16" fmla="*/ 550990 w 1407461"/>
              <a:gd name="connsiteY16" fmla="*/ 253398 h 1315593"/>
              <a:gd name="connsiteX17" fmla="*/ 557186 w 1407461"/>
              <a:gd name="connsiteY17" fmla="*/ 148937 h 1315593"/>
              <a:gd name="connsiteX18" fmla="*/ 606134 w 1407461"/>
              <a:gd name="connsiteY18" fmla="*/ 24104 h 1315593"/>
              <a:gd name="connsiteX19" fmla="*/ 838956 w 1407461"/>
              <a:gd name="connsiteY19" fmla="*/ 293557 h 1315593"/>
              <a:gd name="connsiteX20" fmla="*/ 967755 w 1407461"/>
              <a:gd name="connsiteY20" fmla="*/ 321597 h 1315593"/>
              <a:gd name="connsiteX21" fmla="*/ 1112228 w 1407461"/>
              <a:gd name="connsiteY21" fmla="*/ 343927 h 1315593"/>
              <a:gd name="connsiteX22" fmla="*/ 1315942 w 1407461"/>
              <a:gd name="connsiteY22" fmla="*/ 313273 h 1315593"/>
              <a:gd name="connsiteX0" fmla="*/ 1355327 w 1407461"/>
              <a:gd name="connsiteY0" fmla="*/ 427698 h 1309631"/>
              <a:gd name="connsiteX1" fmla="*/ 1368116 w 1407461"/>
              <a:gd name="connsiteY1" fmla="*/ 583744 h 1309631"/>
              <a:gd name="connsiteX2" fmla="*/ 1339150 w 1407461"/>
              <a:gd name="connsiteY2" fmla="*/ 726010 h 1309631"/>
              <a:gd name="connsiteX3" fmla="*/ 1355393 w 1407461"/>
              <a:gd name="connsiteY3" fmla="*/ 821294 h 1309631"/>
              <a:gd name="connsiteX4" fmla="*/ 1383512 w 1407461"/>
              <a:gd name="connsiteY4" fmla="*/ 919239 h 1309631"/>
              <a:gd name="connsiteX5" fmla="*/ 1291830 w 1407461"/>
              <a:gd name="connsiteY5" fmla="*/ 1080640 h 1309631"/>
              <a:gd name="connsiteX6" fmla="*/ 689724 w 1407461"/>
              <a:gd name="connsiteY6" fmla="*/ 1254366 h 1309631"/>
              <a:gd name="connsiteX7" fmla="*/ 461150 w 1407461"/>
              <a:gd name="connsiteY7" fmla="*/ 749051 h 1309631"/>
              <a:gd name="connsiteX8" fmla="*/ 295250 w 1407461"/>
              <a:gd name="connsiteY8" fmla="*/ 918418 h 1309631"/>
              <a:gd name="connsiteX9" fmla="*/ 239806 w 1407461"/>
              <a:gd name="connsiteY9" fmla="*/ 1013574 h 1309631"/>
              <a:gd name="connsiteX10" fmla="*/ 152374 w 1407461"/>
              <a:gd name="connsiteY10" fmla="*/ 976389 h 1309631"/>
              <a:gd name="connsiteX11" fmla="*/ 14293 w 1407461"/>
              <a:gd name="connsiteY11" fmla="*/ 833537 h 1309631"/>
              <a:gd name="connsiteX12" fmla="*/ 66616 w 1407461"/>
              <a:gd name="connsiteY12" fmla="*/ 637409 h 1309631"/>
              <a:gd name="connsiteX13" fmla="*/ 214253 w 1407461"/>
              <a:gd name="connsiteY13" fmla="*/ 570734 h 1309631"/>
              <a:gd name="connsiteX14" fmla="*/ 215344 w 1407461"/>
              <a:gd name="connsiteY14" fmla="*/ 561891 h 1309631"/>
              <a:gd name="connsiteX15" fmla="*/ 485897 w 1407461"/>
              <a:gd name="connsiteY15" fmla="*/ 420917 h 1309631"/>
              <a:gd name="connsiteX16" fmla="*/ 550990 w 1407461"/>
              <a:gd name="connsiteY16" fmla="*/ 247436 h 1309631"/>
              <a:gd name="connsiteX17" fmla="*/ 557186 w 1407461"/>
              <a:gd name="connsiteY17" fmla="*/ 142975 h 1309631"/>
              <a:gd name="connsiteX18" fmla="*/ 606134 w 1407461"/>
              <a:gd name="connsiteY18" fmla="*/ 18142 h 1309631"/>
              <a:gd name="connsiteX19" fmla="*/ 858528 w 1407461"/>
              <a:gd name="connsiteY19" fmla="*/ 251822 h 1309631"/>
              <a:gd name="connsiteX20" fmla="*/ 967755 w 1407461"/>
              <a:gd name="connsiteY20" fmla="*/ 315635 h 1309631"/>
              <a:gd name="connsiteX21" fmla="*/ 1112228 w 1407461"/>
              <a:gd name="connsiteY21" fmla="*/ 337965 h 1309631"/>
              <a:gd name="connsiteX22" fmla="*/ 1315942 w 1407461"/>
              <a:gd name="connsiteY22" fmla="*/ 307311 h 1309631"/>
              <a:gd name="connsiteX0" fmla="*/ 1355327 w 1407461"/>
              <a:gd name="connsiteY0" fmla="*/ 427696 h 1309629"/>
              <a:gd name="connsiteX1" fmla="*/ 1368116 w 1407461"/>
              <a:gd name="connsiteY1" fmla="*/ 583742 h 1309629"/>
              <a:gd name="connsiteX2" fmla="*/ 1339150 w 1407461"/>
              <a:gd name="connsiteY2" fmla="*/ 726008 h 1309629"/>
              <a:gd name="connsiteX3" fmla="*/ 1355393 w 1407461"/>
              <a:gd name="connsiteY3" fmla="*/ 821292 h 1309629"/>
              <a:gd name="connsiteX4" fmla="*/ 1383512 w 1407461"/>
              <a:gd name="connsiteY4" fmla="*/ 919237 h 1309629"/>
              <a:gd name="connsiteX5" fmla="*/ 1291830 w 1407461"/>
              <a:gd name="connsiteY5" fmla="*/ 1080638 h 1309629"/>
              <a:gd name="connsiteX6" fmla="*/ 689724 w 1407461"/>
              <a:gd name="connsiteY6" fmla="*/ 1254364 h 1309629"/>
              <a:gd name="connsiteX7" fmla="*/ 461150 w 1407461"/>
              <a:gd name="connsiteY7" fmla="*/ 749049 h 1309629"/>
              <a:gd name="connsiteX8" fmla="*/ 295250 w 1407461"/>
              <a:gd name="connsiteY8" fmla="*/ 918416 h 1309629"/>
              <a:gd name="connsiteX9" fmla="*/ 239806 w 1407461"/>
              <a:gd name="connsiteY9" fmla="*/ 1013572 h 1309629"/>
              <a:gd name="connsiteX10" fmla="*/ 152374 w 1407461"/>
              <a:gd name="connsiteY10" fmla="*/ 976387 h 1309629"/>
              <a:gd name="connsiteX11" fmla="*/ 14293 w 1407461"/>
              <a:gd name="connsiteY11" fmla="*/ 833535 h 1309629"/>
              <a:gd name="connsiteX12" fmla="*/ 66616 w 1407461"/>
              <a:gd name="connsiteY12" fmla="*/ 637407 h 1309629"/>
              <a:gd name="connsiteX13" fmla="*/ 214253 w 1407461"/>
              <a:gd name="connsiteY13" fmla="*/ 570732 h 1309629"/>
              <a:gd name="connsiteX14" fmla="*/ 215344 w 1407461"/>
              <a:gd name="connsiteY14" fmla="*/ 561889 h 1309629"/>
              <a:gd name="connsiteX15" fmla="*/ 485897 w 1407461"/>
              <a:gd name="connsiteY15" fmla="*/ 420915 h 1309629"/>
              <a:gd name="connsiteX16" fmla="*/ 550990 w 1407461"/>
              <a:gd name="connsiteY16" fmla="*/ 247434 h 1309629"/>
              <a:gd name="connsiteX17" fmla="*/ 557186 w 1407461"/>
              <a:gd name="connsiteY17" fmla="*/ 142973 h 1309629"/>
              <a:gd name="connsiteX18" fmla="*/ 606134 w 1407461"/>
              <a:gd name="connsiteY18" fmla="*/ 18140 h 1309629"/>
              <a:gd name="connsiteX19" fmla="*/ 858528 w 1407461"/>
              <a:gd name="connsiteY19" fmla="*/ 251820 h 1309629"/>
              <a:gd name="connsiteX20" fmla="*/ 967755 w 1407461"/>
              <a:gd name="connsiteY20" fmla="*/ 315633 h 1309629"/>
              <a:gd name="connsiteX21" fmla="*/ 1112228 w 1407461"/>
              <a:gd name="connsiteY21" fmla="*/ 337963 h 1309629"/>
              <a:gd name="connsiteX22" fmla="*/ 1315942 w 1407461"/>
              <a:gd name="connsiteY22" fmla="*/ 307309 h 1309629"/>
              <a:gd name="connsiteX0" fmla="*/ 1355327 w 1407461"/>
              <a:gd name="connsiteY0" fmla="*/ 427698 h 1281403"/>
              <a:gd name="connsiteX1" fmla="*/ 1368116 w 1407461"/>
              <a:gd name="connsiteY1" fmla="*/ 583744 h 1281403"/>
              <a:gd name="connsiteX2" fmla="*/ 1339150 w 1407461"/>
              <a:gd name="connsiteY2" fmla="*/ 726010 h 1281403"/>
              <a:gd name="connsiteX3" fmla="*/ 1355393 w 1407461"/>
              <a:gd name="connsiteY3" fmla="*/ 821294 h 1281403"/>
              <a:gd name="connsiteX4" fmla="*/ 1383512 w 1407461"/>
              <a:gd name="connsiteY4" fmla="*/ 919239 h 1281403"/>
              <a:gd name="connsiteX5" fmla="*/ 1291830 w 1407461"/>
              <a:gd name="connsiteY5" fmla="*/ 1080640 h 1281403"/>
              <a:gd name="connsiteX6" fmla="*/ 689724 w 1407461"/>
              <a:gd name="connsiteY6" fmla="*/ 1254366 h 1281403"/>
              <a:gd name="connsiteX7" fmla="*/ 295250 w 1407461"/>
              <a:gd name="connsiteY7" fmla="*/ 918418 h 1281403"/>
              <a:gd name="connsiteX8" fmla="*/ 239806 w 1407461"/>
              <a:gd name="connsiteY8" fmla="*/ 1013574 h 1281403"/>
              <a:gd name="connsiteX9" fmla="*/ 152374 w 1407461"/>
              <a:gd name="connsiteY9" fmla="*/ 976389 h 1281403"/>
              <a:gd name="connsiteX10" fmla="*/ 14293 w 1407461"/>
              <a:gd name="connsiteY10" fmla="*/ 833537 h 1281403"/>
              <a:gd name="connsiteX11" fmla="*/ 66616 w 1407461"/>
              <a:gd name="connsiteY11" fmla="*/ 637409 h 1281403"/>
              <a:gd name="connsiteX12" fmla="*/ 214253 w 1407461"/>
              <a:gd name="connsiteY12" fmla="*/ 570734 h 1281403"/>
              <a:gd name="connsiteX13" fmla="*/ 215344 w 1407461"/>
              <a:gd name="connsiteY13" fmla="*/ 561891 h 1281403"/>
              <a:gd name="connsiteX14" fmla="*/ 485897 w 1407461"/>
              <a:gd name="connsiteY14" fmla="*/ 420917 h 1281403"/>
              <a:gd name="connsiteX15" fmla="*/ 550990 w 1407461"/>
              <a:gd name="connsiteY15" fmla="*/ 247436 h 1281403"/>
              <a:gd name="connsiteX16" fmla="*/ 557186 w 1407461"/>
              <a:gd name="connsiteY16" fmla="*/ 142975 h 1281403"/>
              <a:gd name="connsiteX17" fmla="*/ 606134 w 1407461"/>
              <a:gd name="connsiteY17" fmla="*/ 18142 h 1281403"/>
              <a:gd name="connsiteX18" fmla="*/ 858528 w 1407461"/>
              <a:gd name="connsiteY18" fmla="*/ 251822 h 1281403"/>
              <a:gd name="connsiteX19" fmla="*/ 967755 w 1407461"/>
              <a:gd name="connsiteY19" fmla="*/ 315635 h 1281403"/>
              <a:gd name="connsiteX20" fmla="*/ 1112228 w 1407461"/>
              <a:gd name="connsiteY20" fmla="*/ 337965 h 1281403"/>
              <a:gd name="connsiteX21" fmla="*/ 1315942 w 1407461"/>
              <a:gd name="connsiteY21" fmla="*/ 307311 h 1281403"/>
              <a:gd name="connsiteX0" fmla="*/ 1355327 w 1407461"/>
              <a:gd name="connsiteY0" fmla="*/ 427696 h 1265543"/>
              <a:gd name="connsiteX1" fmla="*/ 1368116 w 1407461"/>
              <a:gd name="connsiteY1" fmla="*/ 583742 h 1265543"/>
              <a:gd name="connsiteX2" fmla="*/ 1339150 w 1407461"/>
              <a:gd name="connsiteY2" fmla="*/ 726008 h 1265543"/>
              <a:gd name="connsiteX3" fmla="*/ 1355393 w 1407461"/>
              <a:gd name="connsiteY3" fmla="*/ 821292 h 1265543"/>
              <a:gd name="connsiteX4" fmla="*/ 1383512 w 1407461"/>
              <a:gd name="connsiteY4" fmla="*/ 919237 h 1265543"/>
              <a:gd name="connsiteX5" fmla="*/ 1291830 w 1407461"/>
              <a:gd name="connsiteY5" fmla="*/ 1080638 h 1265543"/>
              <a:gd name="connsiteX6" fmla="*/ 689724 w 1407461"/>
              <a:gd name="connsiteY6" fmla="*/ 1254364 h 1265543"/>
              <a:gd name="connsiteX7" fmla="*/ 239806 w 1407461"/>
              <a:gd name="connsiteY7" fmla="*/ 1013572 h 1265543"/>
              <a:gd name="connsiteX8" fmla="*/ 152374 w 1407461"/>
              <a:gd name="connsiteY8" fmla="*/ 976387 h 1265543"/>
              <a:gd name="connsiteX9" fmla="*/ 14293 w 1407461"/>
              <a:gd name="connsiteY9" fmla="*/ 833535 h 1265543"/>
              <a:gd name="connsiteX10" fmla="*/ 66616 w 1407461"/>
              <a:gd name="connsiteY10" fmla="*/ 637407 h 1265543"/>
              <a:gd name="connsiteX11" fmla="*/ 214253 w 1407461"/>
              <a:gd name="connsiteY11" fmla="*/ 570732 h 1265543"/>
              <a:gd name="connsiteX12" fmla="*/ 215344 w 1407461"/>
              <a:gd name="connsiteY12" fmla="*/ 561889 h 1265543"/>
              <a:gd name="connsiteX13" fmla="*/ 485897 w 1407461"/>
              <a:gd name="connsiteY13" fmla="*/ 420915 h 1265543"/>
              <a:gd name="connsiteX14" fmla="*/ 550990 w 1407461"/>
              <a:gd name="connsiteY14" fmla="*/ 247434 h 1265543"/>
              <a:gd name="connsiteX15" fmla="*/ 557186 w 1407461"/>
              <a:gd name="connsiteY15" fmla="*/ 142973 h 1265543"/>
              <a:gd name="connsiteX16" fmla="*/ 606134 w 1407461"/>
              <a:gd name="connsiteY16" fmla="*/ 18140 h 1265543"/>
              <a:gd name="connsiteX17" fmla="*/ 858528 w 1407461"/>
              <a:gd name="connsiteY17" fmla="*/ 251820 h 1265543"/>
              <a:gd name="connsiteX18" fmla="*/ 967755 w 1407461"/>
              <a:gd name="connsiteY18" fmla="*/ 315633 h 1265543"/>
              <a:gd name="connsiteX19" fmla="*/ 1112228 w 1407461"/>
              <a:gd name="connsiteY19" fmla="*/ 337963 h 1265543"/>
              <a:gd name="connsiteX20" fmla="*/ 1315942 w 1407461"/>
              <a:gd name="connsiteY20" fmla="*/ 307309 h 12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07461" h="1265543">
                <a:moveTo>
                  <a:pt x="1355327" y="427696"/>
                </a:moveTo>
                <a:cubicBezTo>
                  <a:pt x="1358719" y="456852"/>
                  <a:pt x="1370812" y="534023"/>
                  <a:pt x="1368116" y="583742"/>
                </a:cubicBezTo>
                <a:cubicBezTo>
                  <a:pt x="1365420" y="633461"/>
                  <a:pt x="1341271" y="686416"/>
                  <a:pt x="1339150" y="726008"/>
                </a:cubicBezTo>
                <a:cubicBezTo>
                  <a:pt x="1337030" y="765600"/>
                  <a:pt x="1349631" y="798776"/>
                  <a:pt x="1355393" y="821292"/>
                </a:cubicBezTo>
                <a:cubicBezTo>
                  <a:pt x="1362743" y="831901"/>
                  <a:pt x="1386969" y="890019"/>
                  <a:pt x="1383512" y="919237"/>
                </a:cubicBezTo>
                <a:cubicBezTo>
                  <a:pt x="1375365" y="945320"/>
                  <a:pt x="1407461" y="1024784"/>
                  <a:pt x="1291830" y="1080638"/>
                </a:cubicBezTo>
                <a:cubicBezTo>
                  <a:pt x="1176199" y="1136493"/>
                  <a:pt x="865061" y="1265542"/>
                  <a:pt x="689724" y="1254364"/>
                </a:cubicBezTo>
                <a:cubicBezTo>
                  <a:pt x="514387" y="1243186"/>
                  <a:pt x="329364" y="1059901"/>
                  <a:pt x="239806" y="1013572"/>
                </a:cubicBezTo>
                <a:cubicBezTo>
                  <a:pt x="150248" y="967243"/>
                  <a:pt x="189959" y="1006393"/>
                  <a:pt x="152374" y="976387"/>
                </a:cubicBezTo>
                <a:cubicBezTo>
                  <a:pt x="114789" y="946381"/>
                  <a:pt x="28586" y="890032"/>
                  <a:pt x="14293" y="833535"/>
                </a:cubicBezTo>
                <a:cubicBezTo>
                  <a:pt x="0" y="777038"/>
                  <a:pt x="33289" y="681207"/>
                  <a:pt x="66616" y="637407"/>
                </a:cubicBezTo>
                <a:cubicBezTo>
                  <a:pt x="99943" y="593607"/>
                  <a:pt x="189465" y="583318"/>
                  <a:pt x="214253" y="570732"/>
                </a:cubicBezTo>
                <a:cubicBezTo>
                  <a:pt x="239041" y="558146"/>
                  <a:pt x="170070" y="586859"/>
                  <a:pt x="215344" y="561889"/>
                </a:cubicBezTo>
                <a:cubicBezTo>
                  <a:pt x="260618" y="536920"/>
                  <a:pt x="420986" y="496435"/>
                  <a:pt x="485897" y="420915"/>
                </a:cubicBezTo>
                <a:cubicBezTo>
                  <a:pt x="529553" y="343922"/>
                  <a:pt x="539109" y="293758"/>
                  <a:pt x="550990" y="247434"/>
                </a:cubicBezTo>
                <a:cubicBezTo>
                  <a:pt x="562872" y="201110"/>
                  <a:pt x="547995" y="181188"/>
                  <a:pt x="557186" y="142973"/>
                </a:cubicBezTo>
                <a:cubicBezTo>
                  <a:pt x="566377" y="104758"/>
                  <a:pt x="555910" y="-1"/>
                  <a:pt x="606134" y="18140"/>
                </a:cubicBezTo>
                <a:cubicBezTo>
                  <a:pt x="656358" y="36281"/>
                  <a:pt x="749315" y="202235"/>
                  <a:pt x="858528" y="251820"/>
                </a:cubicBezTo>
                <a:cubicBezTo>
                  <a:pt x="918798" y="301402"/>
                  <a:pt x="925472" y="301276"/>
                  <a:pt x="967755" y="315633"/>
                </a:cubicBezTo>
                <a:cubicBezTo>
                  <a:pt x="1010038" y="329990"/>
                  <a:pt x="1054197" y="339350"/>
                  <a:pt x="1112228" y="337963"/>
                </a:cubicBezTo>
                <a:cubicBezTo>
                  <a:pt x="1170259" y="336576"/>
                  <a:pt x="1292578" y="317636"/>
                  <a:pt x="1315942" y="307309"/>
                </a:cubicBezTo>
              </a:path>
            </a:pathLst>
          </a:custGeom>
          <a:solidFill>
            <a:srgbClr val="00B050">
              <a:alpha val="50000"/>
            </a:srgbClr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fr-FR" sz="1800"/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0" y="260648"/>
            <a:ext cx="9144000" cy="787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kumimoji="0" lang="fr-FR" sz="2800" b="1" dirty="0" smtClean="0">
                <a:latin typeface="Arial" pitchFamily="34" charset="0"/>
                <a:cs typeface="Arial" pitchFamily="34" charset="0"/>
              </a:rPr>
              <a:t>Structural </a:t>
            </a:r>
            <a:r>
              <a:rPr kumimoji="0" lang="fr-FR" sz="2800" b="1" dirty="0" err="1" smtClean="0">
                <a:latin typeface="Arial" pitchFamily="34" charset="0"/>
                <a:cs typeface="Arial" pitchFamily="34" charset="0"/>
              </a:rPr>
              <a:t>modeling</a:t>
            </a:r>
            <a:r>
              <a:rPr kumimoji="0" lang="fr-F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site-</a:t>
            </a:r>
            <a:r>
              <a:rPr kumimoji="0" lang="fr-FR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directed</a:t>
            </a:r>
            <a:r>
              <a:rPr kumimoji="0" lang="fr-F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mutagenesis</a:t>
            </a:r>
            <a:endParaRPr kumimoji="0" lang="fr-FR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725515" y="6164917"/>
            <a:ext cx="4392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GB" altLang="fr-F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Palmieri-Thiers, 2011, Arch. </a:t>
            </a:r>
            <a:r>
              <a:rPr lang="en-GB" altLang="fr-FR" sz="1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Biochem</a:t>
            </a:r>
            <a:r>
              <a:rPr lang="en-GB" altLang="fr-F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altLang="fr-FR" sz="1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Biophys</a:t>
            </a:r>
            <a:r>
              <a:rPr lang="en-GB" altLang="fr-FR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509, 82-89</a:t>
            </a:r>
            <a:endParaRPr lang="en-GB" altLang="fr-F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457888"/>
            <a:ext cx="8100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 err="1"/>
              <a:t>EuroTrans</a:t>
            </a:r>
            <a:r>
              <a:rPr lang="fr-FR" sz="1400" b="1" i="1" dirty="0"/>
              <a:t>-Bio 2009-94, ‘‘</a:t>
            </a:r>
            <a:r>
              <a:rPr lang="fr-FR" sz="1400" b="1" i="1" dirty="0" err="1"/>
              <a:t>Biocatalyzed</a:t>
            </a:r>
            <a:r>
              <a:rPr lang="fr-FR" sz="1400" b="1" i="1" dirty="0"/>
              <a:t> </a:t>
            </a:r>
            <a:r>
              <a:rPr lang="fr-FR" sz="1400" b="1" i="1" dirty="0" err="1"/>
              <a:t>synthesis</a:t>
            </a:r>
            <a:r>
              <a:rPr lang="fr-FR" sz="1400" b="1" i="1" dirty="0"/>
              <a:t> of fragrances’’</a:t>
            </a:r>
          </a:p>
        </p:txBody>
      </p:sp>
    </p:spTree>
    <p:extLst>
      <p:ext uri="{BB962C8B-B14F-4D97-AF65-F5344CB8AC3E}">
        <p14:creationId xmlns:p14="http://schemas.microsoft.com/office/powerpoint/2010/main" val="13556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 descr="C:\Documents and Settings\JC\Bureau\13-HP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528392" cy="77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Connecteur droit avec flèche 94"/>
          <p:cNvCxnSpPr/>
          <p:nvPr/>
        </p:nvCxnSpPr>
        <p:spPr>
          <a:xfrm flipV="1">
            <a:off x="3657162" y="1812925"/>
            <a:ext cx="282257" cy="576064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/>
          <p:cNvSpPr txBox="1"/>
          <p:nvPr/>
        </p:nvSpPr>
        <p:spPr>
          <a:xfrm>
            <a:off x="2771800" y="2348880"/>
            <a:ext cx="4011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Linolenic</a:t>
            </a:r>
            <a:r>
              <a:rPr lang="fr-F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fr-FR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hydroperoxide</a:t>
            </a:r>
            <a:endParaRPr lang="fr-FR" sz="16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2339752" y="2708920"/>
            <a:ext cx="4104456" cy="1328023"/>
          </a:xfrm>
          <a:prstGeom prst="roundRect">
            <a:avLst/>
          </a:prstGeom>
          <a:solidFill>
            <a:srgbClr val="CCFF99"/>
          </a:solidFill>
          <a:ln>
            <a:solidFill>
              <a:srgbClr val="00B4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Substrates are cleaved </a:t>
            </a:r>
            <a:r>
              <a:rPr lang="en-US" dirty="0"/>
              <a:t>by </a:t>
            </a:r>
            <a:r>
              <a:rPr lang="en-US" dirty="0" err="1"/>
              <a:t>hydroperoxide</a:t>
            </a:r>
            <a:r>
              <a:rPr lang="en-US" dirty="0"/>
              <a:t> </a:t>
            </a:r>
            <a:r>
              <a:rPr lang="en-US" dirty="0" err="1"/>
              <a:t>lyase</a:t>
            </a:r>
            <a:r>
              <a:rPr lang="en-US" dirty="0"/>
              <a:t> (HPL) to generate short-chain </a:t>
            </a:r>
            <a:r>
              <a:rPr lang="en-US" dirty="0" smtClean="0"/>
              <a:t>aldehydes (C6 or C9) </a:t>
            </a:r>
            <a:r>
              <a:rPr lang="en-US" dirty="0"/>
              <a:t>and </a:t>
            </a:r>
            <a:r>
              <a:rPr lang="en-US" dirty="0" smtClean="0"/>
              <a:t>oxoacids (C12 or C9)</a:t>
            </a:r>
            <a:endParaRPr lang="fr-FR" dirty="0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5796136" y="4101255"/>
            <a:ext cx="720080" cy="1008112"/>
          </a:xfrm>
          <a:prstGeom prst="straightConnector1">
            <a:avLst/>
          </a:prstGeom>
          <a:ln w="19050">
            <a:solidFill>
              <a:schemeClr val="accent5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964593"/>
            <a:ext cx="1224136" cy="49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7" y="5195421"/>
            <a:ext cx="2448272" cy="41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avec flèche 25"/>
          <p:cNvCxnSpPr/>
          <p:nvPr/>
        </p:nvCxnSpPr>
        <p:spPr>
          <a:xfrm flipH="1">
            <a:off x="2267744" y="4100497"/>
            <a:ext cx="936104" cy="936104"/>
          </a:xfrm>
          <a:prstGeom prst="straightConnector1">
            <a:avLst/>
          </a:prstGeom>
          <a:ln w="19050">
            <a:solidFill>
              <a:schemeClr val="accent5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331640" y="5540657"/>
            <a:ext cx="1368152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3</a:t>
            </a:r>
            <a:r>
              <a:rPr lang="fr-FR" b="1" i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Z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-hexenal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300192" y="5540657"/>
            <a:ext cx="1368152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Oxo-</a:t>
            </a:r>
            <a:r>
              <a:rPr lang="fr-FR" sz="1600" b="1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acid</a:t>
            </a:r>
            <a:endParaRPr lang="fr-FR" sz="16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692696"/>
            <a:ext cx="1647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13397" y="116632"/>
            <a:ext cx="4317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400" b="1" dirty="0" err="1"/>
              <a:t>Bioproduction</a:t>
            </a:r>
            <a:r>
              <a:rPr lang="en-US" altLang="fr-FR" sz="2400" b="1" dirty="0"/>
              <a:t> of green note</a:t>
            </a:r>
            <a:endParaRPr lang="fr-FR" sz="2400" b="1" dirty="0">
              <a:cs typeface="Bodoni SvtyTwo ITC TT-Book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4427984" y="1196752"/>
            <a:ext cx="720080" cy="792280"/>
            <a:chOff x="6228184" y="2511547"/>
            <a:chExt cx="720080" cy="792280"/>
          </a:xfrm>
        </p:grpSpPr>
        <p:cxnSp>
          <p:nvCxnSpPr>
            <p:cNvPr id="39" name="Connecteur droit avec flèche 38"/>
            <p:cNvCxnSpPr/>
            <p:nvPr/>
          </p:nvCxnSpPr>
          <p:spPr>
            <a:xfrm flipH="1">
              <a:off x="6588224" y="2511547"/>
              <a:ext cx="11315" cy="79228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6228184" y="2655563"/>
              <a:ext cx="720080" cy="43279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/>
                <a:t>LOX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98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4797152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Comic Sans MS" pitchFamily="66" charset="0"/>
              </a:rPr>
              <a:t>In France, the olive </a:t>
            </a:r>
            <a:r>
              <a:rPr lang="fr-FR" dirty="0" err="1" smtClean="0">
                <a:latin typeface="Comic Sans MS" pitchFamily="66" charset="0"/>
              </a:rPr>
              <a:t>orchard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is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composed</a:t>
            </a:r>
            <a:r>
              <a:rPr lang="fr-FR" dirty="0" smtClean="0">
                <a:latin typeface="Comic Sans MS" pitchFamily="66" charset="0"/>
              </a:rPr>
              <a:t> of 150 </a:t>
            </a:r>
            <a:r>
              <a:rPr lang="fr-FR" dirty="0" err="1" smtClean="0">
                <a:latin typeface="Comic Sans MS" pitchFamily="66" charset="0"/>
              </a:rPr>
              <a:t>varieties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cultivated</a:t>
            </a:r>
            <a:r>
              <a:rPr lang="fr-FR" dirty="0" smtClean="0">
                <a:latin typeface="Comic Sans MS" pitchFamily="66" charset="0"/>
              </a:rPr>
              <a:t> in four </a:t>
            </a:r>
            <a:r>
              <a:rPr lang="fr-FR" dirty="0" err="1" smtClean="0">
                <a:latin typeface="Comic Sans MS" pitchFamily="66" charset="0"/>
              </a:rPr>
              <a:t>regions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including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Corsica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err="1" smtClean="0">
                <a:latin typeface="Comic Sans MS" pitchFamily="66" charset="0"/>
              </a:rPr>
              <a:t>which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represents</a:t>
            </a:r>
            <a:r>
              <a:rPr lang="fr-FR" dirty="0" smtClean="0">
                <a:latin typeface="Comic Sans MS" pitchFamily="66" charset="0"/>
              </a:rPr>
              <a:t> 10% of french production.</a:t>
            </a:r>
          </a:p>
          <a:p>
            <a:pPr algn="just"/>
            <a:endParaRPr lang="fr-FR" dirty="0">
              <a:latin typeface="Comic Sans MS" pitchFamily="66" charset="0"/>
            </a:endParaRPr>
          </a:p>
          <a:p>
            <a:pPr algn="just"/>
            <a:r>
              <a:rPr lang="fr-FR" dirty="0" smtClean="0">
                <a:latin typeface="Comic Sans MS" pitchFamily="66" charset="0"/>
              </a:rPr>
              <a:t>The </a:t>
            </a:r>
            <a:r>
              <a:rPr lang="fr-FR" dirty="0" err="1">
                <a:latin typeface="Comic Sans MS" pitchFamily="66" charset="0"/>
              </a:rPr>
              <a:t>P</a:t>
            </a:r>
            <a:r>
              <a:rPr lang="fr-FR" dirty="0" err="1" smtClean="0">
                <a:latin typeface="Comic Sans MS" pitchFamily="66" charset="0"/>
              </a:rPr>
              <a:t>rotected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Designation</a:t>
            </a:r>
            <a:r>
              <a:rPr lang="fr-FR" dirty="0" smtClean="0">
                <a:latin typeface="Comic Sans MS" pitchFamily="66" charset="0"/>
              </a:rPr>
              <a:t> of </a:t>
            </a:r>
            <a:r>
              <a:rPr lang="fr-FR" dirty="0" err="1" smtClean="0">
                <a:latin typeface="Comic Sans MS" pitchFamily="66" charset="0"/>
              </a:rPr>
              <a:t>Origin</a:t>
            </a:r>
            <a:r>
              <a:rPr lang="fr-FR" dirty="0" smtClean="0">
                <a:latin typeface="Comic Sans MS" pitchFamily="66" charset="0"/>
              </a:rPr>
              <a:t> (PDO) </a:t>
            </a:r>
            <a:r>
              <a:rPr lang="fr-FR" dirty="0" err="1" smtClean="0">
                <a:latin typeface="Comic Sans MS" pitchFamily="66" charset="0"/>
              </a:rPr>
              <a:t>was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obtained</a:t>
            </a:r>
            <a:r>
              <a:rPr lang="fr-FR" dirty="0" smtClean="0">
                <a:latin typeface="Comic Sans MS" pitchFamily="66" charset="0"/>
              </a:rPr>
              <a:t> by the </a:t>
            </a:r>
            <a:r>
              <a:rPr lang="fr-FR" dirty="0" err="1">
                <a:latin typeface="Comic Sans MS" pitchFamily="66" charset="0"/>
              </a:rPr>
              <a:t>C</a:t>
            </a:r>
            <a:r>
              <a:rPr lang="fr-FR" dirty="0" err="1" smtClean="0">
                <a:latin typeface="Comic Sans MS" pitchFamily="66" charset="0"/>
              </a:rPr>
              <a:t>orsican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producers</a:t>
            </a:r>
            <a:r>
              <a:rPr lang="fr-FR" dirty="0" smtClean="0">
                <a:latin typeface="Comic Sans MS" pitchFamily="66" charset="0"/>
              </a:rPr>
              <a:t> in 2004. This PDO </a:t>
            </a:r>
            <a:r>
              <a:rPr lang="fr-FR" dirty="0" err="1" smtClean="0">
                <a:latin typeface="Comic Sans MS" pitchFamily="66" charset="0"/>
              </a:rPr>
              <a:t>refers</a:t>
            </a:r>
            <a:r>
              <a:rPr lang="fr-FR" dirty="0" smtClean="0">
                <a:latin typeface="Comic Sans MS" pitchFamily="66" charset="0"/>
              </a:rPr>
              <a:t> to </a:t>
            </a:r>
            <a:r>
              <a:rPr lang="fr-FR" dirty="0" err="1" smtClean="0">
                <a:latin typeface="Comic Sans MS" pitchFamily="66" charset="0"/>
              </a:rPr>
              <a:t>oils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produced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from</a:t>
            </a:r>
            <a:r>
              <a:rPr lang="fr-FR" dirty="0" smtClean="0">
                <a:latin typeface="Comic Sans MS" pitchFamily="66" charset="0"/>
              </a:rPr>
              <a:t> olive cultivars </a:t>
            </a:r>
            <a:r>
              <a:rPr lang="fr-FR" dirty="0" err="1" smtClean="0">
                <a:latin typeface="Comic Sans MS" pitchFamily="66" charset="0"/>
              </a:rPr>
              <a:t>grown</a:t>
            </a:r>
            <a:r>
              <a:rPr lang="fr-FR" dirty="0" smtClean="0">
                <a:latin typeface="Comic Sans MS" pitchFamily="66" charset="0"/>
              </a:rPr>
              <a:t> in </a:t>
            </a:r>
            <a:r>
              <a:rPr lang="fr-FR" dirty="0" err="1" smtClean="0">
                <a:latin typeface="Comic Sans MS" pitchFamily="66" charset="0"/>
              </a:rPr>
              <a:t>various</a:t>
            </a:r>
            <a:r>
              <a:rPr lang="fr-FR" dirty="0" smtClean="0">
                <a:latin typeface="Comic Sans MS" pitchFamily="66" charset="0"/>
              </a:rPr>
              <a:t> areas</a:t>
            </a:r>
          </a:p>
        </p:txBody>
      </p:sp>
      <p:pic>
        <p:nvPicPr>
          <p:cNvPr id="3074" name="Picture 2" descr="O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980728"/>
            <a:ext cx="1870571" cy="1870571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2952328" cy="228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Oliu di Corsica -  - image 2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1125735" cy="1129343"/>
          </a:xfrm>
          <a:prstGeom prst="rect">
            <a:avLst/>
          </a:prstGeom>
          <a:noFill/>
        </p:spPr>
      </p:pic>
      <p:pic>
        <p:nvPicPr>
          <p:cNvPr id="3083" name="Picture 11" descr="Oliu di Corsica -  - image 2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3789040"/>
            <a:ext cx="1140337" cy="1143992"/>
          </a:xfrm>
          <a:prstGeom prst="rect">
            <a:avLst/>
          </a:prstGeom>
          <a:noFill/>
        </p:spPr>
      </p:pic>
      <p:sp>
        <p:nvSpPr>
          <p:cNvPr id="10" name="ZoneTexte 2"/>
          <p:cNvSpPr txBox="1"/>
          <p:nvPr/>
        </p:nvSpPr>
        <p:spPr>
          <a:xfrm>
            <a:off x="0" y="0"/>
            <a:ext cx="8712968" cy="646290"/>
          </a:xfrm>
          <a:prstGeom prst="rect">
            <a:avLst/>
          </a:prstGeom>
          <a:solidFill>
            <a:srgbClr val="CCFF99"/>
          </a:solidFill>
          <a:ln>
            <a:solidFill>
              <a:srgbClr val="4F81BD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6" tIns="45700" rIns="91396" bIns="4570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Olive </a:t>
            </a:r>
            <a:r>
              <a:rPr lang="fr-FR" sz="36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oils</a:t>
            </a:r>
            <a:r>
              <a:rPr lang="fr-FR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fr-FR" sz="36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labelled</a:t>
            </a:r>
            <a:r>
              <a:rPr lang="fr-FR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 PDO</a:t>
            </a:r>
            <a:endParaRPr lang="fr-FR" sz="3600" dirty="0"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2849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 tree is one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most important crops in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mediterranean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countries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5111552" y="2996952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 oil is a genuine fruit juice obtained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pressure of olive paste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63788" y="404664"/>
            <a:ext cx="38164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 i="1" u="sng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HPL </a:t>
            </a:r>
            <a:r>
              <a:rPr lang="fr-FR" altLang="fr-FR" sz="2400" b="1" i="1" u="sng" dirty="0" err="1">
                <a:solidFill>
                  <a:srgbClr val="008000"/>
                </a:solidFill>
                <a:latin typeface="Comic Sans MS" panose="030F0702030302020204" pitchFamily="66" charset="0"/>
              </a:rPr>
              <a:t>cDNA</a:t>
            </a:r>
            <a:r>
              <a:rPr lang="fr-FR" altLang="fr-FR" sz="2400" b="1" i="1" u="sng" dirty="0">
                <a:solidFill>
                  <a:srgbClr val="008000"/>
                </a:solidFill>
                <a:latin typeface="Comic Sans MS" panose="030F0702030302020204" pitchFamily="66" charset="0"/>
              </a:rPr>
              <a:t> ISOLATION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5536" y="1124744"/>
            <a:ext cx="8439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00"/>
              </a:buClr>
              <a:buSzPct val="120000"/>
              <a:buFontTx/>
              <a:buChar char="o"/>
            </a:pPr>
            <a:r>
              <a:rPr lang="fr-FR" altLang="fr-F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 smtClean="0">
                <a:latin typeface="Comic Sans MS" panose="030F0702030302020204" pitchFamily="66" charset="0"/>
              </a:rPr>
              <a:t>We</a:t>
            </a:r>
            <a:r>
              <a:rPr lang="fr-FR" altLang="fr-FR" sz="2000" b="1" dirty="0" smtClean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 smtClean="0">
                <a:latin typeface="Comic Sans MS" panose="030F0702030302020204" pitchFamily="66" charset="0"/>
              </a:rPr>
              <a:t>isolated</a:t>
            </a:r>
            <a:r>
              <a:rPr lang="fr-FR" altLang="fr-FR" sz="2000" b="1" dirty="0" smtClean="0">
                <a:latin typeface="Comic Sans MS" panose="030F0702030302020204" pitchFamily="66" charset="0"/>
              </a:rPr>
              <a:t> a full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length</a:t>
            </a:r>
            <a:r>
              <a:rPr lang="fr-FR" altLang="fr-FR" sz="2000" b="1" dirty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cDNA</a:t>
            </a:r>
            <a:r>
              <a:rPr lang="fr-FR" altLang="fr-FR" sz="2000" b="1" dirty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smtClean="0">
                <a:latin typeface="Comic Sans MS" panose="030F0702030302020204" pitchFamily="66" charset="0"/>
              </a:rPr>
              <a:t>(1641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pb</a:t>
            </a:r>
            <a:r>
              <a:rPr lang="fr-FR" altLang="fr-FR" sz="2000" b="1" dirty="0">
                <a:latin typeface="Comic Sans MS" panose="030F0702030302020204" pitchFamily="66" charset="0"/>
              </a:rPr>
              <a:t>) </a:t>
            </a:r>
            <a:r>
              <a:rPr lang="fr-FR" altLang="fr-FR" sz="2000" b="1" dirty="0" err="1">
                <a:latin typeface="Comic Sans MS" panose="030F0702030302020204" pitchFamily="66" charset="0"/>
              </a:rPr>
              <a:t>encoding</a:t>
            </a:r>
            <a:r>
              <a:rPr lang="fr-FR" altLang="fr-FR" sz="2000" b="1" dirty="0">
                <a:latin typeface="Comic Sans MS" panose="030F0702030302020204" pitchFamily="66" charset="0"/>
              </a:rPr>
              <a:t> </a:t>
            </a:r>
            <a:r>
              <a:rPr lang="fr-FR" altLang="fr-FR" sz="2000" b="1" dirty="0" smtClean="0">
                <a:latin typeface="Comic Sans MS" panose="030F0702030302020204" pitchFamily="66" charset="0"/>
              </a:rPr>
              <a:t>an </a:t>
            </a:r>
            <a:r>
              <a:rPr lang="fr-FR" altLang="fr-FR" sz="2000" b="1" dirty="0">
                <a:latin typeface="Comic Sans MS" panose="030F0702030302020204" pitchFamily="66" charset="0"/>
              </a:rPr>
              <a:t>olive </a:t>
            </a:r>
            <a:r>
              <a:rPr lang="fr-FR" altLang="fr-FR" sz="2000" b="1" dirty="0" smtClean="0">
                <a:latin typeface="Comic Sans MS" panose="030F0702030302020204" pitchFamily="66" charset="0"/>
              </a:rPr>
              <a:t>13HPL</a:t>
            </a:r>
            <a:r>
              <a:rPr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lang="fr-FR" altLang="fr-FR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39552" y="4005064"/>
            <a:ext cx="5904656" cy="400110"/>
            <a:chOff x="539552" y="4005064"/>
            <a:chExt cx="5904656" cy="400110"/>
          </a:xfrm>
        </p:grpSpPr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539552" y="4005064"/>
              <a:ext cx="2514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rgbClr val="008000"/>
                </a:buClr>
                <a:buSzPct val="120000"/>
                <a:buFontTx/>
                <a:buChar char="o"/>
              </a:pPr>
              <a:r>
                <a:rPr lang="fr-FR" altLang="fr-FR" sz="20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endParaRPr lang="fr-FR" altLang="fr-FR" sz="2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40" name="Text Box 11"/>
            <p:cNvSpPr txBox="1">
              <a:spLocks noChangeArrowheads="1"/>
            </p:cNvSpPr>
            <p:nvPr/>
          </p:nvSpPr>
          <p:spPr bwMode="auto">
            <a:xfrm>
              <a:off x="755576" y="4005064"/>
              <a:ext cx="56886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2000" b="1" dirty="0" err="1">
                  <a:latin typeface="Comic Sans MS" panose="030F0702030302020204" pitchFamily="66" charset="0"/>
                </a:rPr>
                <a:t>Presumptive</a:t>
              </a:r>
              <a:r>
                <a:rPr lang="fr-FR" altLang="fr-FR" sz="2000" b="1" dirty="0">
                  <a:latin typeface="Comic Sans MS" panose="030F0702030302020204" pitchFamily="66" charset="0"/>
                </a:rPr>
                <a:t> </a:t>
              </a:r>
              <a:r>
                <a:rPr lang="fr-FR" altLang="fr-FR" sz="2000" b="1" dirty="0" smtClean="0">
                  <a:latin typeface="Comic Sans MS" panose="030F0702030302020204" pitchFamily="66" charset="0"/>
                </a:rPr>
                <a:t>translation </a:t>
              </a:r>
              <a:r>
                <a:rPr lang="fr-FR" altLang="fr-FR" sz="2000" b="1" dirty="0" err="1" smtClean="0">
                  <a:latin typeface="Comic Sans MS" panose="030F0702030302020204" pitchFamily="66" charset="0"/>
                </a:rPr>
                <a:t>product</a:t>
              </a:r>
              <a:r>
                <a:rPr lang="fr-FR" altLang="fr-FR" sz="2000" b="1" dirty="0" smtClean="0">
                  <a:latin typeface="Comic Sans MS" panose="030F0702030302020204" pitchFamily="66" charset="0"/>
                </a:rPr>
                <a:t> </a:t>
              </a:r>
              <a:r>
                <a:rPr lang="fr-FR" altLang="fr-FR" sz="2000" b="1" dirty="0">
                  <a:latin typeface="Comic Sans MS" panose="030F0702030302020204" pitchFamily="66" charset="0"/>
                </a:rPr>
                <a:t>of </a:t>
              </a:r>
              <a:r>
                <a:rPr lang="fr-FR" altLang="fr-FR" sz="2000" b="1" dirty="0" smtClean="0">
                  <a:latin typeface="Comic Sans MS" panose="030F0702030302020204" pitchFamily="66" charset="0"/>
                </a:rPr>
                <a:t>487 </a:t>
              </a:r>
              <a:r>
                <a:rPr lang="fr-FR" altLang="fr-FR" sz="2000" b="1" dirty="0" err="1">
                  <a:latin typeface="Comic Sans MS" panose="030F0702030302020204" pitchFamily="66" charset="0"/>
                </a:rPr>
                <a:t>aa</a:t>
              </a:r>
              <a:endParaRPr lang="fr-FR" altLang="fr-FR" sz="20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372200" y="3497240"/>
            <a:ext cx="2438400" cy="701675"/>
            <a:chOff x="3984" y="1296"/>
            <a:chExt cx="1536" cy="442"/>
          </a:xfrm>
        </p:grpSpPr>
        <p:sp>
          <p:nvSpPr>
            <p:cNvPr id="5137" name="Line 13"/>
            <p:cNvSpPr>
              <a:spLocks noChangeShapeType="1"/>
            </p:cNvSpPr>
            <p:nvPr/>
          </p:nvSpPr>
          <p:spPr bwMode="auto">
            <a:xfrm flipV="1">
              <a:off x="3984" y="1584"/>
              <a:ext cx="240" cy="96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8" name="Text Box 14"/>
            <p:cNvSpPr txBox="1">
              <a:spLocks noChangeArrowheads="1"/>
            </p:cNvSpPr>
            <p:nvPr/>
          </p:nvSpPr>
          <p:spPr bwMode="auto">
            <a:xfrm>
              <a:off x="4224" y="1296"/>
              <a:ext cx="129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2000" b="1" dirty="0" err="1">
                  <a:latin typeface="Comic Sans MS" panose="030F0702030302020204" pitchFamily="66" charset="0"/>
                </a:rPr>
                <a:t>Molecular</a:t>
              </a:r>
              <a:r>
                <a:rPr lang="fr-FR" altLang="fr-FR" sz="2000" b="1" dirty="0">
                  <a:latin typeface="Comic Sans MS" panose="030F0702030302020204" pitchFamily="66" charset="0"/>
                </a:rPr>
                <a:t> mass of </a:t>
              </a:r>
              <a:r>
                <a:rPr lang="fr-FR" altLang="fr-FR" sz="2000" b="1" dirty="0" smtClean="0">
                  <a:latin typeface="Comic Sans MS" panose="030F0702030302020204" pitchFamily="66" charset="0"/>
                </a:rPr>
                <a:t>50 </a:t>
              </a:r>
              <a:r>
                <a:rPr lang="fr-FR" altLang="fr-FR" sz="2000" b="1" dirty="0">
                  <a:latin typeface="Comic Sans MS" panose="030F0702030302020204" pitchFamily="66" charset="0"/>
                </a:rPr>
                <a:t>kDa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375968" y="4361336"/>
            <a:ext cx="2247900" cy="396875"/>
            <a:chOff x="3984" y="1904"/>
            <a:chExt cx="1416" cy="250"/>
          </a:xfrm>
        </p:grpSpPr>
        <p:sp>
          <p:nvSpPr>
            <p:cNvPr id="5135" name="Line 16"/>
            <p:cNvSpPr>
              <a:spLocks noChangeShapeType="1"/>
            </p:cNvSpPr>
            <p:nvPr/>
          </p:nvSpPr>
          <p:spPr bwMode="auto">
            <a:xfrm>
              <a:off x="3984" y="1920"/>
              <a:ext cx="240" cy="96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6" name="Text Box 17"/>
            <p:cNvSpPr txBox="1">
              <a:spLocks noChangeArrowheads="1"/>
            </p:cNvSpPr>
            <p:nvPr/>
          </p:nvSpPr>
          <p:spPr bwMode="auto">
            <a:xfrm>
              <a:off x="4104" y="1904"/>
              <a:ext cx="12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2000" b="1" dirty="0" err="1">
                  <a:latin typeface="Comic Sans MS" panose="030F0702030302020204" pitchFamily="66" charset="0"/>
                </a:rPr>
                <a:t>pI</a:t>
              </a:r>
              <a:r>
                <a:rPr lang="fr-FR" altLang="fr-FR" sz="2000" b="1" dirty="0">
                  <a:latin typeface="Comic Sans MS" panose="030F0702030302020204" pitchFamily="66" charset="0"/>
                </a:rPr>
                <a:t> of </a:t>
              </a:r>
              <a:r>
                <a:rPr lang="fr-FR" altLang="fr-FR" sz="2000" b="1" dirty="0" smtClean="0">
                  <a:latin typeface="Comic Sans MS" panose="030F0702030302020204" pitchFamily="66" charset="0"/>
                </a:rPr>
                <a:t>6.9</a:t>
              </a:r>
              <a:endParaRPr lang="fr-FR" altLang="fr-FR" sz="20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419872" y="1844824"/>
            <a:ext cx="1647140" cy="1459905"/>
            <a:chOff x="4955703" y="600943"/>
            <a:chExt cx="1431116" cy="1315889"/>
          </a:xfrm>
        </p:grpSpPr>
        <p:pic>
          <p:nvPicPr>
            <p:cNvPr id="21" name="Picture 4" descr="http://www.salade.info/photos/olive-noir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5703" y="600943"/>
              <a:ext cx="1224136" cy="1230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ZoneTexte 21"/>
            <p:cNvSpPr txBox="1"/>
            <p:nvPr/>
          </p:nvSpPr>
          <p:spPr>
            <a:xfrm>
              <a:off x="5007915" y="1609055"/>
              <a:ext cx="1378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Leccino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variety</a:t>
              </a:r>
              <a:endParaRPr lang="fr-FR" sz="14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23528" y="5517232"/>
            <a:ext cx="8640958" cy="707886"/>
            <a:chOff x="611560" y="5517232"/>
            <a:chExt cx="7859370" cy="707886"/>
          </a:xfrm>
        </p:grpSpPr>
        <p:sp>
          <p:nvSpPr>
            <p:cNvPr id="6" name="Rectangle 5"/>
            <p:cNvSpPr/>
            <p:nvPr/>
          </p:nvSpPr>
          <p:spPr>
            <a:xfrm>
              <a:off x="971599" y="5517232"/>
              <a:ext cx="74993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b="1" dirty="0">
                  <a:latin typeface="Comic Sans MS" panose="030F0702030302020204" pitchFamily="66" charset="0"/>
                </a:rPr>
                <a:t>99.8 % identity with the olive HPL sequence </a:t>
              </a:r>
              <a:r>
                <a:rPr lang="en-US" sz="2000" b="1" dirty="0" smtClean="0">
                  <a:latin typeface="Comic Sans MS" panose="030F0702030302020204" pitchFamily="66" charset="0"/>
                </a:rPr>
                <a:t>of </a:t>
              </a:r>
              <a:r>
                <a:rPr lang="en-US" sz="2000" b="1" dirty="0">
                  <a:latin typeface="Comic Sans MS" panose="030F0702030302020204" pitchFamily="66" charset="0"/>
                </a:rPr>
                <a:t>the </a:t>
              </a:r>
              <a:r>
                <a:rPr lang="en-US" sz="2000" b="1" dirty="0" err="1">
                  <a:latin typeface="Comic Sans MS" panose="030F0702030302020204" pitchFamily="66" charset="0"/>
                </a:rPr>
                <a:t>Picual</a:t>
              </a:r>
              <a:r>
                <a:rPr lang="en-US" sz="2000" b="1" dirty="0">
                  <a:latin typeface="Comic Sans MS" panose="030F0702030302020204" pitchFamily="66" charset="0"/>
                </a:rPr>
                <a:t> variety </a:t>
              </a:r>
              <a:endParaRPr lang="fr-FR" sz="2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1560" y="5517232"/>
              <a:ext cx="429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008000"/>
                </a:buClr>
                <a:buSzPct val="120000"/>
                <a:buFontTx/>
                <a:buChar char="o"/>
              </a:pPr>
              <a:r>
                <a:rPr lang="fr-FR" altLang="fr-FR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endParaRPr lang="fr-FR" altLang="fr-FR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0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5" y="1202010"/>
            <a:ext cx="65246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" name="Rectangle à coins arrondis 165"/>
          <p:cNvSpPr/>
          <p:nvPr/>
        </p:nvSpPr>
        <p:spPr>
          <a:xfrm>
            <a:off x="47500" y="1256885"/>
            <a:ext cx="4572000" cy="144016"/>
          </a:xfrm>
          <a:prstGeom prst="roundRect">
            <a:avLst/>
          </a:prstGeom>
          <a:noFill/>
          <a:ln w="28575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à coins arrondis 167"/>
          <p:cNvSpPr/>
          <p:nvPr/>
        </p:nvSpPr>
        <p:spPr>
          <a:xfrm>
            <a:off x="107504" y="748600"/>
            <a:ext cx="3348000" cy="340519"/>
          </a:xfrm>
          <a:prstGeom prst="roundRect">
            <a:avLst/>
          </a:prstGeom>
          <a:solidFill>
            <a:schemeClr val="bg1"/>
          </a:solidFill>
          <a:ln>
            <a:solidFill>
              <a:srgbClr val="D6009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FF"/>
                </a:solidFill>
              </a:rPr>
              <a:t>N-terminal transit peptide</a:t>
            </a:r>
            <a:endParaRPr lang="fr-FR" sz="1400" b="1" dirty="0" smtClean="0">
              <a:solidFill>
                <a:srgbClr val="FF00FF"/>
              </a:solidFill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6876256" y="980728"/>
            <a:ext cx="2016224" cy="1328023"/>
          </a:xfrm>
          <a:prstGeom prst="roundRect">
            <a:avLst/>
          </a:prstGeom>
          <a:noFill/>
          <a:ln w="1905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targeting and insertion to the chloroplast </a:t>
            </a:r>
            <a:r>
              <a:rPr lang="en-US" dirty="0" smtClean="0"/>
              <a:t>envelope</a:t>
            </a:r>
            <a:r>
              <a:rPr lang="fr-FR" dirty="0" smtClean="0"/>
              <a:t> </a:t>
            </a:r>
            <a:endParaRPr lang="fr-FR" dirty="0" smtClean="0">
              <a:solidFill>
                <a:srgbClr val="D60093"/>
              </a:solidFill>
            </a:endParaRPr>
          </a:p>
        </p:txBody>
      </p:sp>
      <p:cxnSp>
        <p:nvCxnSpPr>
          <p:cNvPr id="173" name="Connecteur droit 172"/>
          <p:cNvCxnSpPr/>
          <p:nvPr/>
        </p:nvCxnSpPr>
        <p:spPr>
          <a:xfrm>
            <a:off x="3779912" y="4365104"/>
            <a:ext cx="2448000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/>
        </p:nvCxnSpPr>
        <p:spPr>
          <a:xfrm>
            <a:off x="71250" y="4676886"/>
            <a:ext cx="1224000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/>
          <p:cNvCxnSpPr/>
          <p:nvPr/>
        </p:nvCxnSpPr>
        <p:spPr>
          <a:xfrm>
            <a:off x="3203848" y="5013176"/>
            <a:ext cx="3060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>
          <a:xfrm>
            <a:off x="82996" y="5336833"/>
            <a:ext cx="7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/>
          <p:cNvCxnSpPr/>
          <p:nvPr/>
        </p:nvCxnSpPr>
        <p:spPr>
          <a:xfrm>
            <a:off x="2363502" y="5637498"/>
            <a:ext cx="385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107504" y="5949280"/>
            <a:ext cx="396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/>
          <p:cNvCxnSpPr/>
          <p:nvPr/>
        </p:nvCxnSpPr>
        <p:spPr>
          <a:xfrm>
            <a:off x="4380756" y="5973030"/>
            <a:ext cx="1836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180"/>
          <p:cNvCxnSpPr/>
          <p:nvPr/>
        </p:nvCxnSpPr>
        <p:spPr>
          <a:xfrm>
            <a:off x="72151" y="6309320"/>
            <a:ext cx="266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à coins arrondis 181"/>
          <p:cNvSpPr/>
          <p:nvPr/>
        </p:nvSpPr>
        <p:spPr>
          <a:xfrm>
            <a:off x="4631375" y="3861806"/>
            <a:ext cx="108012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9900"/>
                </a:solidFill>
              </a:rPr>
              <a:t>Domain A</a:t>
            </a:r>
            <a:endParaRPr lang="fr-FR" sz="1400" b="1" dirty="0">
              <a:solidFill>
                <a:srgbClr val="FF9900"/>
              </a:solidFill>
            </a:endParaRPr>
          </a:p>
        </p:txBody>
      </p:sp>
      <p:sp>
        <p:nvSpPr>
          <p:cNvPr id="184" name="Rectangle à coins arrondis 183"/>
          <p:cNvSpPr/>
          <p:nvPr/>
        </p:nvSpPr>
        <p:spPr>
          <a:xfrm>
            <a:off x="4644008" y="4557378"/>
            <a:ext cx="108012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Domain B</a:t>
            </a:r>
            <a:endParaRPr lang="fr-FR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5" name="Rectangle à coins arrondis 184"/>
          <p:cNvSpPr/>
          <p:nvPr/>
        </p:nvSpPr>
        <p:spPr>
          <a:xfrm>
            <a:off x="4572000" y="5180942"/>
            <a:ext cx="108012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Domain C</a:t>
            </a:r>
            <a:endParaRPr lang="fr-FR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6" name="Rectangle à coins arrondis 185"/>
          <p:cNvSpPr/>
          <p:nvPr/>
        </p:nvSpPr>
        <p:spPr>
          <a:xfrm>
            <a:off x="1269233" y="5829772"/>
            <a:ext cx="1080120" cy="28803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Domain D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87" name="ZoneTexte 186"/>
          <p:cNvSpPr txBox="1"/>
          <p:nvPr/>
        </p:nvSpPr>
        <p:spPr>
          <a:xfrm>
            <a:off x="6600099" y="3771691"/>
            <a:ext cx="2520000" cy="119181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Contains the sequence of the helix I</a:t>
            </a:r>
          </a:p>
          <a:p>
            <a:pPr algn="ctr"/>
            <a:r>
              <a:rPr lang="fr-FR" sz="1600" dirty="0" smtClean="0"/>
              <a:t>N</a:t>
            </a:r>
            <a:r>
              <a:rPr lang="fr-FR" sz="1600" baseline="-25000" dirty="0" smtClean="0"/>
              <a:t>269</a:t>
            </a:r>
            <a:r>
              <a:rPr lang="fr-FR" sz="1600" dirty="0" smtClean="0"/>
              <a:t>A</a:t>
            </a:r>
            <a:r>
              <a:rPr lang="fr-FR" sz="1600" baseline="-25000" dirty="0" smtClean="0"/>
              <a:t>297</a:t>
            </a:r>
            <a:r>
              <a:rPr lang="fr-FR" sz="1600" dirty="0" smtClean="0"/>
              <a:t>F</a:t>
            </a:r>
            <a:r>
              <a:rPr lang="fr-FR" sz="1600" baseline="-25000" dirty="0" smtClean="0"/>
              <a:t>298</a:t>
            </a:r>
            <a:r>
              <a:rPr lang="fr-FR" sz="1600" dirty="0" smtClean="0"/>
              <a:t>G</a:t>
            </a:r>
            <a:r>
              <a:rPr lang="fr-FR" sz="1600" baseline="-25000" dirty="0" smtClean="0"/>
              <a:t>299</a:t>
            </a:r>
            <a:r>
              <a:rPr lang="fr-FR" sz="1600" dirty="0" smtClean="0"/>
              <a:t>G</a:t>
            </a:r>
            <a:r>
              <a:rPr lang="fr-FR" sz="1600" baseline="-25000" dirty="0" smtClean="0"/>
              <a:t>300</a:t>
            </a:r>
            <a:r>
              <a:rPr lang="fr-FR" sz="1600" dirty="0" smtClean="0"/>
              <a:t>F</a:t>
            </a:r>
            <a:r>
              <a:rPr lang="fr-FR" sz="1600" baseline="-25000" dirty="0" smtClean="0"/>
              <a:t>301</a:t>
            </a:r>
            <a:r>
              <a:rPr lang="fr-FR" sz="1600" dirty="0" smtClean="0"/>
              <a:t>T</a:t>
            </a:r>
            <a:r>
              <a:rPr lang="fr-FR" sz="1600" baseline="-25000" dirty="0" smtClean="0"/>
              <a:t>302</a:t>
            </a:r>
            <a:endParaRPr lang="fr-FR" sz="1600" baseline="-25000" dirty="0"/>
          </a:p>
        </p:txBody>
      </p:sp>
      <p:sp>
        <p:nvSpPr>
          <p:cNvPr id="188" name="ZoneTexte 187"/>
          <p:cNvSpPr txBox="1"/>
          <p:nvPr/>
        </p:nvSpPr>
        <p:spPr>
          <a:xfrm>
            <a:off x="6660232" y="5301208"/>
            <a:ext cx="2376264" cy="102155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Contains</a:t>
            </a:r>
            <a:r>
              <a:rPr lang="fr-FR" dirty="0" smtClean="0"/>
              <a:t> the </a:t>
            </a:r>
            <a:r>
              <a:rPr lang="fr-FR" dirty="0" err="1" smtClean="0"/>
              <a:t>cysteine</a:t>
            </a:r>
            <a:r>
              <a:rPr lang="fr-FR" dirty="0" smtClean="0"/>
              <a:t> </a:t>
            </a:r>
            <a:r>
              <a:rPr lang="fr-FR" dirty="0" err="1" smtClean="0"/>
              <a:t>residue</a:t>
            </a:r>
            <a:r>
              <a:rPr lang="fr-FR" dirty="0" smtClean="0"/>
              <a:t> (C449)</a:t>
            </a:r>
            <a:endParaRPr lang="fr-FR" baseline="-25000" dirty="0"/>
          </a:p>
        </p:txBody>
      </p:sp>
      <p:sp>
        <p:nvSpPr>
          <p:cNvPr id="189" name="ZoneTexte 188"/>
          <p:cNvSpPr txBox="1"/>
          <p:nvPr/>
        </p:nvSpPr>
        <p:spPr>
          <a:xfrm>
            <a:off x="6588224" y="2420888"/>
            <a:ext cx="2520000" cy="919401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Contains the four conserved domains of CYP74</a:t>
            </a:r>
            <a:endParaRPr lang="fr-FR" sz="1600" dirty="0"/>
          </a:p>
        </p:txBody>
      </p:sp>
      <p:sp>
        <p:nvSpPr>
          <p:cNvPr id="190" name="Rectangle à coins arrondis 189"/>
          <p:cNvSpPr/>
          <p:nvPr/>
        </p:nvSpPr>
        <p:spPr>
          <a:xfrm>
            <a:off x="5208197" y="4149080"/>
            <a:ext cx="216024" cy="216024"/>
          </a:xfrm>
          <a:prstGeom prst="roundRect">
            <a:avLst/>
          </a:prstGeom>
          <a:noFill/>
          <a:ln w="38100">
            <a:solidFill>
              <a:srgbClr val="00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Rectangle à coins arrondis 190"/>
          <p:cNvSpPr/>
          <p:nvPr/>
        </p:nvSpPr>
        <p:spPr>
          <a:xfrm>
            <a:off x="6660232" y="4341354"/>
            <a:ext cx="432048" cy="288032"/>
          </a:xfrm>
          <a:prstGeom prst="roundRect">
            <a:avLst/>
          </a:prstGeom>
          <a:noFill/>
          <a:ln w="38100">
            <a:solidFill>
              <a:srgbClr val="00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Rectangle à coins arrondis 193"/>
          <p:cNvSpPr/>
          <p:nvPr/>
        </p:nvSpPr>
        <p:spPr>
          <a:xfrm>
            <a:off x="5820644" y="5769639"/>
            <a:ext cx="216024" cy="2160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25782" y="116632"/>
            <a:ext cx="8938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400" b="1" i="1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HPLs</a:t>
            </a:r>
            <a:r>
              <a:rPr lang="fr-FR" altLang="fr-FR" sz="2400" b="1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: </a:t>
            </a:r>
            <a:r>
              <a:rPr lang="fr-FR" altLang="fr-FR" sz="2400" b="1" i="1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heminic</a:t>
            </a:r>
            <a:r>
              <a:rPr lang="fr-FR" altLang="fr-FR" sz="2400" b="1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enzymes </a:t>
            </a:r>
            <a:r>
              <a:rPr lang="fr-FR" altLang="fr-FR" sz="2400" b="1" i="1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classified</a:t>
            </a:r>
            <a:r>
              <a:rPr lang="fr-FR" altLang="fr-FR" sz="2400" b="1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in the cytochrome P450 </a:t>
            </a:r>
            <a:r>
              <a:rPr lang="fr-FR" altLang="fr-FR" sz="2400" b="1" i="1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family</a:t>
            </a:r>
            <a:endParaRPr lang="fr-FR" altLang="fr-FR" sz="2400" b="1" i="1" dirty="0" smtClean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8" grpId="0" animBg="1"/>
      <p:bldP spid="171" grpId="0" animBg="1"/>
      <p:bldP spid="182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536" y="332656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400" b="1" i="1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Biochemical</a:t>
            </a:r>
            <a:r>
              <a:rPr lang="fr-FR" altLang="fr-FR" sz="2400" b="1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400" b="1" i="1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Characterization</a:t>
            </a:r>
            <a:r>
              <a:rPr lang="fr-FR" altLang="fr-FR" sz="2400" b="1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of recombinant olive HPL</a:t>
            </a:r>
            <a:endParaRPr lang="fr-FR" altLang="fr-FR" sz="2400" b="1" i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216024" y="1052736"/>
            <a:ext cx="608416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Incubation  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48 h at 15 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 after addition of </a:t>
            </a:r>
          </a:p>
          <a:p>
            <a:pPr algn="just"/>
            <a:r>
              <a:rPr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IPTG (0,5 </a:t>
            </a:r>
            <a:r>
              <a:rPr lang="fr-FR" altLang="fr-FR" sz="20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mM</a:t>
            </a:r>
            <a:r>
              <a:rPr lang="fr-FR" altLang="fr-F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) 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and δ-</a:t>
            </a:r>
            <a:r>
              <a:rPr lang="en-US" sz="2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aminolevulinic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acid (2.5mM)</a:t>
            </a:r>
            <a:endParaRPr lang="fr-FR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>
                <a:srgbClr val="009900"/>
              </a:buClr>
              <a:buSzPct val="120000"/>
            </a:pPr>
            <a:r>
              <a:rPr lang="fr-FR" altLang="fr-FR" sz="20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 </a:t>
            </a:r>
            <a:endParaRPr lang="fr-FR" altLang="fr-FR" sz="2000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83568" y="2193925"/>
            <a:ext cx="5616624" cy="400050"/>
            <a:chOff x="552" y="1344"/>
            <a:chExt cx="2568" cy="252"/>
          </a:xfrm>
        </p:grpSpPr>
        <p:sp>
          <p:nvSpPr>
            <p:cNvPr id="7207" name="Text Box 36"/>
            <p:cNvSpPr txBox="1">
              <a:spLocks noChangeArrowheads="1"/>
            </p:cNvSpPr>
            <p:nvPr/>
          </p:nvSpPr>
          <p:spPr bwMode="auto">
            <a:xfrm>
              <a:off x="816" y="1344"/>
              <a:ext cx="23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2000" b="1" dirty="0" smtClean="0">
                  <a:solidFill>
                    <a:srgbClr val="3333FF"/>
                  </a:solidFill>
                  <a:latin typeface="Comic Sans MS" panose="030F0702030302020204" pitchFamily="66" charset="0"/>
                </a:rPr>
                <a:t>Expression in E. coli </a:t>
              </a:r>
              <a:r>
                <a:rPr lang="fr-FR" altLang="fr-FR" sz="2000" b="1" dirty="0">
                  <a:solidFill>
                    <a:srgbClr val="3333FF"/>
                  </a:solidFill>
                  <a:latin typeface="Comic Sans MS" panose="030F0702030302020204" pitchFamily="66" charset="0"/>
                </a:rPr>
                <a:t>in </a:t>
              </a:r>
              <a:r>
                <a:rPr lang="fr-FR" altLang="fr-FR" sz="2000" b="1" dirty="0" err="1">
                  <a:solidFill>
                    <a:srgbClr val="3333FF"/>
                  </a:solidFill>
                  <a:latin typeface="Comic Sans MS" panose="030F0702030302020204" pitchFamily="66" charset="0"/>
                </a:rPr>
                <a:t>supernatant</a:t>
              </a:r>
              <a:r>
                <a:rPr lang="fr-FR" altLang="fr-FR" sz="2000" b="1" dirty="0">
                  <a:solidFill>
                    <a:srgbClr val="3333FF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7208" name="AutoShape 37" descr="Diagonales larges vers le haut"/>
            <p:cNvSpPr>
              <a:spLocks noChangeArrowheads="1"/>
            </p:cNvSpPr>
            <p:nvPr/>
          </p:nvSpPr>
          <p:spPr bwMode="auto">
            <a:xfrm>
              <a:off x="552" y="1344"/>
              <a:ext cx="288" cy="240"/>
            </a:xfrm>
            <a:prstGeom prst="rightArrow">
              <a:avLst>
                <a:gd name="adj1" fmla="val 50000"/>
                <a:gd name="adj2" fmla="val 30000"/>
              </a:avLst>
            </a:prstGeom>
            <a:pattFill prst="wdUpDiag">
              <a:fgClr>
                <a:srgbClr val="009900"/>
              </a:fgClr>
              <a:bgClr>
                <a:srgbClr val="DCFF97"/>
              </a:bgClr>
            </a:patt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sp>
        <p:nvSpPr>
          <p:cNvPr id="7204" name="Text Box 38"/>
          <p:cNvSpPr txBox="1">
            <a:spLocks noChangeArrowheads="1"/>
          </p:cNvSpPr>
          <p:nvPr/>
        </p:nvSpPr>
        <p:spPr bwMode="auto">
          <a:xfrm>
            <a:off x="825779" y="3081154"/>
            <a:ext cx="56184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00"/>
              </a:buClr>
              <a:buSzPct val="120000"/>
              <a:buFontTx/>
              <a:buChar char="o"/>
            </a:pPr>
            <a:r>
              <a:rPr lang="fr-FR" altLang="fr-FR" sz="20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Purification by 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affinity 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chromatography using Cobalt chelated column </a:t>
            </a:r>
            <a:endParaRPr lang="fr-FR" altLang="fr-FR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1480025" y="2035199"/>
            <a:ext cx="7124423" cy="4202113"/>
            <a:chOff x="1480025" y="2035199"/>
            <a:chExt cx="7124423" cy="4202113"/>
          </a:xfrm>
        </p:grpSpPr>
        <p:grpSp>
          <p:nvGrpSpPr>
            <p:cNvPr id="32" name="Groupe 31"/>
            <p:cNvGrpSpPr/>
            <p:nvPr/>
          </p:nvGrpSpPr>
          <p:grpSpPr>
            <a:xfrm>
              <a:off x="1480025" y="3987205"/>
              <a:ext cx="3810000" cy="1082675"/>
              <a:chOff x="1480025" y="3987205"/>
              <a:chExt cx="3810000" cy="1082675"/>
            </a:xfrm>
          </p:grpSpPr>
          <p:sp>
            <p:nvSpPr>
              <p:cNvPr id="7182" name="Text Box 41"/>
              <p:cNvSpPr txBox="1">
                <a:spLocks noChangeArrowheads="1"/>
              </p:cNvSpPr>
              <p:nvPr/>
            </p:nvSpPr>
            <p:spPr bwMode="auto">
              <a:xfrm>
                <a:off x="1480025" y="4368205"/>
                <a:ext cx="3810000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009900"/>
                  </a:buClr>
                  <a:buSzPct val="120000"/>
                </a:pPr>
                <a:r>
                  <a:rPr lang="fr-FR" altLang="fr-FR" sz="2000" b="1" dirty="0">
                    <a:solidFill>
                      <a:srgbClr val="3333FF"/>
                    </a:solidFill>
                    <a:latin typeface="Comic Sans MS" panose="030F0702030302020204" pitchFamily="66" charset="0"/>
                  </a:rPr>
                  <a:t>Unique band at </a:t>
                </a:r>
                <a:r>
                  <a:rPr lang="fr-FR" altLang="fr-FR" sz="2000" b="1" dirty="0" smtClean="0">
                    <a:solidFill>
                      <a:srgbClr val="3333FF"/>
                    </a:solidFill>
                    <a:latin typeface="Comic Sans MS" panose="030F0702030302020204" pitchFamily="66" charset="0"/>
                  </a:rPr>
                  <a:t>50 </a:t>
                </a:r>
                <a:r>
                  <a:rPr lang="fr-FR" altLang="fr-FR" sz="2000" b="1" dirty="0">
                    <a:solidFill>
                      <a:srgbClr val="3333FF"/>
                    </a:solidFill>
                    <a:latin typeface="Comic Sans MS" panose="030F0702030302020204" pitchFamily="66" charset="0"/>
                  </a:rPr>
                  <a:t>kDa in SDS-PAGE and </a:t>
                </a:r>
                <a:r>
                  <a:rPr lang="fr-FR" altLang="fr-FR" sz="2000" b="1" dirty="0" err="1">
                    <a:solidFill>
                      <a:srgbClr val="3333FF"/>
                    </a:solidFill>
                    <a:latin typeface="Comic Sans MS" panose="030F0702030302020204" pitchFamily="66" charset="0"/>
                  </a:rPr>
                  <a:t>immunoblot</a:t>
                </a:r>
                <a:r>
                  <a:rPr lang="fr-FR" altLang="fr-FR" sz="2000" b="1" dirty="0">
                    <a:solidFill>
                      <a:srgbClr val="3333FF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  <p:sp>
            <p:nvSpPr>
              <p:cNvPr id="7180" name="AutoShape 51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3232625" y="3987205"/>
                <a:ext cx="304800" cy="381000"/>
              </a:xfrm>
              <a:prstGeom prst="downArrow">
                <a:avLst>
                  <a:gd name="adj1" fmla="val 50000"/>
                  <a:gd name="adj2" fmla="val 31250"/>
                </a:avLst>
              </a:prstGeom>
              <a:pattFill prst="wdUpDiag">
                <a:fgClr>
                  <a:srgbClr val="009900"/>
                </a:fgClr>
                <a:bgClr>
                  <a:srgbClr val="DCFF97"/>
                </a:bgClr>
              </a:patt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6278301" y="2035199"/>
              <a:ext cx="2326147" cy="4202113"/>
              <a:chOff x="5594825" y="548680"/>
              <a:chExt cx="2326147" cy="4202113"/>
            </a:xfrm>
          </p:grpSpPr>
          <p:sp>
            <p:nvSpPr>
              <p:cNvPr id="7177" name="Text Box 45"/>
              <p:cNvSpPr txBox="1">
                <a:spLocks noChangeArrowheads="1"/>
              </p:cNvSpPr>
              <p:nvPr/>
            </p:nvSpPr>
            <p:spPr bwMode="auto">
              <a:xfrm rot="18017943">
                <a:off x="5575775" y="1774230"/>
                <a:ext cx="9906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600" b="1" dirty="0">
                    <a:solidFill>
                      <a:srgbClr val="3333FF"/>
                    </a:solidFill>
                    <a:latin typeface="Comic Sans MS" panose="030F0702030302020204" pitchFamily="66" charset="0"/>
                  </a:rPr>
                  <a:t>kDa</a:t>
                </a:r>
              </a:p>
            </p:txBody>
          </p:sp>
          <p:sp>
            <p:nvSpPr>
              <p:cNvPr id="7184" name="Text Box 8"/>
              <p:cNvSpPr txBox="1">
                <a:spLocks noChangeArrowheads="1"/>
              </p:cNvSpPr>
              <p:nvPr/>
            </p:nvSpPr>
            <p:spPr bwMode="auto">
              <a:xfrm rot="18153047">
                <a:off x="5505925" y="1523405"/>
                <a:ext cx="22860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altLang="fr-FR" sz="1600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Cobalt</a:t>
                </a:r>
                <a:endParaRPr lang="fr-FR" altLang="fr-FR" sz="16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185" name="Text Box 12"/>
              <p:cNvSpPr txBox="1">
                <a:spLocks noChangeArrowheads="1"/>
              </p:cNvSpPr>
              <p:nvPr/>
            </p:nvSpPr>
            <p:spPr bwMode="auto">
              <a:xfrm rot="18044387">
                <a:off x="6037737" y="1583730"/>
                <a:ext cx="20574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altLang="fr-FR" sz="1600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Western Blot</a:t>
                </a:r>
                <a:endParaRPr lang="fr-FR" altLang="fr-FR" sz="16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196" name="Text Box 15"/>
              <p:cNvSpPr txBox="1">
                <a:spLocks noChangeArrowheads="1"/>
              </p:cNvSpPr>
              <p:nvPr/>
            </p:nvSpPr>
            <p:spPr bwMode="auto">
              <a:xfrm>
                <a:off x="5594825" y="2464793"/>
                <a:ext cx="685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400" b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116</a:t>
                </a:r>
              </a:p>
            </p:txBody>
          </p:sp>
          <p:sp>
            <p:nvSpPr>
              <p:cNvPr id="7197" name="Text Box 16"/>
              <p:cNvSpPr txBox="1">
                <a:spLocks noChangeArrowheads="1"/>
              </p:cNvSpPr>
              <p:nvPr/>
            </p:nvSpPr>
            <p:spPr bwMode="auto">
              <a:xfrm>
                <a:off x="5671025" y="2756893"/>
                <a:ext cx="457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400" b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66</a:t>
                </a:r>
              </a:p>
            </p:txBody>
          </p:sp>
          <p:sp>
            <p:nvSpPr>
              <p:cNvPr id="7198" name="Text Box 17"/>
              <p:cNvSpPr txBox="1">
                <a:spLocks noChangeArrowheads="1"/>
              </p:cNvSpPr>
              <p:nvPr/>
            </p:nvSpPr>
            <p:spPr bwMode="auto">
              <a:xfrm>
                <a:off x="5671025" y="3074393"/>
                <a:ext cx="457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400" b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45</a:t>
                </a:r>
              </a:p>
            </p:txBody>
          </p:sp>
          <p:sp>
            <p:nvSpPr>
              <p:cNvPr id="7199" name="Text Box 18"/>
              <p:cNvSpPr txBox="1">
                <a:spLocks noChangeArrowheads="1"/>
              </p:cNvSpPr>
              <p:nvPr/>
            </p:nvSpPr>
            <p:spPr bwMode="auto">
              <a:xfrm>
                <a:off x="5671025" y="3315693"/>
                <a:ext cx="457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400" b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35</a:t>
                </a:r>
              </a:p>
            </p:txBody>
          </p:sp>
          <p:sp>
            <p:nvSpPr>
              <p:cNvPr id="7200" name="Text Box 19"/>
              <p:cNvSpPr txBox="1">
                <a:spLocks noChangeArrowheads="1"/>
              </p:cNvSpPr>
              <p:nvPr/>
            </p:nvSpPr>
            <p:spPr bwMode="auto">
              <a:xfrm>
                <a:off x="5671025" y="3734793"/>
                <a:ext cx="457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400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25</a:t>
                </a:r>
              </a:p>
            </p:txBody>
          </p:sp>
          <p:sp>
            <p:nvSpPr>
              <p:cNvPr id="7201" name="Text Box 20"/>
              <p:cNvSpPr txBox="1">
                <a:spLocks noChangeArrowheads="1"/>
              </p:cNvSpPr>
              <p:nvPr/>
            </p:nvSpPr>
            <p:spPr bwMode="auto">
              <a:xfrm>
                <a:off x="5671025" y="4145956"/>
                <a:ext cx="457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400" b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18</a:t>
                </a:r>
              </a:p>
            </p:txBody>
          </p:sp>
          <p:sp>
            <p:nvSpPr>
              <p:cNvPr id="7202" name="Text Box 21"/>
              <p:cNvSpPr txBox="1">
                <a:spLocks noChangeArrowheads="1"/>
              </p:cNvSpPr>
              <p:nvPr/>
            </p:nvSpPr>
            <p:spPr bwMode="auto">
              <a:xfrm>
                <a:off x="5671025" y="4445993"/>
                <a:ext cx="457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altLang="fr-FR" sz="1400" b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14</a:t>
                </a:r>
              </a:p>
            </p:txBody>
          </p:sp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t="13714"/>
              <a:stretch/>
            </p:blipFill>
            <p:spPr bwMode="auto">
              <a:xfrm>
                <a:off x="6228184" y="2606722"/>
                <a:ext cx="600075" cy="2075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7308304" y="2996952"/>
                <a:ext cx="6126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FR" altLang="fr-FR" b="1" dirty="0">
                    <a:latin typeface="Comic Sans MS" panose="030F0702030302020204" pitchFamily="66" charset="0"/>
                  </a:rPr>
                  <a:t>HPL</a:t>
                </a:r>
              </a:p>
            </p:txBody>
          </p:sp>
          <p:sp>
            <p:nvSpPr>
              <p:cNvPr id="46" name="AutoShape 28"/>
              <p:cNvSpPr>
                <a:spLocks noChangeArrowheads="1"/>
              </p:cNvSpPr>
              <p:nvPr/>
            </p:nvSpPr>
            <p:spPr bwMode="auto">
              <a:xfrm>
                <a:off x="6876256" y="3068960"/>
                <a:ext cx="381000" cy="228600"/>
              </a:xfrm>
              <a:prstGeom prst="leftArrow">
                <a:avLst>
                  <a:gd name="adj1" fmla="val 50000"/>
                  <a:gd name="adj2" fmla="val 41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</p:grp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323528" y="5661248"/>
            <a:ext cx="56184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9900"/>
              </a:buClr>
              <a:buSzPct val="120000"/>
              <a:buFontTx/>
              <a:buChar char="o"/>
            </a:pPr>
            <a:r>
              <a:rPr lang="fr-FR" altLang="fr-FR" sz="20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 smtClean="0">
                <a:solidFill>
                  <a:srgbClr val="3333FF"/>
                </a:solidFill>
                <a:latin typeface="Comic Sans MS" panose="030F0702030302020204" pitchFamily="66" charset="0"/>
              </a:rPr>
              <a:t>We</a:t>
            </a:r>
            <a:r>
              <a:rPr lang="fr-FR" altLang="fr-FR" sz="20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 have </a:t>
            </a:r>
            <a:r>
              <a:rPr lang="fr-FR" altLang="fr-FR" sz="2000" b="1" dirty="0" err="1" smtClean="0">
                <a:solidFill>
                  <a:srgbClr val="3333FF"/>
                </a:solidFill>
                <a:latin typeface="Comic Sans MS" panose="030F0702030302020204" pitchFamily="66" charset="0"/>
              </a:rPr>
              <a:t>deleted</a:t>
            </a:r>
            <a:r>
              <a:rPr lang="fr-FR" altLang="fr-FR" sz="20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 the </a:t>
            </a:r>
            <a:r>
              <a:rPr lang="fr-FR" altLang="fr-FR" sz="2000" b="1" dirty="0" err="1" smtClean="0">
                <a:solidFill>
                  <a:srgbClr val="3333FF"/>
                </a:solidFill>
                <a:latin typeface="Comic Sans MS" panose="030F0702030302020204" pitchFamily="66" charset="0"/>
              </a:rPr>
              <a:t>sequence</a:t>
            </a:r>
            <a:r>
              <a:rPr lang="fr-FR" altLang="fr-FR" sz="20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000" b="1" dirty="0" err="1" smtClean="0">
                <a:solidFill>
                  <a:srgbClr val="3333FF"/>
                </a:solidFill>
                <a:latin typeface="Comic Sans MS" panose="030F0702030302020204" pitchFamily="66" charset="0"/>
              </a:rPr>
              <a:t>encoding</a:t>
            </a:r>
            <a:r>
              <a:rPr lang="fr-FR" altLang="fr-FR" sz="20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 the transit peptide  </a:t>
            </a:r>
            <a:r>
              <a:rPr lang="fr-FR" altLang="fr-FR" sz="2000" b="1" dirty="0" err="1" smtClean="0">
                <a:solidFill>
                  <a:srgbClr val="3333FF"/>
                </a:solidFill>
                <a:latin typeface="Comic Sans MS" panose="030F0702030302020204" pitchFamily="66" charset="0"/>
              </a:rPr>
              <a:t>HPL</a:t>
            </a:r>
            <a:r>
              <a:rPr lang="fr-FR" altLang="fr-FR" sz="2000" b="1" i="1" dirty="0" err="1" smtClean="0">
                <a:solidFill>
                  <a:srgbClr val="3333FF"/>
                </a:solidFill>
                <a:latin typeface="Comic Sans MS" panose="030F0702030302020204" pitchFamily="66" charset="0"/>
              </a:rPr>
              <a:t>del</a:t>
            </a:r>
            <a:endParaRPr lang="fr-FR" altLang="fr-FR" sz="2000" b="1" i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5" grpId="0"/>
      <p:bldP spid="7204" grpId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4716016" y="1077244"/>
            <a:ext cx="4134465" cy="408623"/>
          </a:xfrm>
          <a:prstGeom prst="roundRect">
            <a:avLst/>
          </a:prstGeom>
          <a:solidFill>
            <a:srgbClr val="FFCC66">
              <a:alpha val="38000"/>
            </a:srgbClr>
          </a:solidFill>
          <a:ln w="19050"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Determination</a:t>
            </a:r>
            <a:r>
              <a:rPr lang="fr-FR" dirty="0"/>
              <a:t> of optimum </a:t>
            </a:r>
            <a:r>
              <a:rPr lang="fr-FR" dirty="0" err="1" smtClean="0"/>
              <a:t>temperature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4929248" y="1556792"/>
            <a:ext cx="3708000" cy="3835531"/>
            <a:chOff x="4929248" y="1556792"/>
            <a:chExt cx="3708000" cy="3835531"/>
          </a:xfrm>
        </p:grpSpPr>
        <p:grpSp>
          <p:nvGrpSpPr>
            <p:cNvPr id="21" name="Groupe 20"/>
            <p:cNvGrpSpPr/>
            <p:nvPr/>
          </p:nvGrpSpPr>
          <p:grpSpPr>
            <a:xfrm>
              <a:off x="4929248" y="2291918"/>
              <a:ext cx="3708000" cy="3100405"/>
              <a:chOff x="4929248" y="2291918"/>
              <a:chExt cx="3708000" cy="3100405"/>
            </a:xfrm>
          </p:grpSpPr>
          <p:pic>
            <p:nvPicPr>
              <p:cNvPr id="37891" name="Picture 3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29248" y="2291918"/>
                <a:ext cx="3708000" cy="277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ZoneTexte 28"/>
              <p:cNvSpPr txBox="1"/>
              <p:nvPr/>
            </p:nvSpPr>
            <p:spPr>
              <a:xfrm>
                <a:off x="6361808" y="4983700"/>
                <a:ext cx="842881" cy="40862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4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HPL</a:t>
                </a:r>
                <a:r>
                  <a:rPr lang="fr-FR" b="1" i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wt</a:t>
                </a:r>
                <a:endParaRPr lang="fr-FR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37" name="Connecteur droit avec flèche 36"/>
            <p:cNvCxnSpPr/>
            <p:nvPr/>
          </p:nvCxnSpPr>
          <p:spPr>
            <a:xfrm>
              <a:off x="7052110" y="1961749"/>
              <a:ext cx="0" cy="576064"/>
            </a:xfrm>
            <a:prstGeom prst="straightConnector1">
              <a:avLst/>
            </a:prstGeom>
            <a:ln w="38100">
              <a:solidFill>
                <a:srgbClr val="FF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6732937" y="1556792"/>
              <a:ext cx="872801" cy="408623"/>
            </a:xfrm>
            <a:prstGeom prst="roundRect">
              <a:avLst/>
            </a:prstGeom>
            <a:noFill/>
            <a:ln>
              <a:solidFill>
                <a:srgbClr val="FF99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9900"/>
                  </a:solidFill>
                </a:rPr>
                <a:t>25°C</a:t>
              </a:r>
              <a:endParaRPr lang="fr-FR" b="1" dirty="0">
                <a:solidFill>
                  <a:srgbClr val="FF9900"/>
                </a:solidFill>
              </a:endParaRPr>
            </a:p>
          </p:txBody>
        </p:sp>
      </p:grpSp>
      <p:sp>
        <p:nvSpPr>
          <p:cNvPr id="40" name="Rectangle à coins arrondis 39"/>
          <p:cNvSpPr/>
          <p:nvPr/>
        </p:nvSpPr>
        <p:spPr>
          <a:xfrm>
            <a:off x="734843" y="1076161"/>
            <a:ext cx="3410516" cy="408623"/>
          </a:xfrm>
          <a:prstGeom prst="roundRect">
            <a:avLst/>
          </a:prstGeom>
          <a:solidFill>
            <a:srgbClr val="FFCC66">
              <a:alpha val="38000"/>
            </a:srgbClr>
          </a:solidFill>
          <a:ln w="19050"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Determination</a:t>
            </a:r>
            <a:r>
              <a:rPr lang="fr-FR" dirty="0" smtClean="0"/>
              <a:t> of optimum pH </a:t>
            </a:r>
            <a:endParaRPr lang="fr-FR" dirty="0"/>
          </a:p>
        </p:txBody>
      </p:sp>
      <p:grpSp>
        <p:nvGrpSpPr>
          <p:cNvPr id="43" name="Groupe 42"/>
          <p:cNvGrpSpPr/>
          <p:nvPr/>
        </p:nvGrpSpPr>
        <p:grpSpPr>
          <a:xfrm>
            <a:off x="179512" y="5805264"/>
            <a:ext cx="8979835" cy="707886"/>
            <a:chOff x="340353" y="5445224"/>
            <a:chExt cx="8979835" cy="707886"/>
          </a:xfrm>
        </p:grpSpPr>
        <p:sp>
          <p:nvSpPr>
            <p:cNvPr id="41" name="Flèche droite 40"/>
            <p:cNvSpPr/>
            <p:nvPr/>
          </p:nvSpPr>
          <p:spPr>
            <a:xfrm>
              <a:off x="340353" y="5517232"/>
              <a:ext cx="327025" cy="178164"/>
            </a:xfrm>
            <a:prstGeom prst="rightArrow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1276" y="5445224"/>
              <a:ext cx="866891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fr-FR" sz="2000" dirty="0" err="1" smtClean="0">
                  <a:latin typeface="+mn-lt"/>
                </a:rPr>
                <a:t>HPL</a:t>
              </a:r>
              <a:r>
                <a:rPr lang="fr-FR" sz="2000" i="1" dirty="0" err="1" smtClean="0">
                  <a:latin typeface="+mn-lt"/>
                </a:rPr>
                <a:t>wt</a:t>
              </a:r>
              <a:r>
                <a:rPr lang="fr-FR" sz="2000" i="1" dirty="0" smtClean="0">
                  <a:latin typeface="+mn-lt"/>
                </a:rPr>
                <a:t> </a:t>
              </a:r>
              <a:r>
                <a:rPr lang="fr-FR" sz="2000" dirty="0" smtClean="0">
                  <a:latin typeface="+mn-lt"/>
                </a:rPr>
                <a:t>and </a:t>
              </a:r>
              <a:r>
                <a:rPr lang="fr-FR" sz="2000" dirty="0" err="1" smtClean="0">
                  <a:latin typeface="+mn-lt"/>
                </a:rPr>
                <a:t>HPL</a:t>
              </a:r>
              <a:r>
                <a:rPr lang="fr-FR" sz="2000" i="1" dirty="0" err="1" smtClean="0">
                  <a:latin typeface="+mn-lt"/>
                </a:rPr>
                <a:t>del</a:t>
              </a:r>
              <a:r>
                <a:rPr lang="fr-FR" sz="2000" i="1" dirty="0" smtClean="0">
                  <a:latin typeface="+mn-lt"/>
                </a:rPr>
                <a:t> </a:t>
              </a:r>
              <a:r>
                <a:rPr lang="en-US" sz="2000" dirty="0" smtClean="0">
                  <a:latin typeface="+mn-lt"/>
                </a:rPr>
                <a:t>displayed </a:t>
              </a:r>
              <a:r>
                <a:rPr lang="en-US" sz="2000" dirty="0">
                  <a:latin typeface="+mn-lt"/>
                </a:rPr>
                <a:t>an optimum pH at 7.5 and an optimum temperature </a:t>
              </a:r>
              <a:endParaRPr lang="en-US" sz="2000" dirty="0" smtClean="0">
                <a:latin typeface="+mn-lt"/>
              </a:endParaRPr>
            </a:p>
            <a:p>
              <a:pPr algn="just"/>
              <a:r>
                <a:rPr lang="en-US" sz="2000" dirty="0">
                  <a:latin typeface="+mn-lt"/>
                </a:rPr>
                <a:t>a</a:t>
              </a:r>
              <a:r>
                <a:rPr lang="en-US" sz="2000" dirty="0" smtClean="0">
                  <a:latin typeface="+mn-lt"/>
                </a:rPr>
                <a:t>t </a:t>
              </a:r>
              <a:r>
                <a:rPr lang="fr-FR" sz="2000" dirty="0" smtClean="0">
                  <a:latin typeface="+mn-lt"/>
                </a:rPr>
                <a:t>25 </a:t>
              </a:r>
              <a:r>
                <a:rPr lang="fr-FR" sz="2000" dirty="0"/>
                <a:t>°</a:t>
              </a:r>
              <a:r>
                <a:rPr lang="fr-FR" sz="2000" dirty="0" smtClean="0">
                  <a:latin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89830" y="1628800"/>
            <a:ext cx="3700542" cy="3763523"/>
            <a:chOff x="589830" y="1628800"/>
            <a:chExt cx="3700542" cy="3763523"/>
          </a:xfrm>
        </p:grpSpPr>
        <p:grpSp>
          <p:nvGrpSpPr>
            <p:cNvPr id="20" name="Groupe 19"/>
            <p:cNvGrpSpPr/>
            <p:nvPr/>
          </p:nvGrpSpPr>
          <p:grpSpPr>
            <a:xfrm>
              <a:off x="589830" y="2276872"/>
              <a:ext cx="3700542" cy="3115451"/>
              <a:chOff x="589830" y="2276872"/>
              <a:chExt cx="3700542" cy="3115451"/>
            </a:xfrm>
          </p:grpSpPr>
          <p:pic>
            <p:nvPicPr>
              <p:cNvPr id="3789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9830" y="2276872"/>
                <a:ext cx="3700542" cy="277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" name="ZoneTexte 27"/>
              <p:cNvSpPr txBox="1"/>
              <p:nvPr/>
            </p:nvSpPr>
            <p:spPr>
              <a:xfrm>
                <a:off x="2018661" y="4983700"/>
                <a:ext cx="842881" cy="40862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4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HPL</a:t>
                </a:r>
                <a:r>
                  <a:rPr lang="fr-FR" b="1" i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wt</a:t>
                </a:r>
                <a:endParaRPr lang="fr-FR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36" name="Connecteur droit avec flèche 35"/>
            <p:cNvCxnSpPr/>
            <p:nvPr/>
          </p:nvCxnSpPr>
          <p:spPr>
            <a:xfrm>
              <a:off x="2953441" y="1988840"/>
              <a:ext cx="0" cy="576064"/>
            </a:xfrm>
            <a:prstGeom prst="straightConnector1">
              <a:avLst/>
            </a:prstGeom>
            <a:ln w="38100">
              <a:solidFill>
                <a:srgbClr val="FF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2701965" y="1628800"/>
              <a:ext cx="539472" cy="4086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99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9900"/>
                  </a:solidFill>
                </a:rPr>
                <a:t>7.5</a:t>
              </a:r>
              <a:endParaRPr lang="fr-FR" b="1" dirty="0">
                <a:solidFill>
                  <a:srgbClr val="FF9900"/>
                </a:solidFill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1997968" y="105202"/>
            <a:ext cx="514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400" b="1" i="1" u="sng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rHPLs</a:t>
            </a:r>
            <a:r>
              <a:rPr lang="fr-FR" altLang="fr-FR" sz="2400" b="1" i="1" u="sng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400" b="1" i="1" u="sng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Characterization</a:t>
            </a:r>
            <a:endParaRPr lang="fr-FR" sz="2400" dirty="0">
              <a:latin typeface="+mj-lt"/>
              <a:cs typeface="Bodoni SvtyTwo ITC TT-Book"/>
            </a:endParaRPr>
          </a:p>
        </p:txBody>
      </p:sp>
    </p:spTree>
    <p:extLst>
      <p:ext uri="{BB962C8B-B14F-4D97-AF65-F5344CB8AC3E}">
        <p14:creationId xmlns:p14="http://schemas.microsoft.com/office/powerpoint/2010/main" val="17898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316885"/>
              </p:ext>
            </p:extLst>
          </p:nvPr>
        </p:nvGraphicFramePr>
        <p:xfrm>
          <a:off x="539552" y="1658124"/>
          <a:ext cx="8064896" cy="2895849"/>
        </p:xfrm>
        <a:graphic>
          <a:graphicData uri="http://schemas.openxmlformats.org/drawingml/2006/table">
            <a:tbl>
              <a:tblPr/>
              <a:tblGrid>
                <a:gridCol w="959912"/>
                <a:gridCol w="885005"/>
                <a:gridCol w="603355"/>
                <a:gridCol w="1369180"/>
                <a:gridCol w="122740"/>
                <a:gridCol w="1175614"/>
                <a:gridCol w="1364914"/>
                <a:gridCol w="1584176"/>
              </a:tblGrid>
              <a:tr h="548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HPL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Substrates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Km (µM)</a:t>
                      </a:r>
                      <a:endParaRPr lang="fr-F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Vm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 (nmol.s</a:t>
                      </a:r>
                      <a:r>
                        <a:rPr lang="en-US" sz="1400" b="1" baseline="30000" dirty="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kcat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 (s</a:t>
                      </a:r>
                      <a:r>
                        <a:rPr lang="en-US" sz="1400" b="1" baseline="30000" dirty="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kcat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/Km (s</a:t>
                      </a:r>
                      <a:r>
                        <a:rPr lang="en-US" sz="1400" b="1" baseline="30000" dirty="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.µM</a:t>
                      </a:r>
                      <a:r>
                        <a:rPr lang="en-US" sz="1400" b="1" baseline="30000" dirty="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24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HPL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wt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13-HPOD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43.10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4.46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0.48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0.06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26.38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3.01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0.62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89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13-HPOT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152.75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10.36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10.35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0.68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564.95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36.89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3.71</a:t>
                      </a:r>
                      <a:endParaRPr lang="fr-FR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5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04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HPL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del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13-HPOD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43.22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7.87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0.34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0.01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17.89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0.53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0.43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9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13-HPOT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173.85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27.70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7.65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0.07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402.62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3.66</a:t>
                      </a:r>
                      <a:endParaRPr lang="fr-F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2.36</a:t>
                      </a:r>
                      <a:endParaRPr lang="fr-FR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82" marR="673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331640" y="5013176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catalytic efficiency (</a:t>
            </a:r>
            <a:r>
              <a:rPr lang="en-US" dirty="0" err="1"/>
              <a:t>kcat</a:t>
            </a:r>
            <a:r>
              <a:rPr lang="en-US" dirty="0"/>
              <a:t>/Km) of both HPLs </a:t>
            </a:r>
            <a:r>
              <a:rPr lang="en-US" dirty="0" smtClean="0"/>
              <a:t>significantly higher </a:t>
            </a:r>
            <a:r>
              <a:rPr lang="en-US" dirty="0"/>
              <a:t>for 13-HPOT than for 13-HPOD</a:t>
            </a:r>
            <a:endParaRPr lang="fr-FR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755576" y="1196752"/>
            <a:ext cx="729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Kinetic </a:t>
            </a:r>
            <a:r>
              <a:rPr lang="en-US" dirty="0"/>
              <a:t>parameters of purified recombinant olive </a:t>
            </a:r>
            <a:r>
              <a:rPr lang="en-US" dirty="0" err="1"/>
              <a:t>HPLwt</a:t>
            </a:r>
            <a:r>
              <a:rPr lang="en-US" dirty="0"/>
              <a:t> and </a:t>
            </a:r>
            <a:r>
              <a:rPr lang="en-US" dirty="0" err="1"/>
              <a:t>HPLdel</a:t>
            </a: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7524328" y="2876686"/>
            <a:ext cx="576064" cy="288032"/>
          </a:xfrm>
          <a:prstGeom prst="roundRect">
            <a:avLst/>
          </a:prstGeom>
          <a:noFill/>
          <a:ln>
            <a:solidFill>
              <a:srgbClr val="00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>
            <a:off x="1003506" y="5766307"/>
            <a:ext cx="327025" cy="178164"/>
          </a:xfrm>
          <a:prstGeom prst="rightArrow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31" name="Rectangle 30"/>
          <p:cNvSpPr/>
          <p:nvPr/>
        </p:nvSpPr>
        <p:spPr>
          <a:xfrm>
            <a:off x="1431900" y="5661248"/>
            <a:ext cx="7357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HPLwt</a:t>
            </a:r>
            <a:r>
              <a:rPr lang="fr-FR" dirty="0"/>
              <a:t> </a:t>
            </a:r>
            <a:r>
              <a:rPr lang="en-US" dirty="0" smtClean="0"/>
              <a:t>seems </a:t>
            </a:r>
            <a:r>
              <a:rPr lang="en-US" dirty="0"/>
              <a:t>to act more effectively on 13-HPOT and 13-HPOD than </a:t>
            </a:r>
            <a:endParaRPr lang="en-US" dirty="0" smtClean="0"/>
          </a:p>
          <a:p>
            <a:r>
              <a:rPr lang="en-US" dirty="0" err="1" smtClean="0"/>
              <a:t>HPLdel</a:t>
            </a:r>
            <a:endParaRPr lang="fr-FR" i="1" dirty="0" smtClean="0">
              <a:latin typeface="Calibri" pitchFamily="34" charset="0"/>
            </a:endParaRPr>
          </a:p>
        </p:txBody>
      </p:sp>
      <p:sp>
        <p:nvSpPr>
          <p:cNvPr id="32" name="Flèche droite 31"/>
          <p:cNvSpPr/>
          <p:nvPr/>
        </p:nvSpPr>
        <p:spPr>
          <a:xfrm>
            <a:off x="971600" y="5123044"/>
            <a:ext cx="327025" cy="178164"/>
          </a:xfrm>
          <a:prstGeom prst="rightArrow">
            <a:avLst/>
          </a:prstGeom>
          <a:solidFill>
            <a:srgbClr val="66FF99"/>
          </a:solidFill>
          <a:ln>
            <a:solidFill>
              <a:srgbClr val="00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29" name="Rectangle à coins arrondis 28"/>
          <p:cNvSpPr/>
          <p:nvPr/>
        </p:nvSpPr>
        <p:spPr>
          <a:xfrm>
            <a:off x="7524328" y="3984102"/>
            <a:ext cx="576064" cy="288032"/>
          </a:xfrm>
          <a:prstGeom prst="roundRect">
            <a:avLst/>
          </a:prstGeom>
          <a:noFill/>
          <a:ln>
            <a:solidFill>
              <a:srgbClr val="00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courbée vers la gauche 34"/>
          <p:cNvSpPr/>
          <p:nvPr/>
        </p:nvSpPr>
        <p:spPr>
          <a:xfrm flipH="1">
            <a:off x="6948264" y="2636912"/>
            <a:ext cx="504056" cy="1440160"/>
          </a:xfrm>
          <a:prstGeom prst="curvedLeftArrow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7524328" y="2337005"/>
            <a:ext cx="576064" cy="86409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7524328" y="3501008"/>
            <a:ext cx="576064" cy="8640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81248" y="4509120"/>
            <a:ext cx="7427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13-HPOD: 13-</a:t>
            </a:r>
            <a:r>
              <a:rPr lang="fr-FR" sz="1400" dirty="0" err="1" smtClean="0"/>
              <a:t>hydroperoxide</a:t>
            </a:r>
            <a:r>
              <a:rPr lang="fr-FR" sz="1400" dirty="0" smtClean="0"/>
              <a:t> of </a:t>
            </a:r>
            <a:r>
              <a:rPr lang="fr-FR" sz="1400" dirty="0" err="1" smtClean="0"/>
              <a:t>linoleic</a:t>
            </a:r>
            <a:r>
              <a:rPr lang="fr-FR" sz="1400" dirty="0" smtClean="0"/>
              <a:t> </a:t>
            </a:r>
            <a:r>
              <a:rPr lang="fr-FR" sz="1400" dirty="0" err="1" smtClean="0"/>
              <a:t>acid</a:t>
            </a:r>
            <a:r>
              <a:rPr lang="fr-FR" sz="1400" dirty="0" smtClean="0"/>
              <a:t>    13-HPOT: 13-</a:t>
            </a:r>
            <a:r>
              <a:rPr lang="fr-FR" sz="1400" dirty="0" err="1" smtClean="0"/>
              <a:t>hydroperoxide</a:t>
            </a:r>
            <a:r>
              <a:rPr lang="fr-FR" sz="1400" dirty="0" smtClean="0"/>
              <a:t> of </a:t>
            </a:r>
            <a:r>
              <a:rPr lang="fr-FR" sz="1400" dirty="0" err="1" smtClean="0"/>
              <a:t>linolenic</a:t>
            </a:r>
            <a:r>
              <a:rPr lang="fr-FR" sz="1400" dirty="0" smtClean="0"/>
              <a:t> </a:t>
            </a:r>
            <a:r>
              <a:rPr lang="fr-FR" sz="1400" dirty="0" err="1" smtClean="0"/>
              <a:t>acid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195736" y="26064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400" b="1" i="1" u="sng" dirty="0" err="1">
                <a:solidFill>
                  <a:srgbClr val="008000"/>
                </a:solidFill>
                <a:latin typeface="Comic Sans MS" panose="030F0702030302020204" pitchFamily="66" charset="0"/>
              </a:rPr>
              <a:t>rHPLs</a:t>
            </a:r>
            <a:r>
              <a:rPr lang="fr-FR" altLang="fr-FR" sz="2400" b="1" i="1" u="sng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400" b="1" i="1" u="sng" dirty="0" err="1">
                <a:solidFill>
                  <a:srgbClr val="008000"/>
                </a:solidFill>
                <a:latin typeface="Comic Sans MS" panose="030F0702030302020204" pitchFamily="66" charset="0"/>
              </a:rPr>
              <a:t>Characterization</a:t>
            </a:r>
            <a:endParaRPr lang="fr-FR" sz="2400" dirty="0">
              <a:cs typeface="Bodoni SvtyTwo ITC TT-Book"/>
            </a:endParaRPr>
          </a:p>
        </p:txBody>
      </p:sp>
    </p:spTree>
    <p:extLst>
      <p:ext uri="{BB962C8B-B14F-4D97-AF65-F5344CB8AC3E}">
        <p14:creationId xmlns:p14="http://schemas.microsoft.com/office/powerpoint/2010/main" val="10538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21" grpId="0" animBg="1"/>
      <p:bldP spid="21" grpId="1" animBg="1"/>
      <p:bldP spid="28" grpId="0" animBg="1"/>
      <p:bldP spid="31" grpId="0"/>
      <p:bldP spid="32" grpId="0" animBg="1"/>
      <p:bldP spid="29" grpId="0" animBg="1"/>
      <p:bldP spid="29" grpId="1" animBg="1"/>
      <p:bldP spid="35" grpId="0" animBg="1"/>
      <p:bldP spid="36" grpId="0" animBg="1"/>
      <p:bldP spid="37" grpId="0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32932" cy="745200"/>
          </a:xfrm>
          <a:prstGeom prst="rect">
            <a:avLst/>
          </a:prstGeom>
          <a:solidFill>
            <a:srgbClr val="CCFF99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riangle rectangle 3"/>
          <p:cNvSpPr/>
          <p:nvPr/>
        </p:nvSpPr>
        <p:spPr>
          <a:xfrm flipH="1">
            <a:off x="3505200" y="269400"/>
            <a:ext cx="5638800" cy="492600"/>
          </a:xfrm>
          <a:prstGeom prst="rtTriangle">
            <a:avLst/>
          </a:prstGeom>
          <a:solidFill>
            <a:schemeClr val="accent3">
              <a:lumMod val="40000"/>
              <a:lumOff val="60000"/>
              <a:alpha val="67843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rectangle 4"/>
          <p:cNvSpPr/>
          <p:nvPr/>
        </p:nvSpPr>
        <p:spPr>
          <a:xfrm flipH="1">
            <a:off x="7203600" y="270000"/>
            <a:ext cx="1981200" cy="492600"/>
          </a:xfrm>
          <a:prstGeom prst="rtTriangle">
            <a:avLst/>
          </a:prstGeom>
          <a:solidFill>
            <a:schemeClr val="accent3">
              <a:lumMod val="60000"/>
              <a:lumOff val="40000"/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3526537" y="-36000"/>
            <a:ext cx="5647864" cy="770068"/>
          </a:xfrm>
          <a:custGeom>
            <a:avLst/>
            <a:gdLst>
              <a:gd name="connsiteX0" fmla="*/ 0 w 5647864"/>
              <a:gd name="connsiteY0" fmla="*/ 770068 h 770068"/>
              <a:gd name="connsiteX1" fmla="*/ 2418583 w 5647864"/>
              <a:gd name="connsiteY1" fmla="*/ 689008 h 770068"/>
              <a:gd name="connsiteX2" fmla="*/ 4296701 w 5647864"/>
              <a:gd name="connsiteY2" fmla="*/ 445829 h 770068"/>
              <a:gd name="connsiteX3" fmla="*/ 5647864 w 5647864"/>
              <a:gd name="connsiteY3" fmla="*/ 0 h 770068"/>
              <a:gd name="connsiteX4" fmla="*/ 5647864 w 5647864"/>
              <a:gd name="connsiteY4" fmla="*/ 0 h 770068"/>
              <a:gd name="connsiteX5" fmla="*/ 5634353 w 5647864"/>
              <a:gd name="connsiteY5" fmla="*/ 0 h 77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864" h="770068">
                <a:moveTo>
                  <a:pt x="0" y="770068"/>
                </a:moveTo>
                <a:cubicBezTo>
                  <a:pt x="851233" y="756558"/>
                  <a:pt x="1702466" y="743048"/>
                  <a:pt x="2418583" y="689008"/>
                </a:cubicBezTo>
                <a:cubicBezTo>
                  <a:pt x="3134700" y="634968"/>
                  <a:pt x="3758488" y="560664"/>
                  <a:pt x="4296701" y="445829"/>
                </a:cubicBezTo>
                <a:cubicBezTo>
                  <a:pt x="4834914" y="330994"/>
                  <a:pt x="5647864" y="0"/>
                  <a:pt x="5647864" y="0"/>
                </a:cubicBezTo>
                <a:lnTo>
                  <a:pt x="5647864" y="0"/>
                </a:lnTo>
                <a:lnTo>
                  <a:pt x="5634353" y="0"/>
                </a:lnTo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8079959" y="324000"/>
            <a:ext cx="1080931" cy="405300"/>
          </a:xfrm>
          <a:custGeom>
            <a:avLst/>
            <a:gdLst>
              <a:gd name="connsiteX0" fmla="*/ 0 w 1080931"/>
              <a:gd name="connsiteY0" fmla="*/ 405300 h 405300"/>
              <a:gd name="connsiteX1" fmla="*/ 729628 w 1080931"/>
              <a:gd name="connsiteY1" fmla="*/ 324240 h 405300"/>
              <a:gd name="connsiteX2" fmla="*/ 1080931 w 1080931"/>
              <a:gd name="connsiteY2" fmla="*/ 0 h 405300"/>
              <a:gd name="connsiteX3" fmla="*/ 1080931 w 1080931"/>
              <a:gd name="connsiteY3" fmla="*/ 0 h 405300"/>
              <a:gd name="connsiteX4" fmla="*/ 1080931 w 1080931"/>
              <a:gd name="connsiteY4" fmla="*/ 0 h 4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931" h="405300">
                <a:moveTo>
                  <a:pt x="0" y="405300"/>
                </a:moveTo>
                <a:cubicBezTo>
                  <a:pt x="274736" y="398545"/>
                  <a:pt x="549473" y="391790"/>
                  <a:pt x="729628" y="324240"/>
                </a:cubicBezTo>
                <a:cubicBezTo>
                  <a:pt x="909783" y="256690"/>
                  <a:pt x="1080931" y="0"/>
                  <a:pt x="1080931" y="0"/>
                </a:cubicBezTo>
                <a:lnTo>
                  <a:pt x="1080931" y="0"/>
                </a:lnTo>
                <a:lnTo>
                  <a:pt x="1080931" y="0"/>
                </a:lnTo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536"/>
          <p:cNvSpPr>
            <a:spLocks noChangeArrowheads="1"/>
          </p:cNvSpPr>
          <p:nvPr/>
        </p:nvSpPr>
        <p:spPr bwMode="auto">
          <a:xfrm>
            <a:off x="0" y="2132856"/>
            <a:ext cx="9324528" cy="22474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u="sng" dirty="0" err="1" smtClean="0">
                <a:solidFill>
                  <a:srgbClr val="FF9900"/>
                </a:solidFill>
                <a:latin typeface="Calibri" pitchFamily="34" charset="0"/>
              </a:rPr>
              <a:t>Optimization</a:t>
            </a:r>
            <a:r>
              <a:rPr lang="fr-FR" b="1" u="sng" dirty="0" smtClean="0">
                <a:solidFill>
                  <a:srgbClr val="FF9900"/>
                </a:solidFill>
                <a:latin typeface="Calibri" pitchFamily="34" charset="0"/>
              </a:rPr>
              <a:t> of the </a:t>
            </a:r>
            <a:r>
              <a:rPr lang="fr-FR" b="1" u="sng" dirty="0" err="1" smtClean="0">
                <a:solidFill>
                  <a:srgbClr val="FF9900"/>
                </a:solidFill>
                <a:latin typeface="Calibri" pitchFamily="34" charset="0"/>
              </a:rPr>
              <a:t>reaction</a:t>
            </a:r>
            <a:endParaRPr lang="fr-FR" b="1" u="sng" dirty="0" smtClean="0">
              <a:solidFill>
                <a:srgbClr val="FF9900"/>
              </a:solidFill>
              <a:latin typeface="Calibri" pitchFamily="34" charset="0"/>
            </a:endParaRPr>
          </a:p>
          <a:p>
            <a:pPr algn="ctr"/>
            <a:endParaRPr lang="fr-FR" u="sng" dirty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Different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substrate</a:t>
            </a:r>
            <a:r>
              <a:rPr lang="fr-FR" dirty="0" smtClean="0">
                <a:latin typeface="Calibri" pitchFamily="34" charset="0"/>
              </a:rPr>
              <a:t> concentrations (13-HPOD and </a:t>
            </a:r>
            <a:r>
              <a:rPr lang="fr-FR" dirty="0">
                <a:latin typeface="Calibri" pitchFamily="34" charset="0"/>
              </a:rPr>
              <a:t>13-HPOT)    :  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2; 4; 6 </a:t>
            </a:r>
            <a:r>
              <a:rPr lang="fr-FR" dirty="0" err="1" smtClean="0">
                <a:latin typeface="Calibri" pitchFamily="34" charset="0"/>
              </a:rPr>
              <a:t>mM</a:t>
            </a:r>
            <a:endParaRPr lang="fr-FR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fr-FR" dirty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>
                <a:latin typeface="Calibri" pitchFamily="34" charset="0"/>
              </a:rPr>
              <a:t>Different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</a:rPr>
              <a:t>enzyme concentrations (</a:t>
            </a:r>
            <a:r>
              <a:rPr lang="fr-FR" dirty="0" err="1">
                <a:latin typeface="Calibri" pitchFamily="34" charset="0"/>
              </a:rPr>
              <a:t>HPL</a:t>
            </a:r>
            <a:r>
              <a:rPr lang="fr-FR" i="1" dirty="0" err="1" smtClean="0">
                <a:latin typeface="Calibri" pitchFamily="34" charset="0"/>
              </a:rPr>
              <a:t>wt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et </a:t>
            </a:r>
            <a:r>
              <a:rPr lang="fr-FR" dirty="0" err="1">
                <a:latin typeface="Calibri" pitchFamily="34" charset="0"/>
              </a:rPr>
              <a:t>HPL</a:t>
            </a:r>
            <a:r>
              <a:rPr lang="fr-FR" i="1" dirty="0" err="1">
                <a:latin typeface="Calibri" pitchFamily="34" charset="0"/>
              </a:rPr>
              <a:t>del</a:t>
            </a:r>
            <a:r>
              <a:rPr lang="fr-FR" dirty="0">
                <a:latin typeface="Calibri" pitchFamily="34" charset="0"/>
              </a:rPr>
              <a:t>)           : </a:t>
            </a:r>
            <a:r>
              <a:rPr lang="fr-FR" dirty="0" smtClean="0">
                <a:latin typeface="Calibri" pitchFamily="34" charset="0"/>
              </a:rPr>
              <a:t>  0.25</a:t>
            </a:r>
            <a:r>
              <a:rPr lang="fr-FR" dirty="0">
                <a:latin typeface="Calibri" pitchFamily="34" charset="0"/>
              </a:rPr>
              <a:t>; </a:t>
            </a:r>
            <a:r>
              <a:rPr lang="fr-FR" dirty="0" smtClean="0">
                <a:latin typeface="Calibri" pitchFamily="34" charset="0"/>
              </a:rPr>
              <a:t>0.5</a:t>
            </a:r>
            <a:r>
              <a:rPr lang="fr-FR" dirty="0">
                <a:latin typeface="Calibri" pitchFamily="34" charset="0"/>
              </a:rPr>
              <a:t>; 1 </a:t>
            </a:r>
            <a:r>
              <a:rPr lang="fr-FR" dirty="0" smtClean="0"/>
              <a:t>U.mL</a:t>
            </a:r>
            <a:r>
              <a:rPr lang="fr-FR" baseline="30000" dirty="0" smtClean="0"/>
              <a:t>-1</a:t>
            </a:r>
            <a:endParaRPr lang="fr-FR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fr-FR" dirty="0">
              <a:latin typeface="Calibri" pitchFamily="34" charset="0"/>
            </a:endParaRPr>
          </a:p>
          <a:p>
            <a:pPr>
              <a:buBlip>
                <a:blip r:embed="rId2"/>
              </a:buBlip>
            </a:pP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Different</a:t>
            </a:r>
            <a:r>
              <a:rPr lang="fr-FR" dirty="0" smtClean="0">
                <a:latin typeface="Calibri" pitchFamily="34" charset="0"/>
              </a:rPr>
              <a:t> time of </a:t>
            </a:r>
            <a:r>
              <a:rPr lang="fr-FR" dirty="0" err="1" smtClean="0">
                <a:latin typeface="Calibri" pitchFamily="34" charset="0"/>
              </a:rPr>
              <a:t>reaction</a:t>
            </a:r>
            <a:r>
              <a:rPr lang="fr-FR" dirty="0" smtClean="0">
                <a:latin typeface="Calibri" pitchFamily="34" charset="0"/>
              </a:rPr>
              <a:t>                                                              </a:t>
            </a:r>
            <a:r>
              <a:rPr lang="fr-FR" dirty="0">
                <a:latin typeface="Calibri" pitchFamily="34" charset="0"/>
              </a:rPr>
              <a:t>:   </a:t>
            </a:r>
            <a:r>
              <a:rPr lang="fr-FR" dirty="0" smtClean="0">
                <a:latin typeface="Calibri" pitchFamily="34" charset="0"/>
              </a:rPr>
              <a:t>1</a:t>
            </a:r>
            <a:r>
              <a:rPr lang="fr-FR" dirty="0">
                <a:latin typeface="Calibri" pitchFamily="34" charset="0"/>
              </a:rPr>
              <a:t>; 5; 10; 15; 20 min 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611560" y="1124744"/>
            <a:ext cx="4680520" cy="442674"/>
          </a:xfrm>
          <a:prstGeom prst="roundRect">
            <a:avLst/>
          </a:prstGeom>
          <a:solidFill>
            <a:srgbClr val="CCFF99"/>
          </a:solidFill>
          <a:ln w="9525">
            <a:solidFill>
              <a:srgbClr val="00B4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err="1" smtClean="0">
                <a:latin typeface="Calibri" pitchFamily="34" charset="0"/>
              </a:rPr>
              <a:t>Biosynthesis</a:t>
            </a:r>
            <a:r>
              <a:rPr lang="fr-FR" sz="2000" dirty="0" smtClean="0">
                <a:latin typeface="Calibri" pitchFamily="34" charset="0"/>
              </a:rPr>
              <a:t> of green note compounds </a:t>
            </a:r>
            <a:endParaRPr lang="fr-FR" sz="2000" dirty="0">
              <a:latin typeface="Calibri" pitchFamily="34" charset="0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395536" y="5003884"/>
            <a:ext cx="8208912" cy="646331"/>
            <a:chOff x="1496230" y="5445224"/>
            <a:chExt cx="7036210" cy="646331"/>
          </a:xfrm>
        </p:grpSpPr>
        <p:sp>
          <p:nvSpPr>
            <p:cNvPr id="29" name="ZoneTexte 28"/>
            <p:cNvSpPr txBox="1">
              <a:spLocks noChangeArrowheads="1"/>
            </p:cNvSpPr>
            <p:nvPr/>
          </p:nvSpPr>
          <p:spPr bwMode="auto">
            <a:xfrm>
              <a:off x="1619672" y="5445224"/>
              <a:ext cx="691276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Volatile green notes were quantified by GC-FID and identified by GC-MS.</a:t>
              </a:r>
              <a:endParaRPr lang="fr-FR" b="1" u="sng" dirty="0">
                <a:solidFill>
                  <a:srgbClr val="FF9900"/>
                </a:solidFill>
                <a:latin typeface="Calibri" pitchFamily="34" charset="0"/>
              </a:endParaRPr>
            </a:p>
          </p:txBody>
        </p:sp>
        <p:sp>
          <p:nvSpPr>
            <p:cNvPr id="35" name="Flèche droite 34"/>
            <p:cNvSpPr/>
            <p:nvPr/>
          </p:nvSpPr>
          <p:spPr>
            <a:xfrm>
              <a:off x="1496230" y="5543940"/>
              <a:ext cx="327025" cy="178164"/>
            </a:xfrm>
            <a:prstGeom prst="rightArrow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/>
            </a:p>
          </p:txBody>
        </p:sp>
      </p:grpSp>
      <p:sp>
        <p:nvSpPr>
          <p:cNvPr id="21" name="Flèche droite 20"/>
          <p:cNvSpPr/>
          <p:nvPr/>
        </p:nvSpPr>
        <p:spPr>
          <a:xfrm>
            <a:off x="2876823" y="2348880"/>
            <a:ext cx="327025" cy="178164"/>
          </a:xfrm>
          <a:prstGeom prst="rightArrow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grpSp>
        <p:nvGrpSpPr>
          <p:cNvPr id="23" name="Groupe 206"/>
          <p:cNvGrpSpPr>
            <a:grpSpLocks/>
          </p:cNvGrpSpPr>
          <p:nvPr/>
        </p:nvGrpSpPr>
        <p:grpSpPr bwMode="auto">
          <a:xfrm>
            <a:off x="6228184" y="908720"/>
            <a:ext cx="2844505" cy="1788469"/>
            <a:chOff x="25923105" y="16418124"/>
            <a:chExt cx="6480945" cy="3672408"/>
          </a:xfrm>
        </p:grpSpPr>
        <p:grpSp>
          <p:nvGrpSpPr>
            <p:cNvPr id="24" name="Groupe 462"/>
            <p:cNvGrpSpPr>
              <a:grpSpLocks/>
            </p:cNvGrpSpPr>
            <p:nvPr/>
          </p:nvGrpSpPr>
          <p:grpSpPr bwMode="auto">
            <a:xfrm>
              <a:off x="25923105" y="16418124"/>
              <a:ext cx="6049100" cy="3672408"/>
              <a:chOff x="2411760" y="1772816"/>
              <a:chExt cx="3139406" cy="2500363"/>
            </a:xfrm>
          </p:grpSpPr>
          <p:grpSp>
            <p:nvGrpSpPr>
              <p:cNvPr id="32" name="Groupe 39"/>
              <p:cNvGrpSpPr>
                <a:grpSpLocks/>
              </p:cNvGrpSpPr>
              <p:nvPr/>
            </p:nvGrpSpPr>
            <p:grpSpPr bwMode="auto">
              <a:xfrm>
                <a:off x="2411760" y="2348957"/>
                <a:ext cx="432904" cy="1080041"/>
                <a:chOff x="1015668" y="3357112"/>
                <a:chExt cx="649355" cy="1656064"/>
              </a:xfrm>
            </p:grpSpPr>
            <p:pic>
              <p:nvPicPr>
                <p:cNvPr id="50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32591" y="3645024"/>
                  <a:ext cx="576064" cy="1368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" name="Rectangle à coins arrondis 50"/>
                <p:cNvSpPr/>
                <p:nvPr/>
              </p:nvSpPr>
              <p:spPr>
                <a:xfrm>
                  <a:off x="1093641" y="4282973"/>
                  <a:ext cx="457617" cy="648759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2" name="Parenthèse fermante 51"/>
                <p:cNvSpPr/>
                <p:nvPr/>
              </p:nvSpPr>
              <p:spPr>
                <a:xfrm rot="5400000">
                  <a:off x="1259569" y="3357011"/>
                  <a:ext cx="144936" cy="576494"/>
                </a:xfrm>
                <a:prstGeom prst="rightBracket">
                  <a:avLst/>
                </a:prstGeom>
                <a:solidFill>
                  <a:schemeClr val="bg2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53" name="Parenthèse fermante 52"/>
                <p:cNvSpPr/>
                <p:nvPr/>
              </p:nvSpPr>
              <p:spPr>
                <a:xfrm rot="16200000">
                  <a:off x="1267878" y="3104902"/>
                  <a:ext cx="144936" cy="649355"/>
                </a:xfrm>
                <a:prstGeom prst="rightBracket">
                  <a:avLst/>
                </a:prstGeom>
                <a:solidFill>
                  <a:schemeClr val="bg2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cxnSp>
              <p:nvCxnSpPr>
                <p:cNvPr id="54" name="Connecteur droit 53"/>
                <p:cNvCxnSpPr>
                  <a:endCxn id="53" idx="1"/>
                </p:cNvCxnSpPr>
                <p:nvPr/>
              </p:nvCxnSpPr>
              <p:spPr>
                <a:xfrm flipV="1">
                  <a:off x="1630510" y="3502047"/>
                  <a:ext cx="34513" cy="70743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/>
                <p:cNvCxnSpPr>
                  <a:stCxn id="52" idx="1"/>
                  <a:endCxn id="53" idx="0"/>
                </p:cNvCxnSpPr>
                <p:nvPr/>
              </p:nvCxnSpPr>
              <p:spPr>
                <a:xfrm flipH="1" flipV="1">
                  <a:off x="1015668" y="3502047"/>
                  <a:ext cx="28122" cy="70743"/>
                </a:xfrm>
                <a:prstGeom prst="line">
                  <a:avLst/>
                </a:prstGeom>
                <a:ln w="1905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Forme libre 55"/>
                <p:cNvSpPr/>
                <p:nvPr/>
              </p:nvSpPr>
              <p:spPr>
                <a:xfrm>
                  <a:off x="1098754" y="3534831"/>
                  <a:ext cx="462729" cy="0"/>
                </a:xfrm>
                <a:custGeom>
                  <a:avLst/>
                  <a:gdLst>
                    <a:gd name="connsiteX0" fmla="*/ 0 w 462709"/>
                    <a:gd name="connsiteY0" fmla="*/ 0 h 0"/>
                    <a:gd name="connsiteX1" fmla="*/ 462709 w 462709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2709">
                      <a:moveTo>
                        <a:pt x="0" y="0"/>
                      </a:moveTo>
                      <a:lnTo>
                        <a:pt x="462709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cxnSp>
            <p:nvCxnSpPr>
              <p:cNvPr id="33" name="Connecteur droit 32"/>
              <p:cNvCxnSpPr>
                <a:endCxn id="42" idx="3"/>
              </p:cNvCxnSpPr>
              <p:nvPr/>
            </p:nvCxnSpPr>
            <p:spPr>
              <a:xfrm>
                <a:off x="2555777" y="3285187"/>
                <a:ext cx="930573" cy="621152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>
                <a:endCxn id="42" idx="1"/>
              </p:cNvCxnSpPr>
              <p:nvPr/>
            </p:nvCxnSpPr>
            <p:spPr>
              <a:xfrm flipV="1">
                <a:off x="2555777" y="2139656"/>
                <a:ext cx="930573" cy="929478"/>
              </a:xfrm>
              <a:prstGeom prst="line">
                <a:avLst/>
              </a:prstGeom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37" name="Groupe 57"/>
              <p:cNvGrpSpPr>
                <a:grpSpLocks/>
              </p:cNvGrpSpPr>
              <p:nvPr/>
            </p:nvGrpSpPr>
            <p:grpSpPr bwMode="auto">
              <a:xfrm>
                <a:off x="3131846" y="1772816"/>
                <a:ext cx="2419320" cy="2500363"/>
                <a:chOff x="3707912" y="1916832"/>
                <a:chExt cx="3199746" cy="3125454"/>
              </a:xfrm>
            </p:grpSpPr>
            <p:sp>
              <p:nvSpPr>
                <p:cNvPr id="42" name="Ellipse 41"/>
                <p:cNvSpPr/>
                <p:nvPr/>
              </p:nvSpPr>
              <p:spPr>
                <a:xfrm>
                  <a:off x="3707912" y="1916832"/>
                  <a:ext cx="3199746" cy="312545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pic>
              <p:nvPicPr>
                <p:cNvPr id="43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55976" y="2255852"/>
                  <a:ext cx="1743556" cy="5089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27984" y="2708919"/>
                  <a:ext cx="2031245" cy="4948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5" name="ZoneTexte 223"/>
                <p:cNvSpPr txBox="1">
                  <a:spLocks noChangeArrowheads="1"/>
                </p:cNvSpPr>
                <p:nvPr/>
              </p:nvSpPr>
              <p:spPr bwMode="auto">
                <a:xfrm>
                  <a:off x="3881678" y="3464438"/>
                  <a:ext cx="1221384" cy="5916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1600" b="1" dirty="0">
                      <a:solidFill>
                        <a:srgbClr val="FF0000"/>
                      </a:solidFill>
                    </a:rPr>
                    <a:t>13-HPL</a:t>
                  </a:r>
                </a:p>
              </p:txBody>
            </p:sp>
            <p:pic>
              <p:nvPicPr>
                <p:cNvPr id="46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436095" y="3448917"/>
                  <a:ext cx="1273438" cy="7597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485467" y="4199639"/>
                  <a:ext cx="1157682" cy="5975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" name="Flèche courbée vers la droite 47"/>
                <p:cNvSpPr/>
                <p:nvPr/>
              </p:nvSpPr>
              <p:spPr>
                <a:xfrm>
                  <a:off x="3923182" y="2708745"/>
                  <a:ext cx="289656" cy="865055"/>
                </a:xfrm>
                <a:prstGeom prst="curvedRightArrow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Flèche courbée vers la gauche 48"/>
                <p:cNvSpPr/>
                <p:nvPr/>
              </p:nvSpPr>
              <p:spPr>
                <a:xfrm rot="17807007">
                  <a:off x="5105002" y="3287548"/>
                  <a:ext cx="288352" cy="720197"/>
                </a:xfrm>
                <a:prstGeom prst="curvedLeftArrow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8" name="Forme libre 37"/>
              <p:cNvSpPr/>
              <p:nvPr/>
            </p:nvSpPr>
            <p:spPr>
              <a:xfrm>
                <a:off x="2618838" y="3047754"/>
                <a:ext cx="80957" cy="45011"/>
              </a:xfrm>
              <a:custGeom>
                <a:avLst/>
                <a:gdLst>
                  <a:gd name="connsiteX0" fmla="*/ 8251 w 305707"/>
                  <a:gd name="connsiteY0" fmla="*/ 0 h 118445"/>
                  <a:gd name="connsiteX1" fmla="*/ 19268 w 305707"/>
                  <a:gd name="connsiteY1" fmla="*/ 88134 h 118445"/>
                  <a:gd name="connsiteX2" fmla="*/ 107403 w 305707"/>
                  <a:gd name="connsiteY2" fmla="*/ 44067 h 118445"/>
                  <a:gd name="connsiteX3" fmla="*/ 151471 w 305707"/>
                  <a:gd name="connsiteY3" fmla="*/ 88134 h 118445"/>
                  <a:gd name="connsiteX4" fmla="*/ 184521 w 305707"/>
                  <a:gd name="connsiteY4" fmla="*/ 110168 h 118445"/>
                  <a:gd name="connsiteX5" fmla="*/ 195538 w 305707"/>
                  <a:gd name="connsiteY5" fmla="*/ 77118 h 118445"/>
                  <a:gd name="connsiteX6" fmla="*/ 261639 w 305707"/>
                  <a:gd name="connsiteY6" fmla="*/ 77118 h 118445"/>
                  <a:gd name="connsiteX7" fmla="*/ 272656 w 305707"/>
                  <a:gd name="connsiteY7" fmla="*/ 110168 h 118445"/>
                  <a:gd name="connsiteX8" fmla="*/ 305707 w 305707"/>
                  <a:gd name="connsiteY8" fmla="*/ 99151 h 118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707" h="118445">
                    <a:moveTo>
                      <a:pt x="8251" y="0"/>
                    </a:moveTo>
                    <a:cubicBezTo>
                      <a:pt x="11923" y="29378"/>
                      <a:pt x="0" y="65655"/>
                      <a:pt x="19268" y="88134"/>
                    </a:cubicBezTo>
                    <a:cubicBezTo>
                      <a:pt x="45249" y="118445"/>
                      <a:pt x="98039" y="53431"/>
                      <a:pt x="107403" y="44067"/>
                    </a:cubicBezTo>
                    <a:cubicBezTo>
                      <a:pt x="179513" y="68104"/>
                      <a:pt x="108740" y="34720"/>
                      <a:pt x="151471" y="88134"/>
                    </a:cubicBezTo>
                    <a:cubicBezTo>
                      <a:pt x="159742" y="98473"/>
                      <a:pt x="173504" y="102823"/>
                      <a:pt x="184521" y="110168"/>
                    </a:cubicBezTo>
                    <a:cubicBezTo>
                      <a:pt x="188193" y="99151"/>
                      <a:pt x="187327" y="85329"/>
                      <a:pt x="195538" y="77118"/>
                    </a:cubicBezTo>
                    <a:cubicBezTo>
                      <a:pt x="217572" y="55084"/>
                      <a:pt x="239605" y="69773"/>
                      <a:pt x="261639" y="77118"/>
                    </a:cubicBezTo>
                    <a:cubicBezTo>
                      <a:pt x="265311" y="88135"/>
                      <a:pt x="262269" y="104975"/>
                      <a:pt x="272656" y="110168"/>
                    </a:cubicBezTo>
                    <a:cubicBezTo>
                      <a:pt x="283043" y="115361"/>
                      <a:pt x="305707" y="99151"/>
                      <a:pt x="305707" y="99151"/>
                    </a:cubicBezTo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39" name="Forme libre 38"/>
              <p:cNvSpPr/>
              <p:nvPr/>
            </p:nvSpPr>
            <p:spPr>
              <a:xfrm>
                <a:off x="2491012" y="3117521"/>
                <a:ext cx="81809" cy="45011"/>
              </a:xfrm>
              <a:custGeom>
                <a:avLst/>
                <a:gdLst>
                  <a:gd name="connsiteX0" fmla="*/ 8251 w 305707"/>
                  <a:gd name="connsiteY0" fmla="*/ 0 h 118445"/>
                  <a:gd name="connsiteX1" fmla="*/ 19268 w 305707"/>
                  <a:gd name="connsiteY1" fmla="*/ 88134 h 118445"/>
                  <a:gd name="connsiteX2" fmla="*/ 107403 w 305707"/>
                  <a:gd name="connsiteY2" fmla="*/ 44067 h 118445"/>
                  <a:gd name="connsiteX3" fmla="*/ 151471 w 305707"/>
                  <a:gd name="connsiteY3" fmla="*/ 88134 h 118445"/>
                  <a:gd name="connsiteX4" fmla="*/ 184521 w 305707"/>
                  <a:gd name="connsiteY4" fmla="*/ 110168 h 118445"/>
                  <a:gd name="connsiteX5" fmla="*/ 195538 w 305707"/>
                  <a:gd name="connsiteY5" fmla="*/ 77118 h 118445"/>
                  <a:gd name="connsiteX6" fmla="*/ 261639 w 305707"/>
                  <a:gd name="connsiteY6" fmla="*/ 77118 h 118445"/>
                  <a:gd name="connsiteX7" fmla="*/ 272656 w 305707"/>
                  <a:gd name="connsiteY7" fmla="*/ 110168 h 118445"/>
                  <a:gd name="connsiteX8" fmla="*/ 305707 w 305707"/>
                  <a:gd name="connsiteY8" fmla="*/ 99151 h 118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707" h="118445">
                    <a:moveTo>
                      <a:pt x="8251" y="0"/>
                    </a:moveTo>
                    <a:cubicBezTo>
                      <a:pt x="11923" y="29378"/>
                      <a:pt x="0" y="65655"/>
                      <a:pt x="19268" y="88134"/>
                    </a:cubicBezTo>
                    <a:cubicBezTo>
                      <a:pt x="45249" y="118445"/>
                      <a:pt x="98039" y="53431"/>
                      <a:pt x="107403" y="44067"/>
                    </a:cubicBezTo>
                    <a:cubicBezTo>
                      <a:pt x="179513" y="68104"/>
                      <a:pt x="108740" y="34720"/>
                      <a:pt x="151471" y="88134"/>
                    </a:cubicBezTo>
                    <a:cubicBezTo>
                      <a:pt x="159742" y="98473"/>
                      <a:pt x="173504" y="102823"/>
                      <a:pt x="184521" y="110168"/>
                    </a:cubicBezTo>
                    <a:cubicBezTo>
                      <a:pt x="188193" y="99151"/>
                      <a:pt x="187327" y="85329"/>
                      <a:pt x="195538" y="77118"/>
                    </a:cubicBezTo>
                    <a:cubicBezTo>
                      <a:pt x="217572" y="55084"/>
                      <a:pt x="239605" y="69773"/>
                      <a:pt x="261639" y="77118"/>
                    </a:cubicBezTo>
                    <a:cubicBezTo>
                      <a:pt x="265311" y="88135"/>
                      <a:pt x="262269" y="104975"/>
                      <a:pt x="272656" y="110168"/>
                    </a:cubicBezTo>
                    <a:cubicBezTo>
                      <a:pt x="283043" y="115361"/>
                      <a:pt x="305707" y="99151"/>
                      <a:pt x="305707" y="99151"/>
                    </a:cubicBezTo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0" name="Forme libre 39"/>
              <p:cNvSpPr/>
              <p:nvPr/>
            </p:nvSpPr>
            <p:spPr>
              <a:xfrm>
                <a:off x="2649516" y="3178286"/>
                <a:ext cx="81809" cy="45011"/>
              </a:xfrm>
              <a:custGeom>
                <a:avLst/>
                <a:gdLst>
                  <a:gd name="connsiteX0" fmla="*/ 8251 w 305707"/>
                  <a:gd name="connsiteY0" fmla="*/ 0 h 118445"/>
                  <a:gd name="connsiteX1" fmla="*/ 19268 w 305707"/>
                  <a:gd name="connsiteY1" fmla="*/ 88134 h 118445"/>
                  <a:gd name="connsiteX2" fmla="*/ 107403 w 305707"/>
                  <a:gd name="connsiteY2" fmla="*/ 44067 h 118445"/>
                  <a:gd name="connsiteX3" fmla="*/ 151471 w 305707"/>
                  <a:gd name="connsiteY3" fmla="*/ 88134 h 118445"/>
                  <a:gd name="connsiteX4" fmla="*/ 184521 w 305707"/>
                  <a:gd name="connsiteY4" fmla="*/ 110168 h 118445"/>
                  <a:gd name="connsiteX5" fmla="*/ 195538 w 305707"/>
                  <a:gd name="connsiteY5" fmla="*/ 77118 h 118445"/>
                  <a:gd name="connsiteX6" fmla="*/ 261639 w 305707"/>
                  <a:gd name="connsiteY6" fmla="*/ 77118 h 118445"/>
                  <a:gd name="connsiteX7" fmla="*/ 272656 w 305707"/>
                  <a:gd name="connsiteY7" fmla="*/ 110168 h 118445"/>
                  <a:gd name="connsiteX8" fmla="*/ 305707 w 305707"/>
                  <a:gd name="connsiteY8" fmla="*/ 99151 h 118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707" h="118445">
                    <a:moveTo>
                      <a:pt x="8251" y="0"/>
                    </a:moveTo>
                    <a:cubicBezTo>
                      <a:pt x="11923" y="29378"/>
                      <a:pt x="0" y="65655"/>
                      <a:pt x="19268" y="88134"/>
                    </a:cubicBezTo>
                    <a:cubicBezTo>
                      <a:pt x="45249" y="118445"/>
                      <a:pt x="98039" y="53431"/>
                      <a:pt x="107403" y="44067"/>
                    </a:cubicBezTo>
                    <a:cubicBezTo>
                      <a:pt x="179513" y="68104"/>
                      <a:pt x="108740" y="34720"/>
                      <a:pt x="151471" y="88134"/>
                    </a:cubicBezTo>
                    <a:cubicBezTo>
                      <a:pt x="159742" y="98473"/>
                      <a:pt x="173504" y="102823"/>
                      <a:pt x="184521" y="110168"/>
                    </a:cubicBezTo>
                    <a:cubicBezTo>
                      <a:pt x="188193" y="99151"/>
                      <a:pt x="187327" y="85329"/>
                      <a:pt x="195538" y="77118"/>
                    </a:cubicBezTo>
                    <a:cubicBezTo>
                      <a:pt x="217572" y="55084"/>
                      <a:pt x="239605" y="69773"/>
                      <a:pt x="261639" y="77118"/>
                    </a:cubicBezTo>
                    <a:cubicBezTo>
                      <a:pt x="265311" y="88135"/>
                      <a:pt x="262269" y="104975"/>
                      <a:pt x="272656" y="110168"/>
                    </a:cubicBezTo>
                    <a:cubicBezTo>
                      <a:pt x="283043" y="115361"/>
                      <a:pt x="305707" y="99151"/>
                      <a:pt x="305707" y="99151"/>
                    </a:cubicBezTo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41" name="Forme libre 40"/>
              <p:cNvSpPr/>
              <p:nvPr/>
            </p:nvSpPr>
            <p:spPr>
              <a:xfrm>
                <a:off x="2495273" y="3289688"/>
                <a:ext cx="80956" cy="45011"/>
              </a:xfrm>
              <a:custGeom>
                <a:avLst/>
                <a:gdLst>
                  <a:gd name="connsiteX0" fmla="*/ 8251 w 305707"/>
                  <a:gd name="connsiteY0" fmla="*/ 0 h 118445"/>
                  <a:gd name="connsiteX1" fmla="*/ 19268 w 305707"/>
                  <a:gd name="connsiteY1" fmla="*/ 88134 h 118445"/>
                  <a:gd name="connsiteX2" fmla="*/ 107403 w 305707"/>
                  <a:gd name="connsiteY2" fmla="*/ 44067 h 118445"/>
                  <a:gd name="connsiteX3" fmla="*/ 151471 w 305707"/>
                  <a:gd name="connsiteY3" fmla="*/ 88134 h 118445"/>
                  <a:gd name="connsiteX4" fmla="*/ 184521 w 305707"/>
                  <a:gd name="connsiteY4" fmla="*/ 110168 h 118445"/>
                  <a:gd name="connsiteX5" fmla="*/ 195538 w 305707"/>
                  <a:gd name="connsiteY5" fmla="*/ 77118 h 118445"/>
                  <a:gd name="connsiteX6" fmla="*/ 261639 w 305707"/>
                  <a:gd name="connsiteY6" fmla="*/ 77118 h 118445"/>
                  <a:gd name="connsiteX7" fmla="*/ 272656 w 305707"/>
                  <a:gd name="connsiteY7" fmla="*/ 110168 h 118445"/>
                  <a:gd name="connsiteX8" fmla="*/ 305707 w 305707"/>
                  <a:gd name="connsiteY8" fmla="*/ 99151 h 118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707" h="118445">
                    <a:moveTo>
                      <a:pt x="8251" y="0"/>
                    </a:moveTo>
                    <a:cubicBezTo>
                      <a:pt x="11923" y="29378"/>
                      <a:pt x="0" y="65655"/>
                      <a:pt x="19268" y="88134"/>
                    </a:cubicBezTo>
                    <a:cubicBezTo>
                      <a:pt x="45249" y="118445"/>
                      <a:pt x="98039" y="53431"/>
                      <a:pt x="107403" y="44067"/>
                    </a:cubicBezTo>
                    <a:cubicBezTo>
                      <a:pt x="179513" y="68104"/>
                      <a:pt x="108740" y="34720"/>
                      <a:pt x="151471" y="88134"/>
                    </a:cubicBezTo>
                    <a:cubicBezTo>
                      <a:pt x="159742" y="98473"/>
                      <a:pt x="173504" y="102823"/>
                      <a:pt x="184521" y="110168"/>
                    </a:cubicBezTo>
                    <a:cubicBezTo>
                      <a:pt x="188193" y="99151"/>
                      <a:pt x="187327" y="85329"/>
                      <a:pt x="195538" y="77118"/>
                    </a:cubicBezTo>
                    <a:cubicBezTo>
                      <a:pt x="217572" y="55084"/>
                      <a:pt x="239605" y="69773"/>
                      <a:pt x="261639" y="77118"/>
                    </a:cubicBezTo>
                    <a:cubicBezTo>
                      <a:pt x="265311" y="88135"/>
                      <a:pt x="262269" y="104975"/>
                      <a:pt x="272656" y="110168"/>
                    </a:cubicBezTo>
                    <a:cubicBezTo>
                      <a:pt x="283043" y="115361"/>
                      <a:pt x="305707" y="99151"/>
                      <a:pt x="305707" y="99151"/>
                    </a:cubicBezTo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27291257" y="19514468"/>
              <a:ext cx="2448272" cy="504056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fr-FR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fr-F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-hexenal</a:t>
              </a:r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955778" y="18938404"/>
              <a:ext cx="2448272" cy="504056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Hexanal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803425" y="16634148"/>
              <a:ext cx="2448272" cy="504056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13S-HPOD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523505" y="17642260"/>
              <a:ext cx="2448272" cy="504056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13S-HPOT</a:t>
              </a: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1547664" y="4509120"/>
            <a:ext cx="6120680" cy="369332"/>
            <a:chOff x="1475656" y="5445224"/>
            <a:chExt cx="6120680" cy="369332"/>
          </a:xfrm>
        </p:grpSpPr>
        <p:sp>
          <p:nvSpPr>
            <p:cNvPr id="58" name="ZoneTexte 57"/>
            <p:cNvSpPr txBox="1">
              <a:spLocks noChangeArrowheads="1"/>
            </p:cNvSpPr>
            <p:nvPr/>
          </p:nvSpPr>
          <p:spPr bwMode="auto">
            <a:xfrm>
              <a:off x="1475656" y="5445224"/>
              <a:ext cx="61206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dirty="0" smtClean="0"/>
                <a:t>Extraction by </a:t>
              </a:r>
              <a:r>
                <a:rPr lang="fr-FR" dirty="0" err="1" smtClean="0"/>
                <a:t>dichloromethane</a:t>
              </a:r>
              <a:r>
                <a:rPr lang="fr-FR" dirty="0"/>
                <a:t>.</a:t>
              </a:r>
              <a:endParaRPr lang="fr-FR" b="1" u="sng" dirty="0">
                <a:solidFill>
                  <a:srgbClr val="FF9900"/>
                </a:solidFill>
                <a:latin typeface="Calibri" pitchFamily="34" charset="0"/>
              </a:endParaRPr>
            </a:p>
          </p:txBody>
        </p:sp>
        <p:sp>
          <p:nvSpPr>
            <p:cNvPr id="59" name="Flèche droite 58"/>
            <p:cNvSpPr/>
            <p:nvPr/>
          </p:nvSpPr>
          <p:spPr>
            <a:xfrm>
              <a:off x="2411760" y="5565177"/>
              <a:ext cx="327025" cy="178164"/>
            </a:xfrm>
            <a:prstGeom prst="rightArrow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/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-468560" y="11663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cs typeface="Arial" pitchFamily="34" charset="0"/>
              </a:rPr>
              <a:t>C6 </a:t>
            </a:r>
            <a:r>
              <a:rPr lang="fr-FR" sz="2400" dirty="0" err="1" smtClean="0">
                <a:cs typeface="Arial" pitchFamily="34" charset="0"/>
              </a:rPr>
              <a:t>Aldehydes</a:t>
            </a:r>
            <a:r>
              <a:rPr lang="fr-FR" sz="2400" dirty="0" smtClean="0">
                <a:cs typeface="Arial" pitchFamily="34" charset="0"/>
              </a:rPr>
              <a:t> Production</a:t>
            </a:r>
            <a:endParaRPr lang="fr-FR" sz="2400" dirty="0">
              <a:cs typeface="Arial" pitchFamily="34" charset="0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7010400" y="0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Ellipse 61"/>
          <p:cNvSpPr/>
          <p:nvPr/>
        </p:nvSpPr>
        <p:spPr>
          <a:xfrm>
            <a:off x="5888400" y="30480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Ellipse 62"/>
          <p:cNvSpPr/>
          <p:nvPr/>
        </p:nvSpPr>
        <p:spPr>
          <a:xfrm>
            <a:off x="6400800" y="141600"/>
            <a:ext cx="468000" cy="468000"/>
          </a:xfrm>
          <a:prstGeom prst="ellipse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Ellipse 63"/>
          <p:cNvSpPr/>
          <p:nvPr/>
        </p:nvSpPr>
        <p:spPr>
          <a:xfrm>
            <a:off x="5427000" y="381000"/>
            <a:ext cx="288000" cy="288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Ellipse 64"/>
          <p:cNvSpPr/>
          <p:nvPr/>
        </p:nvSpPr>
        <p:spPr>
          <a:xfrm>
            <a:off x="5148080" y="404680"/>
            <a:ext cx="144000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Ellipse 65"/>
          <p:cNvSpPr/>
          <p:nvPr/>
        </p:nvSpPr>
        <p:spPr>
          <a:xfrm>
            <a:off x="4968056" y="296664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Ellipse 66"/>
          <p:cNvSpPr/>
          <p:nvPr/>
        </p:nvSpPr>
        <p:spPr>
          <a:xfrm>
            <a:off x="4849399" y="156749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5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32932" cy="745200"/>
          </a:xfrm>
          <a:prstGeom prst="rect">
            <a:avLst/>
          </a:prstGeom>
          <a:solidFill>
            <a:srgbClr val="CCFF99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riangle rectangle 3"/>
          <p:cNvSpPr/>
          <p:nvPr/>
        </p:nvSpPr>
        <p:spPr>
          <a:xfrm flipH="1">
            <a:off x="3505200" y="269400"/>
            <a:ext cx="5638800" cy="492600"/>
          </a:xfrm>
          <a:prstGeom prst="rtTriangle">
            <a:avLst/>
          </a:prstGeom>
          <a:solidFill>
            <a:schemeClr val="accent3">
              <a:lumMod val="40000"/>
              <a:lumOff val="60000"/>
              <a:alpha val="67843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rectangle 4"/>
          <p:cNvSpPr/>
          <p:nvPr/>
        </p:nvSpPr>
        <p:spPr>
          <a:xfrm flipH="1">
            <a:off x="7203600" y="270000"/>
            <a:ext cx="1981200" cy="492600"/>
          </a:xfrm>
          <a:prstGeom prst="rtTriangle">
            <a:avLst/>
          </a:prstGeom>
          <a:solidFill>
            <a:schemeClr val="accent3">
              <a:lumMod val="60000"/>
              <a:lumOff val="40000"/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3526537" y="-36000"/>
            <a:ext cx="5647864" cy="770068"/>
          </a:xfrm>
          <a:custGeom>
            <a:avLst/>
            <a:gdLst>
              <a:gd name="connsiteX0" fmla="*/ 0 w 5647864"/>
              <a:gd name="connsiteY0" fmla="*/ 770068 h 770068"/>
              <a:gd name="connsiteX1" fmla="*/ 2418583 w 5647864"/>
              <a:gd name="connsiteY1" fmla="*/ 689008 h 770068"/>
              <a:gd name="connsiteX2" fmla="*/ 4296701 w 5647864"/>
              <a:gd name="connsiteY2" fmla="*/ 445829 h 770068"/>
              <a:gd name="connsiteX3" fmla="*/ 5647864 w 5647864"/>
              <a:gd name="connsiteY3" fmla="*/ 0 h 770068"/>
              <a:gd name="connsiteX4" fmla="*/ 5647864 w 5647864"/>
              <a:gd name="connsiteY4" fmla="*/ 0 h 770068"/>
              <a:gd name="connsiteX5" fmla="*/ 5634353 w 5647864"/>
              <a:gd name="connsiteY5" fmla="*/ 0 h 77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864" h="770068">
                <a:moveTo>
                  <a:pt x="0" y="770068"/>
                </a:moveTo>
                <a:cubicBezTo>
                  <a:pt x="851233" y="756558"/>
                  <a:pt x="1702466" y="743048"/>
                  <a:pt x="2418583" y="689008"/>
                </a:cubicBezTo>
                <a:cubicBezTo>
                  <a:pt x="3134700" y="634968"/>
                  <a:pt x="3758488" y="560664"/>
                  <a:pt x="4296701" y="445829"/>
                </a:cubicBezTo>
                <a:cubicBezTo>
                  <a:pt x="4834914" y="330994"/>
                  <a:pt x="5647864" y="0"/>
                  <a:pt x="5647864" y="0"/>
                </a:cubicBezTo>
                <a:lnTo>
                  <a:pt x="5647864" y="0"/>
                </a:lnTo>
                <a:lnTo>
                  <a:pt x="5634353" y="0"/>
                </a:lnTo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8079959" y="324000"/>
            <a:ext cx="1080931" cy="405300"/>
          </a:xfrm>
          <a:custGeom>
            <a:avLst/>
            <a:gdLst>
              <a:gd name="connsiteX0" fmla="*/ 0 w 1080931"/>
              <a:gd name="connsiteY0" fmla="*/ 405300 h 405300"/>
              <a:gd name="connsiteX1" fmla="*/ 729628 w 1080931"/>
              <a:gd name="connsiteY1" fmla="*/ 324240 h 405300"/>
              <a:gd name="connsiteX2" fmla="*/ 1080931 w 1080931"/>
              <a:gd name="connsiteY2" fmla="*/ 0 h 405300"/>
              <a:gd name="connsiteX3" fmla="*/ 1080931 w 1080931"/>
              <a:gd name="connsiteY3" fmla="*/ 0 h 405300"/>
              <a:gd name="connsiteX4" fmla="*/ 1080931 w 1080931"/>
              <a:gd name="connsiteY4" fmla="*/ 0 h 4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931" h="405300">
                <a:moveTo>
                  <a:pt x="0" y="405300"/>
                </a:moveTo>
                <a:cubicBezTo>
                  <a:pt x="274736" y="398545"/>
                  <a:pt x="549473" y="391790"/>
                  <a:pt x="729628" y="324240"/>
                </a:cubicBezTo>
                <a:cubicBezTo>
                  <a:pt x="909783" y="256690"/>
                  <a:pt x="1080931" y="0"/>
                  <a:pt x="1080931" y="0"/>
                </a:cubicBezTo>
                <a:lnTo>
                  <a:pt x="1080931" y="0"/>
                </a:lnTo>
                <a:lnTo>
                  <a:pt x="1080931" y="0"/>
                </a:lnTo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63480"/>
              </p:ext>
            </p:extLst>
          </p:nvPr>
        </p:nvGraphicFramePr>
        <p:xfrm>
          <a:off x="107950" y="1412875"/>
          <a:ext cx="4896544" cy="208823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20080"/>
                <a:gridCol w="864096"/>
                <a:gridCol w="792088"/>
                <a:gridCol w="1499585"/>
                <a:gridCol w="1020695"/>
              </a:tblGrid>
              <a:tr h="662122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latin typeface="+mj-lt"/>
                        </a:rPr>
                        <a:t>Amount</a:t>
                      </a:r>
                      <a:r>
                        <a:rPr lang="fr-FR" sz="1200" baseline="0" dirty="0" smtClean="0">
                          <a:latin typeface="+mj-lt"/>
                        </a:rPr>
                        <a:t> </a:t>
                      </a:r>
                      <a:r>
                        <a:rPr lang="fr-FR" sz="1200" dirty="0" smtClean="0">
                          <a:latin typeface="+mj-lt"/>
                        </a:rPr>
                        <a:t>(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U.mL</a:t>
                      </a:r>
                      <a:r>
                        <a:rPr lang="fr-FR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fr-FR" sz="1200" dirty="0" smtClean="0">
                          <a:latin typeface="+mj-lt"/>
                        </a:rPr>
                        <a:t>)</a:t>
                      </a:r>
                      <a:endParaRPr lang="fr-FR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+mj-lt"/>
                        </a:rPr>
                        <a:t>13-HPOD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+mj-lt"/>
                        </a:rPr>
                        <a:t>(</a:t>
                      </a:r>
                      <a:r>
                        <a:rPr lang="fr-FR" sz="1200" dirty="0" err="1" smtClean="0">
                          <a:latin typeface="+mj-lt"/>
                        </a:rPr>
                        <a:t>mM</a:t>
                      </a:r>
                      <a:r>
                        <a:rPr lang="fr-FR" sz="1200" dirty="0" smtClean="0">
                          <a:latin typeface="+mj-lt"/>
                        </a:rPr>
                        <a:t>)</a:t>
                      </a:r>
                      <a:endParaRPr lang="fr-FR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latin typeface="+mj-lt"/>
                          <a:cs typeface="Times New Roman" pitchFamily="18" charset="0"/>
                        </a:rPr>
                        <a:t>Hexanal</a:t>
                      </a:r>
                      <a:r>
                        <a:rPr lang="fr-FR" sz="1200" b="1" dirty="0" smtClean="0">
                          <a:latin typeface="+mj-lt"/>
                          <a:cs typeface="Times New Roman" pitchFamily="18" charset="0"/>
                        </a:rPr>
                        <a:t> (</a:t>
                      </a:r>
                      <a:r>
                        <a:rPr lang="fr-FR" sz="1200" b="1" dirty="0" err="1" smtClean="0">
                          <a:latin typeface="+mj-lt"/>
                          <a:cs typeface="Times New Roman" pitchFamily="18" charset="0"/>
                        </a:rPr>
                        <a:t>mM</a:t>
                      </a:r>
                      <a:r>
                        <a:rPr lang="fr-FR" sz="1200" b="1" dirty="0" smtClean="0"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fr-FR" sz="12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+mj-lt"/>
                        </a:rPr>
                        <a:t>Optimum </a:t>
                      </a:r>
                      <a:r>
                        <a:rPr lang="fr-FR" sz="1200" dirty="0" err="1" smtClean="0">
                          <a:latin typeface="+mj-lt"/>
                        </a:rPr>
                        <a:t>reaction</a:t>
                      </a:r>
                      <a:r>
                        <a:rPr lang="fr-FR" sz="1200" dirty="0" smtClean="0">
                          <a:latin typeface="+mj-lt"/>
                        </a:rPr>
                        <a:t> time (min)</a:t>
                      </a:r>
                      <a:endParaRPr lang="fr-FR" sz="1200" dirty="0">
                        <a:latin typeface="+mj-lt"/>
                      </a:endParaRPr>
                    </a:p>
                  </a:txBody>
                  <a:tcPr anchor="ctr"/>
                </a:tc>
              </a:tr>
              <a:tr h="71305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latin typeface="+mj-lt"/>
                        </a:rPr>
                        <a:t>HPL</a:t>
                      </a:r>
                      <a:r>
                        <a:rPr lang="fr-FR" sz="1400" b="1" i="1" dirty="0" err="1" smtClean="0">
                          <a:latin typeface="+mj-lt"/>
                        </a:rPr>
                        <a:t>wt</a:t>
                      </a:r>
                      <a:r>
                        <a:rPr lang="fr-FR" sz="1400" b="1" dirty="0" smtClean="0">
                          <a:latin typeface="+mj-lt"/>
                        </a:rPr>
                        <a:t> 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1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6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  <a:cs typeface="Times New Roman" pitchFamily="18" charset="0"/>
                        </a:rPr>
                        <a:t>5.61± 0.48</a:t>
                      </a:r>
                      <a:endParaRPr lang="fr-FR" sz="1400" dirty="0" smtClean="0">
                        <a:latin typeface="+mj-lt"/>
                      </a:endParaRPr>
                    </a:p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93.5 %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10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71305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latin typeface="+mj-lt"/>
                        </a:rPr>
                        <a:t>HPL</a:t>
                      </a:r>
                      <a:r>
                        <a:rPr lang="fr-FR" sz="1400" b="1" i="1" dirty="0" err="1" smtClean="0">
                          <a:latin typeface="+mj-lt"/>
                        </a:rPr>
                        <a:t>del</a:t>
                      </a:r>
                      <a:endParaRPr lang="fr-FR" sz="1400" b="1" i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1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6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  <a:cs typeface="Times New Roman" pitchFamily="18" charset="0"/>
                        </a:rPr>
                        <a:t>3.93 ±  0.15</a:t>
                      </a:r>
                      <a:endParaRPr lang="fr-FR" sz="1400" dirty="0" smtClean="0">
                        <a:latin typeface="+mj-lt"/>
                      </a:endParaRPr>
                    </a:p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65.5 %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20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198815"/>
              </p:ext>
            </p:extLst>
          </p:nvPr>
        </p:nvGraphicFramePr>
        <p:xfrm>
          <a:off x="107950" y="4527550"/>
          <a:ext cx="4752000" cy="2088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20080"/>
                <a:gridCol w="864096"/>
                <a:gridCol w="864096"/>
                <a:gridCol w="1296144"/>
                <a:gridCol w="1007584"/>
              </a:tblGrid>
              <a:tr h="679288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latin typeface="+mj-lt"/>
                        </a:rPr>
                        <a:t>Amount</a:t>
                      </a:r>
                      <a:endParaRPr lang="fr-FR" sz="1200" dirty="0" smtClean="0">
                        <a:latin typeface="+mj-lt"/>
                      </a:endParaRPr>
                    </a:p>
                    <a:p>
                      <a:pPr algn="ctr"/>
                      <a:r>
                        <a:rPr lang="fr-FR" sz="1200" dirty="0" smtClean="0">
                          <a:latin typeface="+mj-lt"/>
                        </a:rPr>
                        <a:t>(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U.mL</a:t>
                      </a:r>
                      <a:r>
                        <a:rPr lang="fr-FR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fr-FR" sz="1200" dirty="0" smtClean="0">
                          <a:latin typeface="+mj-lt"/>
                        </a:rPr>
                        <a:t>)</a:t>
                      </a:r>
                      <a:endParaRPr lang="fr-FR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+mj-lt"/>
                        </a:rPr>
                        <a:t>13-HPOT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+mj-lt"/>
                        </a:rPr>
                        <a:t>(</a:t>
                      </a:r>
                      <a:r>
                        <a:rPr lang="fr-FR" sz="1200" dirty="0" err="1" smtClean="0">
                          <a:latin typeface="+mj-lt"/>
                        </a:rPr>
                        <a:t>mM</a:t>
                      </a:r>
                      <a:r>
                        <a:rPr lang="fr-FR" sz="1200" dirty="0" smtClean="0">
                          <a:latin typeface="+mj-lt"/>
                        </a:rPr>
                        <a:t>)</a:t>
                      </a:r>
                      <a:endParaRPr lang="fr-FR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j-lt"/>
                          <a:cs typeface="Times New Roman" pitchFamily="18" charset="0"/>
                        </a:rPr>
                        <a:t>3</a:t>
                      </a:r>
                      <a:r>
                        <a:rPr lang="en-US" sz="1200" b="1" i="1" dirty="0" smtClean="0">
                          <a:latin typeface="+mj-lt"/>
                          <a:cs typeface="Times New Roman" pitchFamily="18" charset="0"/>
                        </a:rPr>
                        <a:t>Z</a:t>
                      </a:r>
                      <a:r>
                        <a:rPr lang="en-US" sz="1200" b="1" dirty="0" smtClean="0">
                          <a:latin typeface="+mj-lt"/>
                          <a:cs typeface="Times New Roman" pitchFamily="18" charset="0"/>
                        </a:rPr>
                        <a:t>-hexenal (</a:t>
                      </a:r>
                      <a:r>
                        <a:rPr lang="en-US" sz="1200" b="1" dirty="0" err="1" smtClean="0">
                          <a:latin typeface="+mj-lt"/>
                          <a:cs typeface="Times New Roman" pitchFamily="18" charset="0"/>
                        </a:rPr>
                        <a:t>mM</a:t>
                      </a:r>
                      <a:r>
                        <a:rPr lang="en-US" sz="1200" b="1" dirty="0" smtClean="0"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fr-FR" sz="1200" b="1" dirty="0" smtClean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Optimum </a:t>
                      </a:r>
                      <a:r>
                        <a:rPr lang="fr-FR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reaction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time (min)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435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latin typeface="+mj-lt"/>
                        </a:rPr>
                        <a:t>HPL</a:t>
                      </a:r>
                      <a:r>
                        <a:rPr lang="fr-FR" sz="1400" b="1" i="1" dirty="0" err="1" smtClean="0">
                          <a:latin typeface="+mj-lt"/>
                        </a:rPr>
                        <a:t>wt</a:t>
                      </a:r>
                      <a:r>
                        <a:rPr lang="fr-FR" sz="1400" b="1" dirty="0" smtClean="0">
                          <a:latin typeface="+mj-lt"/>
                        </a:rPr>
                        <a:t> </a:t>
                      </a:r>
                      <a:endParaRPr lang="fr-FR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0.5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6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  <a:cs typeface="Times New Roman" pitchFamily="18" charset="0"/>
                        </a:rPr>
                        <a:t>2.26 ± 0.02</a:t>
                      </a:r>
                      <a:endParaRPr lang="fr-FR" sz="1400" dirty="0" smtClean="0">
                        <a:latin typeface="+mj-lt"/>
                      </a:endParaRPr>
                    </a:p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38 %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5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70435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latin typeface="+mj-lt"/>
                        </a:rPr>
                        <a:t>HPL</a:t>
                      </a:r>
                      <a:r>
                        <a:rPr lang="fr-FR" sz="1400" b="1" i="1" dirty="0" err="1" smtClean="0">
                          <a:latin typeface="+mj-lt"/>
                        </a:rPr>
                        <a:t>del</a:t>
                      </a:r>
                      <a:endParaRPr lang="fr-FR" sz="1400" b="1" i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0.5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4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  <a:cs typeface="Times New Roman" pitchFamily="18" charset="0"/>
                        </a:rPr>
                        <a:t>1.12 </a:t>
                      </a:r>
                      <a:r>
                        <a:rPr lang="fr-FR" sz="1400" dirty="0" smtClean="0">
                          <a:latin typeface="+mj-lt"/>
                          <a:cs typeface="Times New Roman" pitchFamily="18" charset="0"/>
                        </a:rPr>
                        <a:t>± 0.02</a:t>
                      </a:r>
                      <a:endParaRPr lang="fr-FR" sz="1400" dirty="0" smtClean="0">
                        <a:latin typeface="+mj-lt"/>
                      </a:endParaRPr>
                    </a:p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28</a:t>
                      </a:r>
                      <a:r>
                        <a:rPr lang="fr-FR" sz="1400" baseline="0" dirty="0" smtClean="0">
                          <a:latin typeface="+mj-lt"/>
                        </a:rPr>
                        <a:t> </a:t>
                      </a:r>
                      <a:r>
                        <a:rPr lang="fr-FR" sz="1400" dirty="0" smtClean="0">
                          <a:latin typeface="+mj-lt"/>
                        </a:rPr>
                        <a:t>%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20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Rectangle à coins arrondis 19"/>
          <p:cNvSpPr/>
          <p:nvPr/>
        </p:nvSpPr>
        <p:spPr>
          <a:xfrm>
            <a:off x="2484438" y="2133600"/>
            <a:ext cx="1439862" cy="5746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j-lt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2627313" y="5300663"/>
            <a:ext cx="1152525" cy="5048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42988" y="908050"/>
            <a:ext cx="3097212" cy="409575"/>
          </a:xfrm>
          <a:prstGeom prst="flowChartAlternateProcess">
            <a:avLst/>
          </a:prstGeom>
          <a:gradFill flip="none" rotWithShape="1">
            <a:gsLst>
              <a:gs pos="98000">
                <a:schemeClr val="bg1">
                  <a:alpha val="73000"/>
                </a:scheme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 smtClean="0">
                <a:latin typeface="+mj-lt"/>
              </a:rPr>
              <a:t>Hexanal</a:t>
            </a:r>
            <a:r>
              <a:rPr lang="fr-FR" dirty="0" smtClean="0">
                <a:latin typeface="+mj-lt"/>
              </a:rPr>
              <a:t> production at 25 °C</a:t>
            </a:r>
            <a:endParaRPr lang="fr-FR" dirty="0">
              <a:latin typeface="+mj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26964" y="4005263"/>
            <a:ext cx="3457004" cy="408623"/>
          </a:xfrm>
          <a:prstGeom prst="flowChartAlternateProcess">
            <a:avLst/>
          </a:prstGeom>
          <a:gradFill flip="none" rotWithShape="1">
            <a:gsLst>
              <a:gs pos="98000">
                <a:schemeClr val="bg1">
                  <a:alpha val="73000"/>
                </a:scheme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+mj-lt"/>
              </a:rPr>
              <a:t>3</a:t>
            </a:r>
            <a:r>
              <a:rPr lang="fr-FR" i="1" dirty="0" smtClean="0">
                <a:latin typeface="+mj-lt"/>
              </a:rPr>
              <a:t>Z</a:t>
            </a:r>
            <a:r>
              <a:rPr lang="fr-FR" dirty="0" smtClean="0">
                <a:latin typeface="+mj-lt"/>
              </a:rPr>
              <a:t>-hexenal production at 25 °C</a:t>
            </a:r>
            <a:endParaRPr lang="fr-FR" dirty="0">
              <a:latin typeface="+mj-lt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2484438" y="2852738"/>
            <a:ext cx="1439862" cy="50482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j-lt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627313" y="6021388"/>
            <a:ext cx="1152525" cy="50323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47458" y="1844824"/>
            <a:ext cx="41036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latin typeface="+mj-lt"/>
                <a:cs typeface="Times New Roman" pitchFamily="18" charset="0"/>
              </a:rPr>
              <a:t> </a:t>
            </a:r>
            <a:r>
              <a:rPr lang="fr-FR" b="1" dirty="0"/>
              <a:t>T</a:t>
            </a:r>
            <a:r>
              <a:rPr lang="fr-FR" b="1" dirty="0" smtClean="0"/>
              <a:t>he </a:t>
            </a:r>
            <a:r>
              <a:rPr lang="fr-FR" b="1" dirty="0" err="1"/>
              <a:t>amounts</a:t>
            </a:r>
            <a:r>
              <a:rPr lang="fr-FR" b="1" dirty="0"/>
              <a:t> </a:t>
            </a:r>
            <a:r>
              <a:rPr lang="fr-FR" b="1" dirty="0" smtClean="0"/>
              <a:t>of </a:t>
            </a:r>
            <a:r>
              <a:rPr lang="en-US" b="1" dirty="0" smtClean="0"/>
              <a:t>3Z-hexenal </a:t>
            </a:r>
            <a:r>
              <a:rPr lang="en-US" b="1" dirty="0"/>
              <a:t>were </a:t>
            </a:r>
            <a:r>
              <a:rPr lang="en-US" b="1" dirty="0" smtClean="0"/>
              <a:t>lower </a:t>
            </a:r>
            <a:r>
              <a:rPr lang="en-US" b="1" dirty="0"/>
              <a:t>than the amounts of </a:t>
            </a:r>
            <a:r>
              <a:rPr lang="en-US" b="1" dirty="0" err="1" smtClean="0"/>
              <a:t>hexana</a:t>
            </a:r>
            <a:r>
              <a:rPr lang="en-US" dirty="0" err="1" smtClean="0"/>
              <a:t>l</a:t>
            </a:r>
            <a:endParaRPr lang="fr-FR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652120" y="3284984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j-lt"/>
              <a:cs typeface="Times New Roman" pitchFamily="18" charset="0"/>
            </a:endParaRPr>
          </a:p>
          <a:p>
            <a:pPr algn="just"/>
            <a:r>
              <a:rPr lang="en-US" b="1" dirty="0" smtClean="0"/>
              <a:t>But both HPLs act more effectively </a:t>
            </a:r>
            <a:r>
              <a:rPr lang="en-US" b="1" dirty="0"/>
              <a:t>on the 13-HPOT than on the </a:t>
            </a:r>
            <a:r>
              <a:rPr lang="en-US" b="1" dirty="0" smtClean="0"/>
              <a:t>13-</a:t>
            </a:r>
            <a:r>
              <a:rPr lang="fr-FR" b="1" dirty="0" smtClean="0"/>
              <a:t>HPOD</a:t>
            </a:r>
            <a:endParaRPr lang="fr-FR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5148065" y="5229200"/>
            <a:ext cx="3816424" cy="715089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high </a:t>
            </a:r>
            <a:r>
              <a:rPr lang="en-US" b="1" dirty="0"/>
              <a:t>volatility of 3Z-hexenal to </a:t>
            </a:r>
            <a:r>
              <a:rPr lang="en-US" b="1" dirty="0" smtClean="0"/>
              <a:t>25°C </a:t>
            </a:r>
            <a:r>
              <a:rPr lang="fr-FR" b="1" dirty="0" smtClean="0">
                <a:latin typeface="+mj-lt"/>
                <a:cs typeface="Times New Roman" pitchFamily="18" charset="0"/>
              </a:rPr>
              <a:t>?</a:t>
            </a:r>
            <a:endParaRPr lang="fr-FR" b="1" dirty="0">
              <a:latin typeface="+mj-lt"/>
              <a:cs typeface="Times New Roman" pitchFamily="18" charset="0"/>
            </a:endParaRPr>
          </a:p>
        </p:txBody>
      </p:sp>
      <p:sp>
        <p:nvSpPr>
          <p:cNvPr id="31" name="Virage 30"/>
          <p:cNvSpPr/>
          <p:nvPr/>
        </p:nvSpPr>
        <p:spPr>
          <a:xfrm flipV="1">
            <a:off x="5292080" y="3429000"/>
            <a:ext cx="360040" cy="360040"/>
          </a:xfrm>
          <a:prstGeom prst="bentArrow">
            <a:avLst/>
          </a:prstGeom>
          <a:solidFill>
            <a:srgbClr val="66FF99"/>
          </a:solidFill>
          <a:ln>
            <a:solidFill>
              <a:srgbClr val="00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-324544" y="11663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cs typeface="Arial" pitchFamily="34" charset="0"/>
              </a:rPr>
              <a:t>Biosynthesis</a:t>
            </a:r>
            <a:r>
              <a:rPr lang="fr-FR" sz="2400" dirty="0" smtClean="0">
                <a:cs typeface="Arial" pitchFamily="34" charset="0"/>
              </a:rPr>
              <a:t> of C6 </a:t>
            </a:r>
            <a:r>
              <a:rPr lang="fr-FR" sz="2400" dirty="0" err="1" smtClean="0">
                <a:cs typeface="Arial" pitchFamily="34" charset="0"/>
              </a:rPr>
              <a:t>aldehydes</a:t>
            </a:r>
            <a:endParaRPr lang="fr-FR" sz="2400" dirty="0">
              <a:cs typeface="Arial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7010400" y="0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/>
          <p:cNvSpPr/>
          <p:nvPr/>
        </p:nvSpPr>
        <p:spPr>
          <a:xfrm>
            <a:off x="5888400" y="30480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/>
          <p:cNvSpPr/>
          <p:nvPr/>
        </p:nvSpPr>
        <p:spPr>
          <a:xfrm>
            <a:off x="6400800" y="141600"/>
            <a:ext cx="468000" cy="468000"/>
          </a:xfrm>
          <a:prstGeom prst="ellipse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/>
          <p:cNvSpPr/>
          <p:nvPr/>
        </p:nvSpPr>
        <p:spPr>
          <a:xfrm>
            <a:off x="5427000" y="381000"/>
            <a:ext cx="288000" cy="288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5148080" y="404680"/>
            <a:ext cx="144000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/>
          <p:cNvSpPr/>
          <p:nvPr/>
        </p:nvSpPr>
        <p:spPr>
          <a:xfrm>
            <a:off x="4968056" y="296664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/>
          <p:cNvSpPr/>
          <p:nvPr/>
        </p:nvSpPr>
        <p:spPr>
          <a:xfrm>
            <a:off x="4849399" y="156749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5720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b="1" i="1" dirty="0" err="1" smtClean="0">
                <a:solidFill>
                  <a:srgbClr val="131413"/>
                </a:solidFill>
                <a:latin typeface="+mn-lt"/>
              </a:rPr>
              <a:t>Jacopini</a:t>
            </a:r>
            <a:r>
              <a:rPr lang="fr-FR" sz="1400" b="1" i="1" dirty="0" smtClean="0">
                <a:solidFill>
                  <a:srgbClr val="131413"/>
                </a:solidFill>
                <a:latin typeface="+mn-lt"/>
              </a:rPr>
              <a:t> et al. 2016, </a:t>
            </a:r>
            <a:r>
              <a:rPr lang="fr-FR" sz="1400" b="1" i="1" dirty="0" err="1" smtClean="0">
                <a:solidFill>
                  <a:srgbClr val="131413"/>
                </a:solidFill>
                <a:latin typeface="+mn-lt"/>
              </a:rPr>
              <a:t>Appl</a:t>
            </a:r>
            <a:r>
              <a:rPr lang="fr-FR" sz="1400" b="1" i="1" dirty="0" smtClean="0">
                <a:solidFill>
                  <a:srgbClr val="131413"/>
                </a:solidFill>
                <a:latin typeface="+mn-lt"/>
              </a:rPr>
              <a:t> </a:t>
            </a:r>
            <a:r>
              <a:rPr lang="fr-FR" sz="1400" b="1" i="1" dirty="0" err="1">
                <a:solidFill>
                  <a:srgbClr val="131413"/>
                </a:solidFill>
                <a:latin typeface="+mn-lt"/>
              </a:rPr>
              <a:t>Biochem</a:t>
            </a:r>
            <a:r>
              <a:rPr lang="fr-FR" sz="1400" b="1" i="1" dirty="0">
                <a:solidFill>
                  <a:srgbClr val="131413"/>
                </a:solidFill>
                <a:latin typeface="+mn-lt"/>
              </a:rPr>
              <a:t> </a:t>
            </a:r>
            <a:r>
              <a:rPr lang="fr-FR" sz="1400" b="1" i="1" dirty="0" smtClean="0">
                <a:solidFill>
                  <a:srgbClr val="131413"/>
                </a:solidFill>
                <a:latin typeface="+mn-lt"/>
              </a:rPr>
              <a:t>Biotechnol,179:671–683</a:t>
            </a:r>
            <a:endParaRPr lang="fr-FR" sz="1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38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55" grpId="0"/>
      <p:bldP spid="64" grpId="0"/>
      <p:bldP spid="69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32932" cy="745200"/>
          </a:xfrm>
          <a:prstGeom prst="rect">
            <a:avLst/>
          </a:prstGeom>
          <a:solidFill>
            <a:srgbClr val="CCFF99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riangle rectangle 3"/>
          <p:cNvSpPr/>
          <p:nvPr/>
        </p:nvSpPr>
        <p:spPr>
          <a:xfrm flipH="1">
            <a:off x="3505200" y="269400"/>
            <a:ext cx="5638800" cy="492600"/>
          </a:xfrm>
          <a:prstGeom prst="rtTriangle">
            <a:avLst/>
          </a:prstGeom>
          <a:solidFill>
            <a:schemeClr val="accent3">
              <a:lumMod val="40000"/>
              <a:lumOff val="60000"/>
              <a:alpha val="67843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rectangle 4"/>
          <p:cNvSpPr/>
          <p:nvPr/>
        </p:nvSpPr>
        <p:spPr>
          <a:xfrm flipH="1">
            <a:off x="7203600" y="270000"/>
            <a:ext cx="1981200" cy="492600"/>
          </a:xfrm>
          <a:prstGeom prst="rtTriangle">
            <a:avLst/>
          </a:prstGeom>
          <a:solidFill>
            <a:schemeClr val="accent3">
              <a:lumMod val="60000"/>
              <a:lumOff val="40000"/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3526537" y="-36000"/>
            <a:ext cx="5647864" cy="770068"/>
          </a:xfrm>
          <a:custGeom>
            <a:avLst/>
            <a:gdLst>
              <a:gd name="connsiteX0" fmla="*/ 0 w 5647864"/>
              <a:gd name="connsiteY0" fmla="*/ 770068 h 770068"/>
              <a:gd name="connsiteX1" fmla="*/ 2418583 w 5647864"/>
              <a:gd name="connsiteY1" fmla="*/ 689008 h 770068"/>
              <a:gd name="connsiteX2" fmla="*/ 4296701 w 5647864"/>
              <a:gd name="connsiteY2" fmla="*/ 445829 h 770068"/>
              <a:gd name="connsiteX3" fmla="*/ 5647864 w 5647864"/>
              <a:gd name="connsiteY3" fmla="*/ 0 h 770068"/>
              <a:gd name="connsiteX4" fmla="*/ 5647864 w 5647864"/>
              <a:gd name="connsiteY4" fmla="*/ 0 h 770068"/>
              <a:gd name="connsiteX5" fmla="*/ 5634353 w 5647864"/>
              <a:gd name="connsiteY5" fmla="*/ 0 h 77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864" h="770068">
                <a:moveTo>
                  <a:pt x="0" y="770068"/>
                </a:moveTo>
                <a:cubicBezTo>
                  <a:pt x="851233" y="756558"/>
                  <a:pt x="1702466" y="743048"/>
                  <a:pt x="2418583" y="689008"/>
                </a:cubicBezTo>
                <a:cubicBezTo>
                  <a:pt x="3134700" y="634968"/>
                  <a:pt x="3758488" y="560664"/>
                  <a:pt x="4296701" y="445829"/>
                </a:cubicBezTo>
                <a:cubicBezTo>
                  <a:pt x="4834914" y="330994"/>
                  <a:pt x="5647864" y="0"/>
                  <a:pt x="5647864" y="0"/>
                </a:cubicBezTo>
                <a:lnTo>
                  <a:pt x="5647864" y="0"/>
                </a:lnTo>
                <a:lnTo>
                  <a:pt x="5634353" y="0"/>
                </a:lnTo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8079959" y="324000"/>
            <a:ext cx="1080931" cy="405300"/>
          </a:xfrm>
          <a:custGeom>
            <a:avLst/>
            <a:gdLst>
              <a:gd name="connsiteX0" fmla="*/ 0 w 1080931"/>
              <a:gd name="connsiteY0" fmla="*/ 405300 h 405300"/>
              <a:gd name="connsiteX1" fmla="*/ 729628 w 1080931"/>
              <a:gd name="connsiteY1" fmla="*/ 324240 h 405300"/>
              <a:gd name="connsiteX2" fmla="*/ 1080931 w 1080931"/>
              <a:gd name="connsiteY2" fmla="*/ 0 h 405300"/>
              <a:gd name="connsiteX3" fmla="*/ 1080931 w 1080931"/>
              <a:gd name="connsiteY3" fmla="*/ 0 h 405300"/>
              <a:gd name="connsiteX4" fmla="*/ 1080931 w 1080931"/>
              <a:gd name="connsiteY4" fmla="*/ 0 h 4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931" h="405300">
                <a:moveTo>
                  <a:pt x="0" y="405300"/>
                </a:moveTo>
                <a:cubicBezTo>
                  <a:pt x="274736" y="398545"/>
                  <a:pt x="549473" y="391790"/>
                  <a:pt x="729628" y="324240"/>
                </a:cubicBezTo>
                <a:cubicBezTo>
                  <a:pt x="909783" y="256690"/>
                  <a:pt x="1080931" y="0"/>
                  <a:pt x="1080931" y="0"/>
                </a:cubicBezTo>
                <a:lnTo>
                  <a:pt x="1080931" y="0"/>
                </a:lnTo>
                <a:lnTo>
                  <a:pt x="1080931" y="0"/>
                </a:lnTo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0686"/>
              </p:ext>
            </p:extLst>
          </p:nvPr>
        </p:nvGraphicFramePr>
        <p:xfrm>
          <a:off x="107504" y="1064136"/>
          <a:ext cx="6336704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64096"/>
                <a:gridCol w="1296144"/>
                <a:gridCol w="1008112"/>
                <a:gridCol w="877596"/>
                <a:gridCol w="1212602"/>
                <a:gridCol w="107815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>
                          <a:latin typeface="+mn-lt"/>
                        </a:rPr>
                        <a:t>Temperatures</a:t>
                      </a:r>
                      <a:endParaRPr lang="fr-FR" sz="12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(U.mL</a:t>
                      </a:r>
                      <a:r>
                        <a:rPr lang="fr-FR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+mn-lt"/>
                        </a:rPr>
                        <a:t>13-HPOT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+mn-lt"/>
                        </a:rPr>
                        <a:t>(</a:t>
                      </a:r>
                      <a:r>
                        <a:rPr lang="fr-FR" sz="1200" dirty="0" err="1" smtClean="0">
                          <a:latin typeface="+mn-lt"/>
                        </a:rPr>
                        <a:t>mM</a:t>
                      </a:r>
                      <a:r>
                        <a:rPr lang="fr-FR" sz="1200" dirty="0" smtClean="0">
                          <a:latin typeface="+mn-lt"/>
                        </a:rPr>
                        <a:t>)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fr-FR" sz="1200" b="1" i="1" dirty="0" smtClean="0">
                          <a:latin typeface="+mn-lt"/>
                          <a:cs typeface="Times New Roman" pitchFamily="18" charset="0"/>
                        </a:rPr>
                        <a:t>Z</a:t>
                      </a:r>
                      <a:r>
                        <a:rPr lang="fr-FR" sz="1200" b="1" dirty="0" smtClean="0">
                          <a:latin typeface="+mn-lt"/>
                          <a:cs typeface="Times New Roman" pitchFamily="18" charset="0"/>
                        </a:rPr>
                        <a:t>-hexenal (</a:t>
                      </a:r>
                      <a:r>
                        <a:rPr lang="fr-FR" sz="1200" b="1" dirty="0" err="1" smtClean="0">
                          <a:latin typeface="+mn-lt"/>
                          <a:cs typeface="Times New Roman" pitchFamily="18" charset="0"/>
                        </a:rPr>
                        <a:t>mM</a:t>
                      </a:r>
                      <a:r>
                        <a:rPr lang="fr-FR" sz="1200" b="1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fr-FR" sz="12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Optimum </a:t>
                      </a:r>
                      <a:r>
                        <a:rPr lang="fr-FR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reaction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time (min)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9261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HPL</a:t>
                      </a:r>
                      <a:r>
                        <a:rPr lang="fr-FR" sz="1800" b="1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wt</a:t>
                      </a:r>
                      <a:r>
                        <a:rPr lang="fr-FR" sz="1800" b="1" dirty="0" smtClean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endParaRPr lang="fr-FR" sz="1400" b="1" i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25°C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0.5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6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2.26 </a:t>
                      </a:r>
                      <a:r>
                        <a:rPr lang="fr-FR" sz="1400" dirty="0" smtClean="0">
                          <a:latin typeface="+mj-lt"/>
                          <a:cs typeface="Times New Roman" pitchFamily="18" charset="0"/>
                        </a:rPr>
                        <a:t>± 0.02 </a:t>
                      </a:r>
                    </a:p>
                    <a:p>
                      <a:pPr algn="ctr"/>
                      <a:r>
                        <a:rPr lang="fr-FR" sz="1400" dirty="0" smtClean="0">
                          <a:latin typeface="+mj-lt"/>
                          <a:cs typeface="Times New Roman" pitchFamily="18" charset="0"/>
                        </a:rPr>
                        <a:t>38 %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5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400">
                        <a:alpha val="20000"/>
                      </a:srgbClr>
                    </a:solidFill>
                  </a:tcPr>
                </a:tc>
              </a:tr>
              <a:tr h="485776">
                <a:tc vMerge="1">
                  <a:txBody>
                    <a:bodyPr/>
                    <a:lstStyle/>
                    <a:p>
                      <a:pPr algn="ctr"/>
                      <a:endParaRPr lang="fr-FR" sz="1400" b="1" i="1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15°C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0.5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6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  <a:cs typeface="Times New Roman" pitchFamily="18" charset="0"/>
                        </a:rPr>
                        <a:t>2.86  ±  0.13</a:t>
                      </a:r>
                      <a:endParaRPr lang="fr-FR" sz="1400" dirty="0" smtClean="0">
                        <a:latin typeface="+mj-lt"/>
                      </a:endParaRPr>
                    </a:p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48%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15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85776">
                <a:tc vMerge="1">
                  <a:txBody>
                    <a:bodyPr/>
                    <a:lstStyle/>
                    <a:p>
                      <a:pPr algn="ctr"/>
                      <a:endParaRPr lang="fr-FR" sz="1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10°C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0.5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6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j-lt"/>
                          <a:cs typeface="Times New Roman" pitchFamily="18" charset="0"/>
                        </a:rPr>
                        <a:t>4.39 ± 0.38</a:t>
                      </a:r>
                      <a:endParaRPr lang="fr-FR" sz="1400" dirty="0" smtClean="0">
                        <a:latin typeface="+mj-lt"/>
                      </a:endParaRPr>
                    </a:p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73 %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4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15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0B4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42632"/>
              </p:ext>
            </p:extLst>
          </p:nvPr>
        </p:nvGraphicFramePr>
        <p:xfrm>
          <a:off x="107504" y="3869050"/>
          <a:ext cx="6336704" cy="2194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64096"/>
                <a:gridCol w="1296144"/>
                <a:gridCol w="1008112"/>
                <a:gridCol w="1008112"/>
                <a:gridCol w="1080120"/>
                <a:gridCol w="1080120"/>
              </a:tblGrid>
              <a:tr h="485776">
                <a:tc>
                  <a:txBody>
                    <a:bodyPr/>
                    <a:lstStyle/>
                    <a:p>
                      <a:pPr algn="ctr"/>
                      <a:endParaRPr lang="fr-FR" sz="1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latin typeface="+mn-lt"/>
                        </a:rPr>
                        <a:t>Temperatures</a:t>
                      </a:r>
                      <a:endParaRPr lang="fr-F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(U.mL</a:t>
                      </a:r>
                      <a:r>
                        <a:rPr lang="fr-FR" sz="1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+mn-lt"/>
                        </a:rPr>
                        <a:t>13-HPOT</a:t>
                      </a:r>
                    </a:p>
                    <a:p>
                      <a:pPr algn="ctr"/>
                      <a:r>
                        <a:rPr lang="fr-FR" sz="1200" dirty="0" smtClean="0">
                          <a:latin typeface="+mn-lt"/>
                        </a:rPr>
                        <a:t>(</a:t>
                      </a:r>
                      <a:r>
                        <a:rPr lang="fr-FR" sz="1200" dirty="0" err="1" smtClean="0">
                          <a:latin typeface="+mn-lt"/>
                        </a:rPr>
                        <a:t>mM</a:t>
                      </a:r>
                      <a:r>
                        <a:rPr lang="fr-FR" sz="1200" dirty="0" smtClean="0">
                          <a:latin typeface="+mn-lt"/>
                        </a:rPr>
                        <a:t>)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latin typeface="+mn-lt"/>
                        </a:rPr>
                        <a:t>3</a:t>
                      </a:r>
                      <a:r>
                        <a:rPr lang="fr-FR" sz="1200" i="1" dirty="0" smtClean="0">
                          <a:latin typeface="+mn-lt"/>
                        </a:rPr>
                        <a:t>Z</a:t>
                      </a:r>
                      <a:r>
                        <a:rPr lang="fr-FR" sz="1200" dirty="0" smtClean="0">
                          <a:latin typeface="+mn-lt"/>
                        </a:rPr>
                        <a:t>-hexenal (</a:t>
                      </a:r>
                      <a:r>
                        <a:rPr lang="fr-FR" sz="1200" dirty="0" err="1" smtClean="0">
                          <a:latin typeface="+mn-lt"/>
                        </a:rPr>
                        <a:t>mM</a:t>
                      </a:r>
                      <a:r>
                        <a:rPr lang="fr-FR" sz="1200" dirty="0" smtClean="0">
                          <a:latin typeface="+mn-lt"/>
                        </a:rPr>
                        <a:t>)</a:t>
                      </a:r>
                      <a:endParaRPr lang="fr-FR" sz="12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Optimum </a:t>
                      </a:r>
                      <a:r>
                        <a:rPr lang="fr-FR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reaction</a:t>
                      </a: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time (min)</a:t>
                      </a:r>
                      <a:endParaRPr lang="fr-F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577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HPL</a:t>
                      </a:r>
                      <a:r>
                        <a:rPr lang="fr-FR" sz="18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del</a:t>
                      </a:r>
                      <a:endParaRPr lang="fr-FR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fr-FR" sz="1400" b="1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25°C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0.5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4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1.12 ± 0.02</a:t>
                      </a:r>
                    </a:p>
                    <a:p>
                      <a:pPr algn="ctr"/>
                      <a:r>
                        <a:rPr lang="fr-FR" sz="1400" dirty="0" smtClean="0"/>
                        <a:t>28 %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</a:t>
                      </a:r>
                      <a:endParaRPr lang="fr-FR" sz="1400" dirty="0"/>
                    </a:p>
                  </a:txBody>
                  <a:tcPr anchor="ctr"/>
                </a:tc>
              </a:tr>
              <a:tr h="485776">
                <a:tc vMerge="1">
                  <a:txBody>
                    <a:bodyPr/>
                    <a:lstStyle/>
                    <a:p>
                      <a:pPr algn="ctr"/>
                      <a:endParaRPr lang="fr-FR" sz="14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15°C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0.5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4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1.74 ± 0.18</a:t>
                      </a:r>
                    </a:p>
                    <a:p>
                      <a:pPr algn="ctr"/>
                      <a:r>
                        <a:rPr lang="fr-FR" sz="1400" dirty="0" smtClean="0"/>
                        <a:t>43 %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</a:t>
                      </a:r>
                      <a:endParaRPr lang="fr-FR" sz="1400" dirty="0"/>
                    </a:p>
                  </a:txBody>
                  <a:tcPr anchor="ctr"/>
                </a:tc>
              </a:tr>
              <a:tr h="485776">
                <a:tc vMerge="1">
                  <a:txBody>
                    <a:bodyPr/>
                    <a:lstStyle/>
                    <a:p>
                      <a:pPr algn="ctr"/>
                      <a:endParaRPr lang="fr-FR" sz="1400" b="1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10°C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0.5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+mj-lt"/>
                        </a:rPr>
                        <a:t>4</a:t>
                      </a:r>
                      <a:endParaRPr lang="fr-F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1.80 ± 0.05</a:t>
                      </a:r>
                    </a:p>
                    <a:p>
                      <a:pPr algn="ctr"/>
                      <a:r>
                        <a:rPr lang="fr-FR" sz="1400" dirty="0" smtClean="0"/>
                        <a:t>45 %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" name="Rectangle à coins arrondis 30"/>
          <p:cNvSpPr/>
          <p:nvPr/>
        </p:nvSpPr>
        <p:spPr>
          <a:xfrm>
            <a:off x="1331640" y="2348880"/>
            <a:ext cx="576064" cy="288032"/>
          </a:xfrm>
          <a:prstGeom prst="roundRect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4476242" y="2456513"/>
            <a:ext cx="576064" cy="288032"/>
          </a:xfrm>
          <a:prstGeom prst="roundRect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1331640" y="2876686"/>
            <a:ext cx="576064" cy="2880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4451734" y="2973202"/>
            <a:ext cx="576064" cy="2880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1331640" y="5157192"/>
            <a:ext cx="576064" cy="288032"/>
          </a:xfrm>
          <a:prstGeom prst="roundRect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4499992" y="5265583"/>
            <a:ext cx="576064" cy="288032"/>
          </a:xfrm>
          <a:prstGeom prst="roundRect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1331640" y="5661248"/>
            <a:ext cx="576064" cy="2880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4488117" y="5781514"/>
            <a:ext cx="576064" cy="2880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6444208" y="1990581"/>
            <a:ext cx="2663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dirty="0" smtClean="0">
                <a:latin typeface="+mj-lt"/>
                <a:cs typeface="Times New Roman" pitchFamily="18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</a:rPr>
              <a:t>Maximal </a:t>
            </a:r>
            <a:r>
              <a:rPr lang="en-US" b="1" dirty="0" smtClean="0">
                <a:cs typeface="Arial" panose="020B0604020202020204" pitchFamily="34" charset="0"/>
              </a:rPr>
              <a:t>molar </a:t>
            </a:r>
            <a:r>
              <a:rPr lang="en-US" b="1" dirty="0">
                <a:cs typeface="Arial" panose="020B0604020202020204" pitchFamily="34" charset="0"/>
              </a:rPr>
              <a:t>conversion rate of </a:t>
            </a:r>
            <a:endParaRPr lang="en-US" b="1" dirty="0" smtClean="0"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cs typeface="Arial" panose="020B0604020202020204" pitchFamily="34" charset="0"/>
              </a:rPr>
              <a:t>73 % at </a:t>
            </a:r>
            <a:r>
              <a:rPr lang="fr-FR" b="1" dirty="0" smtClean="0">
                <a:cs typeface="Arial" panose="020B0604020202020204" pitchFamily="34" charset="0"/>
              </a:rPr>
              <a:t>10°C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444208" y="4798893"/>
            <a:ext cx="2663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fr-FR" dirty="0" smtClean="0">
                <a:latin typeface="+mj-lt"/>
                <a:cs typeface="Times New Roman" pitchFamily="18" charset="0"/>
              </a:rPr>
              <a:t> </a:t>
            </a:r>
            <a:r>
              <a:rPr lang="fr-FR" b="1" dirty="0">
                <a:cs typeface="Arial" panose="020B0604020202020204" pitchFamily="34" charset="0"/>
              </a:rPr>
              <a:t>Maximal </a:t>
            </a:r>
            <a:r>
              <a:rPr lang="en-US" b="1" dirty="0">
                <a:cs typeface="Arial" panose="020B0604020202020204" pitchFamily="34" charset="0"/>
              </a:rPr>
              <a:t>molar conversion rate of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cs typeface="Arial" panose="020B0604020202020204" pitchFamily="34" charset="0"/>
              </a:rPr>
              <a:t>45 % at 10 °C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-324544" y="11663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cs typeface="Bodoni SvtyTwo OS ITC TT-Book"/>
              </a:rPr>
              <a:t>Biosynthesis</a:t>
            </a:r>
            <a:r>
              <a:rPr lang="fr-FR" sz="2400" dirty="0">
                <a:cs typeface="Bodoni SvtyTwo OS ITC TT-Book"/>
              </a:rPr>
              <a:t> of C6 </a:t>
            </a:r>
            <a:r>
              <a:rPr lang="fr-FR" sz="2400" dirty="0" err="1">
                <a:cs typeface="Bodoni SvtyTwo OS ITC TT-Book"/>
              </a:rPr>
              <a:t>aldehydes</a:t>
            </a:r>
            <a:endParaRPr lang="fr-FR" sz="2400" dirty="0">
              <a:cs typeface="Bodoni SvtyTwo ITC TT-Book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7010400" y="0"/>
            <a:ext cx="540000" cy="540000"/>
          </a:xfrm>
          <a:prstGeom prst="ellipse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/>
          <p:cNvSpPr/>
          <p:nvPr/>
        </p:nvSpPr>
        <p:spPr>
          <a:xfrm>
            <a:off x="5888400" y="304800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/>
          <p:cNvSpPr/>
          <p:nvPr/>
        </p:nvSpPr>
        <p:spPr>
          <a:xfrm>
            <a:off x="6400800" y="141600"/>
            <a:ext cx="468000" cy="468000"/>
          </a:xfrm>
          <a:prstGeom prst="ellipse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/>
          <p:cNvSpPr/>
          <p:nvPr/>
        </p:nvSpPr>
        <p:spPr>
          <a:xfrm>
            <a:off x="5427000" y="381000"/>
            <a:ext cx="288000" cy="288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/>
          <p:cNvSpPr/>
          <p:nvPr/>
        </p:nvSpPr>
        <p:spPr>
          <a:xfrm>
            <a:off x="5148080" y="404680"/>
            <a:ext cx="144000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/>
          <p:cNvSpPr/>
          <p:nvPr/>
        </p:nvSpPr>
        <p:spPr>
          <a:xfrm>
            <a:off x="4968056" y="296664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/>
          <p:cNvSpPr/>
          <p:nvPr/>
        </p:nvSpPr>
        <p:spPr>
          <a:xfrm>
            <a:off x="4849399" y="156749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2195736" y="6142911"/>
            <a:ext cx="4358198" cy="715089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cs typeface="Arial" pitchFamily="34" charset="0"/>
              </a:rPr>
              <a:t>HPL</a:t>
            </a:r>
            <a:r>
              <a:rPr lang="fr-FR" b="1" i="1" dirty="0" smtClean="0">
                <a:cs typeface="Arial" pitchFamily="34" charset="0"/>
              </a:rPr>
              <a:t>wt   </a:t>
            </a:r>
            <a:r>
              <a:rPr lang="en-US" b="1" dirty="0" smtClean="0">
                <a:cs typeface="Arial" pitchFamily="34" charset="0"/>
              </a:rPr>
              <a:t>appears to be a promising</a:t>
            </a:r>
          </a:p>
          <a:p>
            <a:pPr algn="ctr"/>
            <a:r>
              <a:rPr lang="fr-FR" b="1" dirty="0" smtClean="0">
                <a:cs typeface="Arial" pitchFamily="34" charset="0"/>
              </a:rPr>
              <a:t>efficient </a:t>
            </a:r>
            <a:r>
              <a:rPr lang="fr-FR" b="1" dirty="0" err="1" smtClean="0">
                <a:cs typeface="Arial" pitchFamily="34" charset="0"/>
              </a:rPr>
              <a:t>biocatalyst</a:t>
            </a:r>
            <a:endParaRPr lang="fr-FR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7" grpId="0" animBg="1"/>
      <p:bldP spid="38" grpId="0" animBg="1"/>
      <p:bldP spid="42" grpId="0" animBg="1"/>
      <p:bldP spid="44" grpId="0" animBg="1"/>
      <p:bldP spid="48" grpId="0"/>
      <p:bldP spid="49" grpId="0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C531-D202-470C-AAF3-51E72F57B93E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0" y="3068960"/>
            <a:ext cx="1800000" cy="37457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O</a:t>
            </a:r>
            <a:r>
              <a:rPr lang="fr-FR" sz="1600" dirty="0" err="1" smtClean="0"/>
              <a:t>ils</a:t>
            </a:r>
            <a:endParaRPr lang="fr-FR" sz="1600" dirty="0" smtClean="0"/>
          </a:p>
        </p:txBody>
      </p:sp>
      <p:sp>
        <p:nvSpPr>
          <p:cNvPr id="49" name="ZoneTexte 48"/>
          <p:cNvSpPr txBox="1"/>
          <p:nvPr/>
        </p:nvSpPr>
        <p:spPr>
          <a:xfrm>
            <a:off x="4427984" y="3085663"/>
            <a:ext cx="2160240" cy="374571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Hydroperoxides</a:t>
            </a:r>
            <a:endParaRPr lang="fr-FR" sz="1600" dirty="0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3635896" y="3301687"/>
            <a:ext cx="57606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3491880" y="1573495"/>
            <a:ext cx="1152128" cy="73574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 smtClean="0"/>
              <a:t>Soybean</a:t>
            </a:r>
            <a:r>
              <a:rPr lang="fr-FR" sz="1400" b="1" dirty="0" smtClean="0"/>
              <a:t> LOX</a:t>
            </a:r>
            <a:endParaRPr lang="fr-FR" sz="14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2411760" y="3013655"/>
            <a:ext cx="1080120" cy="57888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C18: 2</a:t>
            </a:r>
          </a:p>
          <a:p>
            <a:pPr algn="ctr"/>
            <a:r>
              <a:rPr lang="fr-FR" sz="1400" dirty="0" smtClean="0"/>
              <a:t>C18: 3</a:t>
            </a:r>
            <a:endParaRPr lang="fr-FR" sz="1400" dirty="0"/>
          </a:p>
        </p:txBody>
      </p:sp>
      <p:sp>
        <p:nvSpPr>
          <p:cNvPr id="59" name="ZoneTexte 58"/>
          <p:cNvSpPr txBox="1"/>
          <p:nvPr/>
        </p:nvSpPr>
        <p:spPr>
          <a:xfrm>
            <a:off x="7705095" y="3085663"/>
            <a:ext cx="1187385" cy="40862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 smtClean="0"/>
              <a:t>Aldehydes</a:t>
            </a:r>
            <a:endParaRPr lang="fr-FR" dirty="0"/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6732240" y="3301687"/>
            <a:ext cx="792088" cy="0"/>
          </a:xfrm>
          <a:prstGeom prst="straightConnector1">
            <a:avLst/>
          </a:prstGeom>
          <a:ln w="28575">
            <a:solidFill>
              <a:srgbClr val="00B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6660232" y="1573495"/>
            <a:ext cx="1404862" cy="735747"/>
          </a:xfrm>
          <a:prstGeom prst="ellipse">
            <a:avLst/>
          </a:prstGeom>
          <a:gradFill flip="none" rotWithShape="1">
            <a:gsLst>
              <a:gs pos="98000">
                <a:schemeClr val="bg1">
                  <a:alpha val="73000"/>
                </a:scheme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/>
              <a:t>Olive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/>
              <a:t>HPL 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323529" y="236558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Commercial Lipase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419872" y="2365583"/>
            <a:ext cx="1680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accent5"/>
                </a:solidFill>
              </a:rPr>
              <a:t>Commercial LOX </a:t>
            </a:r>
            <a:endParaRPr lang="fr-FR" sz="1400" b="1" dirty="0">
              <a:solidFill>
                <a:schemeClr val="accent5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6588224" y="236558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400"/>
                </a:solidFill>
              </a:rPr>
              <a:t> recombinant HPL</a:t>
            </a:r>
            <a:endParaRPr lang="fr-FR" sz="1400" b="1" dirty="0">
              <a:solidFill>
                <a:srgbClr val="00B400"/>
              </a:solidFill>
            </a:endParaRPr>
          </a:p>
        </p:txBody>
      </p:sp>
      <p:cxnSp>
        <p:nvCxnSpPr>
          <p:cNvPr id="67" name="Connecteur droit 66"/>
          <p:cNvCxnSpPr/>
          <p:nvPr/>
        </p:nvCxnSpPr>
        <p:spPr>
          <a:xfrm rot="60000" flipV="1">
            <a:off x="0" y="2349550"/>
            <a:ext cx="2844800" cy="3810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riangle isocèle 67"/>
          <p:cNvSpPr/>
          <p:nvPr/>
        </p:nvSpPr>
        <p:spPr>
          <a:xfrm rot="5400000">
            <a:off x="2694781" y="2263031"/>
            <a:ext cx="360363" cy="22542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1" name="Triangle isocèle 70"/>
          <p:cNvSpPr/>
          <p:nvPr/>
        </p:nvSpPr>
        <p:spPr>
          <a:xfrm rot="5400000">
            <a:off x="5226050" y="2305174"/>
            <a:ext cx="358775" cy="225425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72" name="Connecteur droit 71"/>
          <p:cNvCxnSpPr/>
          <p:nvPr/>
        </p:nvCxnSpPr>
        <p:spPr>
          <a:xfrm>
            <a:off x="2987675" y="2373437"/>
            <a:ext cx="2447925" cy="2063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5494977" y="2399710"/>
            <a:ext cx="3635375" cy="4763"/>
          </a:xfrm>
          <a:prstGeom prst="line">
            <a:avLst/>
          </a:prstGeom>
          <a:ln w="38100">
            <a:solidFill>
              <a:srgbClr val="00B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683568" y="1573495"/>
            <a:ext cx="1584176" cy="73574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/>
              <a:t>Candida </a:t>
            </a:r>
            <a:r>
              <a:rPr lang="fr-FR" sz="1400" b="1" dirty="0" err="1" smtClean="0"/>
              <a:t>rugosa</a:t>
            </a:r>
            <a:endParaRPr lang="fr-FR" sz="1400" b="1" dirty="0"/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1883196" y="3301687"/>
            <a:ext cx="43204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83568" y="836712"/>
            <a:ext cx="7992888" cy="408623"/>
          </a:xfrm>
          <a:prstGeom prst="round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Using recombinant HPL olive in a complete </a:t>
            </a:r>
            <a:r>
              <a:rPr lang="en-US" b="1" dirty="0" err="1" smtClean="0">
                <a:solidFill>
                  <a:srgbClr val="003300"/>
                </a:solidFill>
              </a:rPr>
              <a:t>biocatalysis</a:t>
            </a:r>
            <a:r>
              <a:rPr lang="en-US" b="1" dirty="0" smtClean="0">
                <a:solidFill>
                  <a:srgbClr val="003300"/>
                </a:solidFill>
              </a:rPr>
              <a:t> process</a:t>
            </a:r>
            <a:endParaRPr lang="fr-FR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2" grpId="0" animBg="1"/>
      <p:bldP spid="55" grpId="0" animBg="1"/>
      <p:bldP spid="59" grpId="0" animBg="1"/>
      <p:bldP spid="60" grpId="0" animBg="1"/>
      <p:bldP spid="64" grpId="0"/>
      <p:bldP spid="65" grpId="0"/>
      <p:bldP spid="66" grpId="0"/>
      <p:bldP spid="68" grpId="0" animBg="1"/>
      <p:bldP spid="71" grpId="0" animBg="1"/>
      <p:bldP spid="7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32932" cy="745200"/>
          </a:xfrm>
          <a:prstGeom prst="rect">
            <a:avLst/>
          </a:prstGeom>
          <a:solidFill>
            <a:srgbClr val="CCFF99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115616" y="404664"/>
            <a:ext cx="7164288" cy="1368152"/>
          </a:xfrm>
          <a:prstGeom prst="roundRect">
            <a:avLst/>
          </a:prstGeom>
          <a:solidFill>
            <a:srgbClr val="CCFFCC"/>
          </a:solidFill>
          <a:ln>
            <a:solidFill>
              <a:srgbClr val="66FF66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err="1" smtClean="0">
                <a:solidFill>
                  <a:schemeClr val="accent3">
                    <a:lumMod val="75000"/>
                  </a:schemeClr>
                </a:solidFill>
              </a:rPr>
              <a:t>Thank</a:t>
            </a:r>
            <a:r>
              <a:rPr lang="fr-FR" sz="4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4800" dirty="0" err="1" smtClean="0">
                <a:solidFill>
                  <a:schemeClr val="accent3">
                    <a:lumMod val="75000"/>
                  </a:schemeClr>
                </a:solidFill>
              </a:rPr>
              <a:t>you</a:t>
            </a:r>
            <a:r>
              <a:rPr lang="fr-FR" sz="4800" dirty="0" smtClean="0">
                <a:solidFill>
                  <a:schemeClr val="accent3">
                    <a:lumMod val="75000"/>
                  </a:schemeClr>
                </a:solidFill>
              </a:rPr>
              <a:t> for </a:t>
            </a:r>
            <a:r>
              <a:rPr lang="fr-FR" sz="4800" dirty="0" err="1" smtClean="0">
                <a:solidFill>
                  <a:schemeClr val="accent3">
                    <a:lumMod val="75000"/>
                  </a:schemeClr>
                </a:solidFill>
              </a:rPr>
              <a:t>your</a:t>
            </a:r>
            <a:r>
              <a:rPr lang="fr-FR" sz="4800" dirty="0" smtClean="0">
                <a:solidFill>
                  <a:schemeClr val="accent3">
                    <a:lumMod val="75000"/>
                  </a:schemeClr>
                </a:solidFill>
              </a:rPr>
              <a:t> attention</a:t>
            </a:r>
            <a:endParaRPr lang="fr-FR" sz="4800" dirty="0">
              <a:solidFill>
                <a:schemeClr val="tx1"/>
              </a:solidFill>
            </a:endParaRPr>
          </a:p>
        </p:txBody>
      </p:sp>
      <p:pic>
        <p:nvPicPr>
          <p:cNvPr id="2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10403">
            <a:off x="88892" y="-87263"/>
            <a:ext cx="1728787" cy="1476517"/>
          </a:xfrm>
          <a:prstGeom prst="rect">
            <a:avLst/>
          </a:prstGeom>
          <a:noFill/>
        </p:spPr>
      </p:pic>
      <p:pic>
        <p:nvPicPr>
          <p:cNvPr id="2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435" y="0"/>
            <a:ext cx="1728787" cy="147651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23528" y="2276872"/>
            <a:ext cx="4572000" cy="12001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/>
              <a:t>UMR 6134 SPE</a:t>
            </a:r>
          </a:p>
          <a:p>
            <a:pPr algn="ctr" eaLnBrk="1" hangingPunct="1">
              <a:defRPr/>
            </a:pPr>
            <a:r>
              <a:rPr lang="en-US" sz="2400" dirty="0"/>
              <a:t>University of Corsica</a:t>
            </a:r>
          </a:p>
          <a:p>
            <a:pPr algn="ctr" eaLnBrk="1" hangingPunct="1">
              <a:defRPr/>
            </a:pPr>
            <a:r>
              <a:rPr lang="en-US" sz="2400" dirty="0"/>
              <a:t>Project “Natural </a:t>
            </a:r>
            <a:r>
              <a:rPr lang="en-US" sz="2400" dirty="0" err="1"/>
              <a:t>Ressources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37170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fr-FR" sz="2000" dirty="0" smtClean="0"/>
              <a:t>J Maury		V </a:t>
            </a:r>
            <a:r>
              <a:rPr lang="en-US" altLang="fr-FR" sz="2000" dirty="0" err="1"/>
              <a:t>Brunini</a:t>
            </a:r>
            <a:r>
              <a:rPr lang="en-US" altLang="fr-FR" sz="2000" dirty="0"/>
              <a:t>	</a:t>
            </a:r>
          </a:p>
          <a:p>
            <a:r>
              <a:rPr lang="en-US" altLang="fr-FR" sz="2000" dirty="0" smtClean="0"/>
              <a:t>C </a:t>
            </a:r>
            <a:r>
              <a:rPr lang="en-US" altLang="fr-FR" sz="2000" dirty="0" err="1" smtClean="0"/>
              <a:t>Gambotti</a:t>
            </a:r>
            <a:r>
              <a:rPr lang="en-US" altLang="fr-FR" sz="2000" dirty="0" smtClean="0"/>
              <a:t>	M </a:t>
            </a:r>
            <a:r>
              <a:rPr lang="en-US" altLang="fr-FR" sz="2000" dirty="0" err="1"/>
              <a:t>Mariani</a:t>
            </a:r>
            <a:endParaRPr lang="en-US" altLang="fr-FR" sz="2000" dirty="0"/>
          </a:p>
          <a:p>
            <a:r>
              <a:rPr lang="en-US" altLang="fr-FR" sz="2000" dirty="0" smtClean="0"/>
              <a:t>JC </a:t>
            </a:r>
            <a:r>
              <a:rPr lang="en-US" altLang="fr-FR" sz="2000" dirty="0" err="1" smtClean="0"/>
              <a:t>Alberti</a:t>
            </a:r>
            <a:r>
              <a:rPr lang="en-US" altLang="fr-FR" sz="2000" dirty="0" smtClean="0"/>
              <a:t>	F </a:t>
            </a:r>
            <a:r>
              <a:rPr lang="en-US" altLang="fr-FR" sz="2000" dirty="0"/>
              <a:t>Tomi</a:t>
            </a:r>
          </a:p>
          <a:p>
            <a:r>
              <a:rPr lang="en-US" altLang="fr-FR" sz="2000" dirty="0"/>
              <a:t>A </a:t>
            </a:r>
            <a:r>
              <a:rPr lang="en-US" altLang="fr-FR" sz="2000" dirty="0" err="1" smtClean="0"/>
              <a:t>Muselli</a:t>
            </a:r>
            <a:r>
              <a:rPr lang="en-US" altLang="fr-FR" sz="2000" dirty="0" smtClean="0"/>
              <a:t>	J Costa</a:t>
            </a:r>
          </a:p>
          <a:p>
            <a:r>
              <a:rPr lang="en-US" altLang="fr-FR" sz="2000" dirty="0" smtClean="0"/>
              <a:t>S </a:t>
            </a:r>
            <a:r>
              <a:rPr lang="en-US" altLang="fr-FR" sz="2000" dirty="0" err="1" smtClean="0"/>
              <a:t>Vincenti</a:t>
            </a:r>
            <a:r>
              <a:rPr lang="en-US" altLang="fr-FR" sz="2000" dirty="0"/>
              <a:t>	</a:t>
            </a:r>
            <a:r>
              <a:rPr lang="en-US" altLang="fr-FR" sz="2000" dirty="0" smtClean="0"/>
              <a:t>S </a:t>
            </a:r>
            <a:r>
              <a:rPr lang="en-US" altLang="fr-FR" sz="2000" dirty="0" err="1" smtClean="0"/>
              <a:t>Jacopini</a:t>
            </a:r>
            <a:endParaRPr lang="en-US" altLang="fr-FR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220072" y="2348880"/>
            <a:ext cx="3671887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 smtClean="0"/>
              <a:t>University Of Sweden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228184" y="3212976"/>
            <a:ext cx="920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dirty="0" smtClean="0"/>
              <a:t>E</a:t>
            </a:r>
            <a:r>
              <a:rPr lang="en-US" altLang="fr-FR" dirty="0" smtClean="0"/>
              <a:t> </a:t>
            </a:r>
            <a:r>
              <a:rPr lang="en-US" altLang="fr-FR" sz="2000" dirty="0" err="1" smtClean="0"/>
              <a:t>Oliw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5558764" y="4293096"/>
            <a:ext cx="2650085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dirty="0" smtClean="0"/>
              <a:t>Corsica Essences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300192" y="5085184"/>
            <a:ext cx="1305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dirty="0" smtClean="0"/>
              <a:t>P </a:t>
            </a:r>
            <a:r>
              <a:rPr lang="en-US" altLang="fr-FR" sz="2000" dirty="0" err="1"/>
              <a:t>P</a:t>
            </a:r>
            <a:r>
              <a:rPr lang="en-US" altLang="fr-FR" sz="2000" dirty="0" err="1" smtClean="0"/>
              <a:t>aquet</a:t>
            </a:r>
            <a:r>
              <a:rPr lang="en-US" altLang="fr-FR" sz="2000" dirty="0" smtClean="0"/>
              <a:t>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499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0" grpId="0" animBg="1"/>
      <p:bldP spid="5" grpId="0"/>
      <p:bldP spid="6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39552" y="4046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>
                <a:latin typeface="Comic Sans MS" pitchFamily="66" charset="0"/>
              </a:rPr>
              <a:t>Nine</a:t>
            </a:r>
            <a:r>
              <a:rPr lang="fr-FR" dirty="0" smtClean="0">
                <a:latin typeface="Comic Sans MS" pitchFamily="66" charset="0"/>
              </a:rPr>
              <a:t> main </a:t>
            </a:r>
            <a:r>
              <a:rPr lang="fr-FR" dirty="0" err="1" smtClean="0">
                <a:latin typeface="Comic Sans MS" pitchFamily="66" charset="0"/>
              </a:rPr>
              <a:t>Corsican</a:t>
            </a:r>
            <a:r>
              <a:rPr lang="fr-FR" dirty="0" smtClean="0">
                <a:latin typeface="Comic Sans MS" pitchFamily="66" charset="0"/>
              </a:rPr>
              <a:t> olive cultivars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68171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ZoneTexte 57"/>
          <p:cNvSpPr txBox="1"/>
          <p:nvPr/>
        </p:nvSpPr>
        <p:spPr>
          <a:xfrm>
            <a:off x="4932040" y="260648"/>
            <a:ext cx="38884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omic Sans MS" pitchFamily="66" charset="0"/>
              </a:rPr>
              <a:t>They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belong</a:t>
            </a:r>
            <a:r>
              <a:rPr lang="fr-FR" dirty="0" smtClean="0">
                <a:latin typeface="Comic Sans MS" pitchFamily="66" charset="0"/>
              </a:rPr>
              <a:t> to 4 </a:t>
            </a:r>
            <a:r>
              <a:rPr lang="fr-FR" dirty="0" err="1" smtClean="0">
                <a:latin typeface="Comic Sans MS" pitchFamily="66" charset="0"/>
              </a:rPr>
              <a:t>varieties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sz="1600" i="1" dirty="0" smtClean="0">
                <a:latin typeface="Comic Sans MS" pitchFamily="66" charset="0"/>
              </a:rPr>
              <a:t>(identification </a:t>
            </a:r>
            <a:r>
              <a:rPr lang="fr-FR" sz="1600" i="1" dirty="0" err="1" smtClean="0">
                <a:latin typeface="Comic Sans MS" pitchFamily="66" charset="0"/>
              </a:rPr>
              <a:t>performed</a:t>
            </a:r>
            <a:r>
              <a:rPr lang="fr-FR" sz="1600" i="1" dirty="0" smtClean="0">
                <a:latin typeface="Comic Sans MS" pitchFamily="66" charset="0"/>
              </a:rPr>
              <a:t> </a:t>
            </a:r>
            <a:r>
              <a:rPr lang="fr-FR" sz="1600" i="1" dirty="0" err="1" smtClean="0">
                <a:latin typeface="Comic Sans MS" pitchFamily="66" charset="0"/>
              </a:rPr>
              <a:t>using</a:t>
            </a:r>
            <a:r>
              <a:rPr lang="fr-FR" sz="1600" i="1" dirty="0" smtClean="0">
                <a:latin typeface="Comic Sans MS" pitchFamily="66" charset="0"/>
              </a:rPr>
              <a:t> </a:t>
            </a:r>
            <a:r>
              <a:rPr lang="fr-FR" sz="1600" i="1" dirty="0" err="1" smtClean="0">
                <a:latin typeface="Comic Sans MS" pitchFamily="66" charset="0"/>
              </a:rPr>
              <a:t>molecular</a:t>
            </a:r>
            <a:r>
              <a:rPr lang="fr-FR" sz="1600" i="1" dirty="0" smtClean="0">
                <a:latin typeface="Comic Sans MS" pitchFamily="66" charset="0"/>
              </a:rPr>
              <a:t> markers)</a:t>
            </a:r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endParaRPr lang="fr-FR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fr-FR" dirty="0" err="1" smtClean="0">
                <a:solidFill>
                  <a:srgbClr val="FFC000"/>
                </a:solidFill>
                <a:latin typeface="Comic Sans MS" pitchFamily="66" charset="0"/>
              </a:rPr>
              <a:t>Aliva</a:t>
            </a:r>
            <a:r>
              <a:rPr lang="fr-FR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rgbClr val="FFC000"/>
                </a:solidFill>
                <a:latin typeface="Comic Sans MS" pitchFamily="66" charset="0"/>
              </a:rPr>
              <a:t>nera</a:t>
            </a:r>
            <a:r>
              <a:rPr lang="fr-FR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endParaRPr lang="fr-FR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fr-FR" dirty="0" err="1" smtClean="0">
                <a:solidFill>
                  <a:srgbClr val="0070C0"/>
                </a:solidFill>
                <a:latin typeface="Comic Sans MS" pitchFamily="66" charset="0"/>
              </a:rPr>
              <a:t>Capanacce</a:t>
            </a:r>
            <a:endParaRPr lang="fr-FR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fr-FR" dirty="0" smtClean="0">
                <a:solidFill>
                  <a:srgbClr val="92D050"/>
                </a:solidFill>
                <a:latin typeface="Comic Sans MS" pitchFamily="66" charset="0"/>
              </a:rPr>
              <a:t>Sabina</a:t>
            </a:r>
          </a:p>
          <a:p>
            <a:r>
              <a:rPr lang="fr-FR" dirty="0" err="1" smtClean="0">
                <a:solidFill>
                  <a:srgbClr val="FF00FF"/>
                </a:solidFill>
                <a:latin typeface="Comic Sans MS" pitchFamily="66" charset="0"/>
              </a:rPr>
              <a:t>Zinzala</a:t>
            </a:r>
            <a:endParaRPr lang="fr-FR" dirty="0" smtClean="0">
              <a:solidFill>
                <a:srgbClr val="FF00FF"/>
              </a:solidFill>
              <a:latin typeface="Comic Sans MS" pitchFamily="66" charset="0"/>
            </a:endParaRPr>
          </a:p>
          <a:p>
            <a:endParaRPr lang="fr-FR" dirty="0"/>
          </a:p>
        </p:txBody>
      </p:sp>
      <p:sp>
        <p:nvSpPr>
          <p:cNvPr id="59" name="Accolade fermante 58"/>
          <p:cNvSpPr/>
          <p:nvPr/>
        </p:nvSpPr>
        <p:spPr>
          <a:xfrm>
            <a:off x="6156176" y="2276872"/>
            <a:ext cx="14401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6372200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omic Sans MS" pitchFamily="66" charset="0"/>
              </a:rPr>
              <a:t>Endemic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varieties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716016" y="3573016"/>
            <a:ext cx="3960440" cy="646331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latin typeface="Comic Sans MS" pitchFamily="66" charset="0"/>
              </a:rPr>
              <a:t>Fatty</a:t>
            </a:r>
            <a:r>
              <a:rPr lang="fr-FR" b="1" dirty="0" smtClean="0">
                <a:latin typeface="Comic Sans MS" pitchFamily="66" charset="0"/>
              </a:rPr>
              <a:t> </a:t>
            </a:r>
            <a:r>
              <a:rPr lang="fr-FR" b="1" dirty="0" err="1" smtClean="0">
                <a:latin typeface="Comic Sans MS" pitchFamily="66" charset="0"/>
              </a:rPr>
              <a:t>acid</a:t>
            </a:r>
            <a:r>
              <a:rPr lang="fr-FR" b="1" dirty="0" smtClean="0">
                <a:latin typeface="Comic Sans MS" pitchFamily="66" charset="0"/>
              </a:rPr>
              <a:t> and TAG compositions </a:t>
            </a:r>
            <a:r>
              <a:rPr lang="fr-FR" b="1" dirty="0" err="1" smtClean="0">
                <a:latin typeface="Comic Sans MS" pitchFamily="66" charset="0"/>
              </a:rPr>
              <a:t>strongly</a:t>
            </a:r>
            <a:r>
              <a:rPr lang="fr-FR" b="1" dirty="0" smtClean="0">
                <a:latin typeface="Comic Sans MS" pitchFamily="66" charset="0"/>
              </a:rPr>
              <a:t> </a:t>
            </a:r>
            <a:r>
              <a:rPr lang="fr-FR" b="1" dirty="0" err="1" smtClean="0">
                <a:latin typeface="Comic Sans MS" pitchFamily="66" charset="0"/>
              </a:rPr>
              <a:t>depend</a:t>
            </a:r>
            <a:r>
              <a:rPr lang="fr-FR" b="1" dirty="0" smtClean="0">
                <a:latin typeface="Comic Sans MS" pitchFamily="66" charset="0"/>
              </a:rPr>
              <a:t> on olive </a:t>
            </a:r>
            <a:r>
              <a:rPr lang="fr-FR" b="1" dirty="0" err="1" smtClean="0">
                <a:latin typeface="Comic Sans MS" pitchFamily="66" charset="0"/>
              </a:rPr>
              <a:t>variety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107504" y="404664"/>
            <a:ext cx="439248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35496" y="602128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0070C0"/>
                </a:solidFill>
                <a:latin typeface="Comic Sans MS" pitchFamily="66" charset="0"/>
              </a:rPr>
              <a:t>Geographical</a:t>
            </a:r>
            <a:r>
              <a:rPr lang="fr-FR" sz="1600" dirty="0" smtClean="0">
                <a:solidFill>
                  <a:srgbClr val="0070C0"/>
                </a:solidFill>
                <a:latin typeface="Comic Sans MS" pitchFamily="66" charset="0"/>
              </a:rPr>
              <a:t> location </a:t>
            </a:r>
          </a:p>
          <a:p>
            <a:pPr algn="ctr"/>
            <a:r>
              <a:rPr lang="fr-FR" sz="1600" dirty="0" smtClean="0">
                <a:solidFill>
                  <a:srgbClr val="0070C0"/>
                </a:solidFill>
                <a:latin typeface="Comic Sans MS" pitchFamily="66" charset="0"/>
              </a:rPr>
              <a:t>of the </a:t>
            </a:r>
            <a:r>
              <a:rPr lang="fr-FR" sz="1600" dirty="0" err="1" smtClean="0">
                <a:solidFill>
                  <a:srgbClr val="0070C0"/>
                </a:solidFill>
                <a:latin typeface="Comic Sans MS" pitchFamily="66" charset="0"/>
              </a:rPr>
              <a:t>corsican</a:t>
            </a:r>
            <a:r>
              <a:rPr lang="fr-FR" sz="1600" dirty="0" smtClean="0">
                <a:solidFill>
                  <a:srgbClr val="0070C0"/>
                </a:solidFill>
                <a:latin typeface="Comic Sans MS" pitchFamily="66" charset="0"/>
              </a:rPr>
              <a:t> olive cultivars</a:t>
            </a:r>
            <a:endParaRPr lang="fr-FR" sz="1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6192687" cy="38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28600" y="450912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190500" algn="l"/>
              </a:tabLst>
            </a:pP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The </a:t>
            </a:r>
            <a:r>
              <a:rPr lang="fr-FR" sz="1600" dirty="0" err="1" smtClean="0">
                <a:solidFill>
                  <a:schemeClr val="tx1"/>
                </a:solidFill>
                <a:latin typeface="Comic Sans MS" pitchFamily="66" charset="0"/>
              </a:rPr>
              <a:t>discriminating</a:t>
            </a:r>
            <a:r>
              <a:rPr lang="fr-FR" sz="1600" dirty="0" smtClean="0">
                <a:solidFill>
                  <a:schemeClr val="tx1"/>
                </a:solidFill>
                <a:latin typeface="Comic Sans MS" pitchFamily="66" charset="0"/>
              </a:rPr>
              <a:t> variables:</a:t>
            </a:r>
            <a:endParaRPr lang="fr-FR" sz="16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tabLst>
                <a:tab pos="190500" algn="l"/>
              </a:tabLst>
            </a:pPr>
            <a:r>
              <a:rPr lang="fr-FR" sz="1600" b="1" dirty="0" smtClean="0">
                <a:latin typeface="Comic Sans MS" pitchFamily="66" charset="0"/>
              </a:rPr>
              <a:t>OOO (</a:t>
            </a:r>
            <a:r>
              <a:rPr lang="fr-FR" sz="1600" b="1" dirty="0" err="1" smtClean="0">
                <a:latin typeface="Comic Sans MS" pitchFamily="66" charset="0"/>
              </a:rPr>
              <a:t>triolein</a:t>
            </a:r>
            <a:r>
              <a:rPr lang="fr-FR" sz="1600" b="1" dirty="0" smtClean="0">
                <a:latin typeface="Comic Sans MS" pitchFamily="66" charset="0"/>
              </a:rPr>
              <a:t>) </a:t>
            </a:r>
            <a:r>
              <a:rPr lang="fr-FR" sz="1600" b="1" dirty="0">
                <a:latin typeface="Comic Sans MS" pitchFamily="66" charset="0"/>
              </a:rPr>
              <a:t>; </a:t>
            </a:r>
            <a:r>
              <a:rPr lang="fr-FR" sz="1600" b="1" dirty="0" smtClean="0">
                <a:latin typeface="Comic Sans MS" pitchFamily="66" charset="0"/>
              </a:rPr>
              <a:t>OOL (</a:t>
            </a:r>
            <a:r>
              <a:rPr lang="fr-FR" sz="1600" b="1" dirty="0" err="1" smtClean="0">
                <a:latin typeface="Comic Sans MS" pitchFamily="66" charset="0"/>
              </a:rPr>
              <a:t>dioleo-linolein</a:t>
            </a:r>
            <a:r>
              <a:rPr lang="fr-FR" sz="1600" b="1" dirty="0" smtClean="0">
                <a:latin typeface="Comic Sans MS" pitchFamily="66" charset="0"/>
              </a:rPr>
              <a:t>) </a:t>
            </a:r>
            <a:r>
              <a:rPr lang="fr-FR" sz="1600" b="1" dirty="0">
                <a:latin typeface="Comic Sans MS" pitchFamily="66" charset="0"/>
              </a:rPr>
              <a:t>; </a:t>
            </a:r>
            <a:r>
              <a:rPr lang="fr-FR" sz="1600" b="1" dirty="0" err="1" smtClean="0">
                <a:latin typeface="Comic Sans MS" pitchFamily="66" charset="0"/>
              </a:rPr>
              <a:t>PoOO</a:t>
            </a:r>
            <a:r>
              <a:rPr lang="fr-FR" sz="1600" b="1" dirty="0" smtClean="0">
                <a:latin typeface="Comic Sans MS" pitchFamily="66" charset="0"/>
              </a:rPr>
              <a:t> (</a:t>
            </a:r>
            <a:r>
              <a:rPr lang="fr-FR" sz="1600" b="1" dirty="0" err="1" smtClean="0">
                <a:latin typeface="Comic Sans MS" pitchFamily="66" charset="0"/>
              </a:rPr>
              <a:t>dioloo-palmitolein</a:t>
            </a:r>
            <a:r>
              <a:rPr lang="fr-FR" sz="1600" b="1" dirty="0" smtClean="0">
                <a:latin typeface="Comic Sans MS" pitchFamily="66" charset="0"/>
              </a:rPr>
              <a:t>) ; OLL (</a:t>
            </a:r>
            <a:r>
              <a:rPr lang="fr-FR" sz="1600" b="1" dirty="0" err="1" smtClean="0">
                <a:latin typeface="Comic Sans MS" pitchFamily="66" charset="0"/>
              </a:rPr>
              <a:t>dilinoleo-olein</a:t>
            </a:r>
            <a:r>
              <a:rPr lang="fr-FR" sz="1600" b="1" dirty="0" smtClean="0">
                <a:latin typeface="Comic Sans MS" pitchFamily="66" charset="0"/>
              </a:rPr>
              <a:t>) et 18:0 (</a:t>
            </a:r>
            <a:r>
              <a:rPr lang="fr-FR" sz="1600" b="1" dirty="0" err="1" smtClean="0">
                <a:latin typeface="Comic Sans MS" pitchFamily="66" charset="0"/>
              </a:rPr>
              <a:t>stearic</a:t>
            </a:r>
            <a:r>
              <a:rPr lang="fr-FR" sz="1600" b="1" dirty="0" smtClean="0">
                <a:latin typeface="Comic Sans MS" pitchFamily="66" charset="0"/>
              </a:rPr>
              <a:t> </a:t>
            </a:r>
            <a:r>
              <a:rPr lang="fr-FR" sz="1600" b="1" dirty="0" err="1" smtClean="0">
                <a:latin typeface="Comic Sans MS" pitchFamily="66" charset="0"/>
              </a:rPr>
              <a:t>acid</a:t>
            </a:r>
            <a:r>
              <a:rPr lang="fr-FR" sz="1600" b="1" dirty="0" smtClean="0">
                <a:latin typeface="Comic Sans MS" pitchFamily="66" charset="0"/>
              </a:rPr>
              <a:t>)</a:t>
            </a:r>
            <a:endParaRPr lang="fr-FR" sz="1600" b="1" dirty="0">
              <a:latin typeface="Comic Sans MS" pitchFamily="66" charset="0"/>
            </a:endParaRPr>
          </a:p>
          <a:p>
            <a:pPr>
              <a:tabLst>
                <a:tab pos="190500" algn="l"/>
              </a:tabLst>
            </a:pPr>
            <a:endParaRPr lang="fr-FR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ext Box 210"/>
          <p:cNvSpPr txBox="1">
            <a:spLocks noChangeArrowheads="1"/>
          </p:cNvSpPr>
          <p:nvPr/>
        </p:nvSpPr>
        <p:spPr bwMode="auto">
          <a:xfrm>
            <a:off x="251520" y="4005064"/>
            <a:ext cx="8388424" cy="369332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100% of </a:t>
            </a:r>
            <a:r>
              <a:rPr lang="fr-FR" dirty="0" err="1" smtClean="0">
                <a:solidFill>
                  <a:schemeClr val="tx1"/>
                </a:solidFill>
                <a:latin typeface="Comic Sans MS" pitchFamily="66" charset="0"/>
              </a:rPr>
              <a:t>oils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Comic Sans MS" pitchFamily="66" charset="0"/>
              </a:rPr>
              <a:t>samples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Comic Sans MS" pitchFamily="66" charset="0"/>
              </a:rPr>
              <a:t>were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Comic Sans MS" pitchFamily="66" charset="0"/>
              </a:rPr>
              <a:t>correctly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Comic Sans MS" pitchFamily="66" charset="0"/>
              </a:rPr>
              <a:t>classified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 in </a:t>
            </a:r>
            <a:r>
              <a:rPr lang="fr-FR" dirty="0" err="1" smtClean="0">
                <a:solidFill>
                  <a:schemeClr val="tx1"/>
                </a:solidFill>
                <a:latin typeface="Comic Sans MS" pitchFamily="66" charset="0"/>
              </a:rPr>
              <a:t>their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Comic Sans MS" pitchFamily="66" charset="0"/>
              </a:rPr>
              <a:t>variety’s</a:t>
            </a:r>
            <a:r>
              <a:rPr lang="fr-FR" dirty="0" smtClean="0">
                <a:solidFill>
                  <a:schemeClr val="tx1"/>
                </a:solidFill>
                <a:latin typeface="Comic Sans MS" pitchFamily="66" charset="0"/>
              </a:rPr>
              <a:t> group</a:t>
            </a:r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95536" y="5373216"/>
            <a:ext cx="3240360" cy="1283370"/>
            <a:chOff x="395536" y="5373216"/>
            <a:chExt cx="3240360" cy="1283370"/>
          </a:xfrm>
        </p:grpSpPr>
        <p:sp>
          <p:nvSpPr>
            <p:cNvPr id="5" name="ZoneTexte 4"/>
            <p:cNvSpPr txBox="1"/>
            <p:nvPr/>
          </p:nvSpPr>
          <p:spPr>
            <a:xfrm>
              <a:off x="395536" y="5733256"/>
              <a:ext cx="32403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Only five compounds allow to differentiate the four oils varieties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1835696" y="5373216"/>
              <a:ext cx="216024" cy="36004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79512" y="18864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70C0"/>
                </a:solidFill>
                <a:latin typeface="Comic Sans MS" pitchFamily="66" charset="0"/>
              </a:rPr>
              <a:t>Chemometric</a:t>
            </a:r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omic Sans MS" pitchFamily="66" charset="0"/>
              </a:rPr>
              <a:t>method</a:t>
            </a:r>
            <a:r>
              <a:rPr lang="fr-FR" dirty="0" smtClean="0">
                <a:solidFill>
                  <a:srgbClr val="0070C0"/>
                </a:solidFill>
                <a:latin typeface="Comic Sans MS" pitchFamily="66" charset="0"/>
              </a:rPr>
              <a:t> on the basis of </a:t>
            </a:r>
            <a:r>
              <a:rPr lang="fr-FR" dirty="0" err="1" smtClean="0">
                <a:solidFill>
                  <a:srgbClr val="0070C0"/>
                </a:solidFill>
                <a:latin typeface="Comic Sans MS" pitchFamily="66" charset="0"/>
              </a:rPr>
              <a:t>variety</a:t>
            </a:r>
            <a:endParaRPr lang="fr-FR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188640"/>
            <a:ext cx="2160240" cy="8640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716016" y="6309320"/>
            <a:ext cx="3478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err="1" smtClean="0">
                <a:latin typeface="Comic Sans MS" pitchFamily="66" charset="0"/>
              </a:rPr>
              <a:t>Oliv-Track</a:t>
            </a:r>
            <a:r>
              <a:rPr lang="fr-FR" sz="1600" i="1" dirty="0" smtClean="0">
                <a:latin typeface="Comic Sans MS" pitchFamily="66" charset="0"/>
              </a:rPr>
              <a:t>, QLK1-CT-2002-02386</a:t>
            </a:r>
            <a:endParaRPr lang="fr-F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3068960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We</a:t>
            </a:r>
            <a:r>
              <a:rPr lang="fr-FR" dirty="0" smtClean="0">
                <a:latin typeface="Comic Sans MS" pitchFamily="66" charset="0"/>
              </a:rPr>
              <a:t> have </a:t>
            </a:r>
            <a:r>
              <a:rPr lang="fr-FR" dirty="0" err="1" smtClean="0">
                <a:latin typeface="Comic Sans MS" pitchFamily="66" charset="0"/>
              </a:rPr>
              <a:t>clearly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established</a:t>
            </a:r>
            <a:r>
              <a:rPr lang="fr-FR" dirty="0" smtClean="0">
                <a:latin typeface="Comic Sans MS" pitchFamily="66" charset="0"/>
              </a:rPr>
              <a:t> the </a:t>
            </a:r>
            <a:r>
              <a:rPr lang="fr-FR" dirty="0" err="1" smtClean="0">
                <a:latin typeface="Comic Sans MS" pitchFamily="66" charset="0"/>
              </a:rPr>
              <a:t>relationships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between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some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characteristics</a:t>
            </a:r>
            <a:r>
              <a:rPr lang="fr-FR" dirty="0" smtClean="0">
                <a:latin typeface="Comic Sans MS" pitchFamily="66" charset="0"/>
              </a:rPr>
              <a:t> of the </a:t>
            </a:r>
            <a:r>
              <a:rPr lang="fr-FR" dirty="0" err="1" smtClean="0">
                <a:latin typeface="Comic Sans MS" pitchFamily="66" charset="0"/>
              </a:rPr>
              <a:t>oil</a:t>
            </a:r>
            <a:r>
              <a:rPr lang="fr-FR" dirty="0" smtClean="0">
                <a:latin typeface="Comic Sans MS" pitchFamily="66" charset="0"/>
              </a:rPr>
              <a:t> and the area of production for </a:t>
            </a:r>
            <a:r>
              <a:rPr lang="fr-FR" dirty="0" err="1" smtClean="0">
                <a:latin typeface="Comic Sans MS" pitchFamily="66" charset="0"/>
              </a:rPr>
              <a:t>three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varieties</a:t>
            </a:r>
            <a:r>
              <a:rPr lang="fr-FR" dirty="0" smtClean="0">
                <a:latin typeface="Comic Sans MS" pitchFamily="66" charset="0"/>
              </a:rPr>
              <a:t> (Sabina, </a:t>
            </a:r>
            <a:r>
              <a:rPr lang="fr-FR" dirty="0" err="1">
                <a:latin typeface="Comic Sans MS" pitchFamily="66" charset="0"/>
              </a:rPr>
              <a:t>Z</a:t>
            </a:r>
            <a:r>
              <a:rPr lang="fr-FR" dirty="0" err="1" smtClean="0">
                <a:latin typeface="Comic Sans MS" pitchFamily="66" charset="0"/>
              </a:rPr>
              <a:t>inzala</a:t>
            </a:r>
            <a:r>
              <a:rPr lang="fr-FR" dirty="0" smtClean="0">
                <a:latin typeface="Comic Sans MS" pitchFamily="66" charset="0"/>
              </a:rPr>
              <a:t> and </a:t>
            </a:r>
            <a:r>
              <a:rPr lang="fr-FR" dirty="0" err="1" smtClean="0">
                <a:latin typeface="Comic Sans MS" pitchFamily="66" charset="0"/>
              </a:rPr>
              <a:t>Capanacce</a:t>
            </a:r>
            <a:r>
              <a:rPr lang="fr-FR" dirty="0" smtClean="0">
                <a:latin typeface="Comic Sans MS" pitchFamily="66" charset="0"/>
              </a:rPr>
              <a:t>) </a:t>
            </a:r>
            <a:r>
              <a:rPr lang="fr-FR" dirty="0" err="1" smtClean="0">
                <a:latin typeface="Comic Sans MS" pitchFamily="66" charset="0"/>
              </a:rPr>
              <a:t>which</a:t>
            </a:r>
            <a:r>
              <a:rPr lang="fr-FR" dirty="0" smtClean="0">
                <a:latin typeface="Comic Sans MS" pitchFamily="66" charset="0"/>
              </a:rPr>
              <a:t> are </a:t>
            </a:r>
            <a:r>
              <a:rPr lang="fr-FR" dirty="0" err="1" smtClean="0">
                <a:latin typeface="Comic Sans MS" pitchFamily="66" charset="0"/>
              </a:rPr>
              <a:t>originated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from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Corsica</a:t>
            </a:r>
            <a:endParaRPr lang="fr-FR" dirty="0" smtClean="0">
              <a:latin typeface="Comic Sans MS" pitchFamily="66" charset="0"/>
            </a:endParaRPr>
          </a:p>
          <a:p>
            <a:pPr algn="just"/>
            <a:endParaRPr lang="fr-FR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just"/>
            <a:endParaRPr lang="fr-FR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fr-FR" dirty="0" smtClean="0">
                <a:latin typeface="Comic Sans MS" pitchFamily="66" charset="0"/>
              </a:rPr>
              <a:t>Our </a:t>
            </a:r>
            <a:r>
              <a:rPr lang="fr-FR" dirty="0" err="1" smtClean="0">
                <a:latin typeface="Comic Sans MS" pitchFamily="66" charset="0"/>
              </a:rPr>
              <a:t>results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showed</a:t>
            </a:r>
            <a:r>
              <a:rPr lang="fr-FR" dirty="0" smtClean="0">
                <a:latin typeface="Comic Sans MS" pitchFamily="66" charset="0"/>
              </a:rPr>
              <a:t> a </a:t>
            </a:r>
            <a:r>
              <a:rPr lang="fr-FR" dirty="0" err="1" smtClean="0">
                <a:latin typeface="Comic Sans MS" pitchFamily="66" charset="0"/>
              </a:rPr>
              <a:t>weak</a:t>
            </a:r>
            <a:r>
              <a:rPr lang="fr-FR" dirty="0" smtClean="0">
                <a:latin typeface="Comic Sans MS" pitchFamily="66" charset="0"/>
              </a:rPr>
              <a:t> influence of </a:t>
            </a:r>
            <a:r>
              <a:rPr lang="fr-FR" dirty="0" err="1" smtClean="0">
                <a:latin typeface="Comic Sans MS" pitchFamily="66" charset="0"/>
              </a:rPr>
              <a:t>environment</a:t>
            </a:r>
            <a:endParaRPr lang="fr-FR" dirty="0" smtClean="0">
              <a:latin typeface="Comic Sans MS" pitchFamily="66" charset="0"/>
            </a:endParaRPr>
          </a:p>
          <a:p>
            <a:pPr marL="0" lvl="1" indent="457200" algn="just"/>
            <a:r>
              <a:rPr lang="fr-FR" dirty="0" smtClean="0">
                <a:latin typeface="Comic Sans MS" pitchFamily="66" charset="0"/>
              </a:rPr>
              <a:t>	</a:t>
            </a:r>
            <a:endParaRPr lang="fr-FR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0" lvl="1"/>
            <a:r>
              <a:rPr lang="fr-FR" dirty="0" smtClean="0">
                <a:solidFill>
                  <a:srgbClr val="00B050"/>
                </a:solidFill>
                <a:latin typeface="Comic Sans MS" pitchFamily="66" charset="0"/>
              </a:rPr>
              <a:t>	 	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" r="74652"/>
          <a:stretch>
            <a:fillRect/>
          </a:stretch>
        </p:blipFill>
        <p:spPr bwMode="auto">
          <a:xfrm>
            <a:off x="395536" y="404664"/>
            <a:ext cx="2149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798" y="6415385"/>
            <a:ext cx="8231878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algn="just">
              <a:lnSpc>
                <a:spcPct val="115000"/>
              </a:lnSpc>
              <a:spcAft>
                <a:spcPts val="0"/>
              </a:spcAft>
            </a:pPr>
            <a:r>
              <a:rPr lang="en-GB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Bronzini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n-GB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Caraffa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Eur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J. Lipid Sci. Tech., 2008, 110, 40 - 47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95288" y="3146425"/>
            <a:ext cx="835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2200"/>
              <a:t>Identification of a metabolic cascade: </a:t>
            </a:r>
          </a:p>
          <a:p>
            <a:pPr algn="ctr" eaLnBrk="1" hangingPunct="1"/>
            <a:r>
              <a:rPr lang="en-US" altLang="fr-FR" sz="2200"/>
              <a:t>the lipoxygenase pathway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750" y="4729163"/>
            <a:ext cx="806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2200"/>
              <a:t>Lipoxygenases (LOX, EC 1.13.11.12): </a:t>
            </a:r>
          </a:p>
          <a:p>
            <a:pPr algn="ctr" eaLnBrk="1" hangingPunct="1"/>
            <a:r>
              <a:rPr lang="en-US" altLang="fr-FR" sz="2200"/>
              <a:t>first enzymes acting in the LOX pathway</a:t>
            </a:r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2208213" y="2035175"/>
            <a:ext cx="4770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2200" dirty="0"/>
              <a:t>Characterization of the olive oil flavor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9750" y="6097588"/>
            <a:ext cx="8064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2200"/>
              <a:t>Olive LOX 1: cloned and characterized in the laboratory</a:t>
            </a:r>
          </a:p>
        </p:txBody>
      </p:sp>
      <p:sp>
        <p:nvSpPr>
          <p:cNvPr id="14" name="Flèche vers le bas 13"/>
          <p:cNvSpPr/>
          <p:nvPr/>
        </p:nvSpPr>
        <p:spPr>
          <a:xfrm>
            <a:off x="4319588" y="2581275"/>
            <a:ext cx="504825" cy="6064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4319588" y="4021138"/>
            <a:ext cx="504825" cy="6064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4314825" y="5534025"/>
            <a:ext cx="504825" cy="6064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1691680" y="764704"/>
            <a:ext cx="7308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2800" dirty="0">
                <a:solidFill>
                  <a:schemeClr val="tx2"/>
                </a:solidFill>
              </a:rPr>
              <a:t>Research field of the laboratory</a:t>
            </a:r>
          </a:p>
        </p:txBody>
      </p:sp>
      <p:sp>
        <p:nvSpPr>
          <p:cNvPr id="4106" name="Rectangle 1"/>
          <p:cNvSpPr>
            <a:spLocks noChangeArrowheads="1"/>
          </p:cNvSpPr>
          <p:nvPr/>
        </p:nvSpPr>
        <p:spPr bwMode="auto">
          <a:xfrm>
            <a:off x="0" y="1484784"/>
            <a:ext cx="9144000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fr-FR" sz="1400" i="1" dirty="0" err="1"/>
              <a:t>Laboratoire</a:t>
            </a:r>
            <a:r>
              <a:rPr lang="en-US" altLang="fr-FR" sz="1400" i="1" dirty="0"/>
              <a:t> de </a:t>
            </a:r>
            <a:r>
              <a:rPr lang="en-US" altLang="fr-FR" sz="1400" i="1" dirty="0" err="1"/>
              <a:t>Biochimie</a:t>
            </a:r>
            <a:r>
              <a:rPr lang="en-US" altLang="fr-FR" sz="1400" i="1" dirty="0"/>
              <a:t> et </a:t>
            </a:r>
            <a:r>
              <a:rPr lang="en-US" altLang="fr-FR" sz="1400" i="1" dirty="0" err="1"/>
              <a:t>Biologie</a:t>
            </a:r>
            <a:r>
              <a:rPr lang="en-US" altLang="fr-FR" sz="1400" i="1" dirty="0"/>
              <a:t> </a:t>
            </a:r>
            <a:r>
              <a:rPr lang="en-US" altLang="fr-FR" sz="1400" i="1" dirty="0" err="1"/>
              <a:t>Moléculaire</a:t>
            </a:r>
            <a:r>
              <a:rPr lang="en-US" altLang="fr-FR" sz="1400" i="1" dirty="0"/>
              <a:t> du </a:t>
            </a:r>
            <a:r>
              <a:rPr lang="en-US" altLang="fr-FR" sz="1400" i="1" dirty="0" err="1"/>
              <a:t>Végétal</a:t>
            </a:r>
            <a:r>
              <a:rPr lang="en-US" altLang="fr-FR" sz="1400" i="1" dirty="0"/>
              <a:t> - </a:t>
            </a:r>
            <a:r>
              <a:rPr lang="en-US" altLang="fr-FR" sz="1400" i="1" dirty="0" err="1"/>
              <a:t>Université</a:t>
            </a:r>
            <a:r>
              <a:rPr lang="en-US" altLang="fr-FR" sz="1400" i="1" dirty="0"/>
              <a:t> de Corse</a:t>
            </a:r>
          </a:p>
        </p:txBody>
      </p:sp>
    </p:spTree>
    <p:extLst>
      <p:ext uri="{BB962C8B-B14F-4D97-AF65-F5344CB8AC3E}">
        <p14:creationId xmlns:p14="http://schemas.microsoft.com/office/powerpoint/2010/main" val="5819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35150" y="1125538"/>
            <a:ext cx="7308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2800"/>
              <a:t>Project BioSynthesis of Fragrances (BioSF)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8313" y="1989138"/>
            <a:ext cx="84963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/>
              <a:t>7</a:t>
            </a:r>
            <a:r>
              <a:rPr lang="en-US" altLang="fr-FR" baseline="30000"/>
              <a:t>th</a:t>
            </a:r>
            <a:r>
              <a:rPr lang="en-US" altLang="fr-FR"/>
              <a:t> Framework Program: EuroTransBio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fr-FR"/>
              <a:t>Partners: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8313" y="4032250"/>
            <a:ext cx="849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dirty="0"/>
              <a:t>Aim: 	</a:t>
            </a:r>
            <a:r>
              <a:rPr lang="en-US" altLang="fr-FR" b="1" dirty="0"/>
              <a:t>Use of enzymes from the LOX pathway to produce </a:t>
            </a:r>
            <a:r>
              <a:rPr lang="en-US" altLang="fr-FR" b="1" i="1" dirty="0"/>
              <a:t>in vitro</a:t>
            </a:r>
            <a:r>
              <a:rPr lang="en-US" altLang="fr-FR" b="1" dirty="0"/>
              <a:t> flavoring 	compounds for application in industrial processes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3" y="5524500"/>
            <a:ext cx="849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b="1" dirty="0"/>
              <a:t>Understanding of the catalytic mechanism of the first enzymes of the LOX pathway: olive lipoxygenase (LOX) and </a:t>
            </a:r>
            <a:r>
              <a:rPr lang="en-US" altLang="fr-FR" b="1" dirty="0" err="1"/>
              <a:t>hydroperoxide</a:t>
            </a:r>
            <a:r>
              <a:rPr lang="en-US" altLang="fr-FR" b="1" dirty="0"/>
              <a:t> </a:t>
            </a:r>
            <a:r>
              <a:rPr lang="en-US" altLang="fr-FR" b="1" dirty="0" err="1"/>
              <a:t>lyase</a:t>
            </a:r>
            <a:r>
              <a:rPr lang="en-US" altLang="fr-FR" b="1" dirty="0"/>
              <a:t> (HPL)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47813" y="2427288"/>
            <a:ext cx="712787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/>
              <a:t>University of Marseille (France)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fr-FR"/>
              <a:t>University of Firenze (Italy)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fr-FR"/>
              <a:t>2 SME: Corsica Essences (Corsica) and BiCT (Milano, Italy)</a:t>
            </a:r>
          </a:p>
        </p:txBody>
      </p:sp>
      <p:sp>
        <p:nvSpPr>
          <p:cNvPr id="14" name="Flèche vers le bas 13"/>
          <p:cNvSpPr/>
          <p:nvPr/>
        </p:nvSpPr>
        <p:spPr>
          <a:xfrm>
            <a:off x="4319588" y="4838700"/>
            <a:ext cx="504825" cy="60642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5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e 57"/>
          <p:cNvGrpSpPr/>
          <p:nvPr/>
        </p:nvGrpSpPr>
        <p:grpSpPr>
          <a:xfrm>
            <a:off x="179388" y="1628775"/>
            <a:ext cx="7573962" cy="2551113"/>
            <a:chOff x="179388" y="1628775"/>
            <a:chExt cx="7573962" cy="2551113"/>
          </a:xfrm>
        </p:grpSpPr>
        <p:pic>
          <p:nvPicPr>
            <p:cNvPr id="11267" name="Picture 3" descr="D:\Dropbox\THESE\ORAL_THESE\Figures\Ln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5" r="18414"/>
            <a:stretch>
              <a:fillRect/>
            </a:stretch>
          </p:blipFill>
          <p:spPr bwMode="auto">
            <a:xfrm>
              <a:off x="5772150" y="2060575"/>
              <a:ext cx="1800225" cy="211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6" name="Picture 2" descr="D:\Dropbox\THESE\ORAL_THESE\Figures\L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2" r="20711"/>
            <a:stretch>
              <a:fillRect/>
            </a:stretch>
          </p:blipFill>
          <p:spPr bwMode="auto">
            <a:xfrm>
              <a:off x="395288" y="2060575"/>
              <a:ext cx="1800225" cy="200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Rectangle 78"/>
            <p:cNvSpPr/>
            <p:nvPr/>
          </p:nvSpPr>
          <p:spPr>
            <a:xfrm>
              <a:off x="2555875" y="1700213"/>
              <a:ext cx="2030413" cy="4333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sz="1200" dirty="0" smtClean="0">
                  <a:cs typeface="Arial" pitchFamily="34" charset="0"/>
                </a:rPr>
                <a:t>Poly-Unsaturated Fatty Acid (PUFA)</a:t>
              </a: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179388" y="1716088"/>
              <a:ext cx="21605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dirty="0" err="1">
                  <a:cs typeface="Arial" panose="020B0604020202020204" pitchFamily="34" charset="0"/>
                </a:rPr>
                <a:t>Linoleic</a:t>
              </a:r>
              <a:r>
                <a:rPr lang="en-US" altLang="fr-FR" dirty="0">
                  <a:cs typeface="Arial" panose="020B0604020202020204" pitchFamily="34" charset="0"/>
                </a:rPr>
                <a:t> acid 18:2 </a:t>
              </a: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5545138" y="1628775"/>
              <a:ext cx="2208212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fr-FR">
                  <a:cs typeface="Arial" panose="020B0604020202020204" pitchFamily="34" charset="0"/>
                </a:rPr>
                <a:t>α-linolenic acid 18:3</a:t>
              </a:r>
            </a:p>
          </p:txBody>
        </p:sp>
      </p:grp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835150" y="1125538"/>
            <a:ext cx="7308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2800">
                <a:solidFill>
                  <a:schemeClr val="tx2"/>
                </a:solidFill>
              </a:rPr>
              <a:t>LOX pathway in plants</a:t>
            </a:r>
          </a:p>
        </p:txBody>
      </p:sp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44675"/>
            <a:ext cx="54006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Groupe 58"/>
          <p:cNvGrpSpPr/>
          <p:nvPr/>
        </p:nvGrpSpPr>
        <p:grpSpPr>
          <a:xfrm>
            <a:off x="3136900" y="2133600"/>
            <a:ext cx="858838" cy="935038"/>
            <a:chOff x="3136900" y="2133600"/>
            <a:chExt cx="858838" cy="935038"/>
          </a:xfrm>
        </p:grpSpPr>
        <p:cxnSp>
          <p:nvCxnSpPr>
            <p:cNvPr id="74" name="Connecteur droit avec flèche 73"/>
            <p:cNvCxnSpPr>
              <a:stCxn id="81" idx="2"/>
              <a:endCxn id="82" idx="0"/>
            </p:cNvCxnSpPr>
            <p:nvPr/>
          </p:nvCxnSpPr>
          <p:spPr>
            <a:xfrm>
              <a:off x="3565525" y="2628900"/>
              <a:ext cx="3175" cy="4397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>
              <a:stCxn id="81" idx="0"/>
              <a:endCxn id="79" idx="2"/>
            </p:cNvCxnSpPr>
            <p:nvPr/>
          </p:nvCxnSpPr>
          <p:spPr>
            <a:xfrm flipV="1">
              <a:off x="3565525" y="2133600"/>
              <a:ext cx="4763" cy="21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3136900" y="2349500"/>
              <a:ext cx="858838" cy="279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tx1"/>
                  </a:solidFill>
                  <a:cs typeface="Arial" pitchFamily="34" charset="0"/>
                </a:rPr>
                <a:t>LOX</a:t>
              </a:r>
            </a:p>
          </p:txBody>
        </p:sp>
      </p:grpSp>
      <p:cxnSp>
        <p:nvCxnSpPr>
          <p:cNvPr id="83" name="Connecteur droit avec flèche 82"/>
          <p:cNvCxnSpPr>
            <a:stCxn id="82" idx="2"/>
            <a:endCxn id="119" idx="2"/>
          </p:cNvCxnSpPr>
          <p:nvPr/>
        </p:nvCxnSpPr>
        <p:spPr>
          <a:xfrm flipH="1">
            <a:off x="3560763" y="3405188"/>
            <a:ext cx="7937" cy="18605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04" name="Groupe 20503"/>
          <p:cNvGrpSpPr>
            <a:grpSpLocks/>
          </p:cNvGrpSpPr>
          <p:nvPr/>
        </p:nvGrpSpPr>
        <p:grpSpPr bwMode="auto">
          <a:xfrm>
            <a:off x="2047875" y="4365625"/>
            <a:ext cx="3100388" cy="719138"/>
            <a:chOff x="2047590" y="3356992"/>
            <a:chExt cx="3101221" cy="1589052"/>
          </a:xfrm>
        </p:grpSpPr>
        <p:sp>
          <p:nvSpPr>
            <p:cNvPr id="85" name="Arc 84"/>
            <p:cNvSpPr>
              <a:spLocks noChangeArrowheads="1"/>
            </p:cNvSpPr>
            <p:nvPr/>
          </p:nvSpPr>
          <p:spPr bwMode="auto">
            <a:xfrm rot="10800000">
              <a:off x="3559296" y="3434164"/>
              <a:ext cx="1589515" cy="1511880"/>
            </a:xfrm>
            <a:custGeom>
              <a:avLst/>
              <a:gdLst>
                <a:gd name="T0" fmla="*/ 794527 w 1589052"/>
                <a:gd name="T1" fmla="*/ 0 h 1512168"/>
                <a:gd name="T2" fmla="*/ 794526 w 1589052"/>
                <a:gd name="T3" fmla="*/ 756084 h 1512168"/>
                <a:gd name="T4" fmla="*/ 1589052 w 1589052"/>
                <a:gd name="T5" fmla="*/ 756084 h 1512168"/>
                <a:gd name="T6" fmla="*/ 11796480 60000 65536"/>
                <a:gd name="T7" fmla="*/ 11796480 60000 65536"/>
                <a:gd name="T8" fmla="*/ 5898240 60000 65536"/>
                <a:gd name="T9" fmla="*/ 794527 w 1589052"/>
                <a:gd name="T10" fmla="*/ 0 h 1512168"/>
                <a:gd name="T11" fmla="*/ 1589052 w 1589052"/>
                <a:gd name="T12" fmla="*/ 756084 h 1512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9052" h="1512168" stroke="0">
                  <a:moveTo>
                    <a:pt x="794527" y="0"/>
                  </a:moveTo>
                  <a:lnTo>
                    <a:pt x="794526" y="0"/>
                  </a:lnTo>
                  <a:cubicBezTo>
                    <a:pt x="1233331" y="0"/>
                    <a:pt x="1589052" y="338510"/>
                    <a:pt x="1589052" y="756084"/>
                  </a:cubicBezTo>
                  <a:cubicBezTo>
                    <a:pt x="1589052" y="756084"/>
                    <a:pt x="1589051" y="756085"/>
                    <a:pt x="1589051" y="756085"/>
                  </a:cubicBezTo>
                  <a:lnTo>
                    <a:pt x="794526" y="756084"/>
                  </a:lnTo>
                  <a:close/>
                </a:path>
                <a:path w="1589052" h="1512168" fill="none">
                  <a:moveTo>
                    <a:pt x="794527" y="0"/>
                  </a:moveTo>
                  <a:lnTo>
                    <a:pt x="794526" y="0"/>
                  </a:lnTo>
                  <a:cubicBezTo>
                    <a:pt x="1233331" y="0"/>
                    <a:pt x="1589052" y="338510"/>
                    <a:pt x="1589052" y="756084"/>
                  </a:cubicBezTo>
                  <a:cubicBezTo>
                    <a:pt x="1589052" y="756084"/>
                    <a:pt x="1589051" y="756085"/>
                    <a:pt x="1589051" y="756085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86" name="Arc 85"/>
            <p:cNvSpPr>
              <a:spLocks noChangeArrowheads="1"/>
            </p:cNvSpPr>
            <p:nvPr/>
          </p:nvSpPr>
          <p:spPr bwMode="auto">
            <a:xfrm rot="5400000">
              <a:off x="2008917" y="3395665"/>
              <a:ext cx="1589052" cy="1511706"/>
            </a:xfrm>
            <a:custGeom>
              <a:avLst/>
              <a:gdLst>
                <a:gd name="T0" fmla="*/ 794527 w 1589052"/>
                <a:gd name="T1" fmla="*/ 0 h 1512168"/>
                <a:gd name="T2" fmla="*/ 794526 w 1589052"/>
                <a:gd name="T3" fmla="*/ 756084 h 1512168"/>
                <a:gd name="T4" fmla="*/ 1589052 w 1589052"/>
                <a:gd name="T5" fmla="*/ 756084 h 1512168"/>
                <a:gd name="T6" fmla="*/ 11796480 60000 65536"/>
                <a:gd name="T7" fmla="*/ 11796480 60000 65536"/>
                <a:gd name="T8" fmla="*/ 5898240 60000 65536"/>
                <a:gd name="T9" fmla="*/ 794527 w 1589052"/>
                <a:gd name="T10" fmla="*/ 0 h 1512168"/>
                <a:gd name="T11" fmla="*/ 1589052 w 1589052"/>
                <a:gd name="T12" fmla="*/ 756084 h 1512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9052" h="1512168" stroke="0">
                  <a:moveTo>
                    <a:pt x="794527" y="0"/>
                  </a:moveTo>
                  <a:lnTo>
                    <a:pt x="794526" y="0"/>
                  </a:lnTo>
                  <a:cubicBezTo>
                    <a:pt x="1233331" y="0"/>
                    <a:pt x="1589052" y="338510"/>
                    <a:pt x="1589052" y="756084"/>
                  </a:cubicBezTo>
                  <a:cubicBezTo>
                    <a:pt x="1589052" y="756084"/>
                    <a:pt x="1589051" y="756085"/>
                    <a:pt x="1589051" y="756085"/>
                  </a:cubicBezTo>
                  <a:lnTo>
                    <a:pt x="794526" y="756084"/>
                  </a:lnTo>
                  <a:close/>
                </a:path>
                <a:path w="1589052" h="1512168" fill="none">
                  <a:moveTo>
                    <a:pt x="794527" y="0"/>
                  </a:moveTo>
                  <a:lnTo>
                    <a:pt x="794526" y="0"/>
                  </a:lnTo>
                  <a:cubicBezTo>
                    <a:pt x="1233331" y="0"/>
                    <a:pt x="1589052" y="338510"/>
                    <a:pt x="1589052" y="756084"/>
                  </a:cubicBezTo>
                  <a:cubicBezTo>
                    <a:pt x="1589052" y="756084"/>
                    <a:pt x="1589051" y="756085"/>
                    <a:pt x="1589051" y="756085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</p:grpSp>
      <p:grpSp>
        <p:nvGrpSpPr>
          <p:cNvPr id="87" name="Groupe 86"/>
          <p:cNvGrpSpPr>
            <a:grpSpLocks/>
          </p:cNvGrpSpPr>
          <p:nvPr/>
        </p:nvGrpSpPr>
        <p:grpSpPr bwMode="auto">
          <a:xfrm>
            <a:off x="1970088" y="2708275"/>
            <a:ext cx="3178175" cy="1081088"/>
            <a:chOff x="1715430" y="506062"/>
            <a:chExt cx="3178104" cy="1512168"/>
          </a:xfrm>
        </p:grpSpPr>
        <p:sp>
          <p:nvSpPr>
            <p:cNvPr id="88" name="Arc 87"/>
            <p:cNvSpPr>
              <a:spLocks noChangeArrowheads="1"/>
            </p:cNvSpPr>
            <p:nvPr/>
          </p:nvSpPr>
          <p:spPr bwMode="auto">
            <a:xfrm rot="10800000">
              <a:off x="3304482" y="506062"/>
              <a:ext cx="1589052" cy="1512168"/>
            </a:xfrm>
            <a:custGeom>
              <a:avLst/>
              <a:gdLst>
                <a:gd name="T0" fmla="*/ 794527 w 1589052"/>
                <a:gd name="T1" fmla="*/ 0 h 1512168"/>
                <a:gd name="T2" fmla="*/ 794526 w 1589052"/>
                <a:gd name="T3" fmla="*/ 756084 h 1512168"/>
                <a:gd name="T4" fmla="*/ 1589052 w 1589052"/>
                <a:gd name="T5" fmla="*/ 756084 h 1512168"/>
                <a:gd name="T6" fmla="*/ 11796480 60000 65536"/>
                <a:gd name="T7" fmla="*/ 11796480 60000 65536"/>
                <a:gd name="T8" fmla="*/ 5898240 60000 65536"/>
                <a:gd name="T9" fmla="*/ 794527 w 1589052"/>
                <a:gd name="T10" fmla="*/ 0 h 1512168"/>
                <a:gd name="T11" fmla="*/ 1589052 w 1589052"/>
                <a:gd name="T12" fmla="*/ 756084 h 1512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9052" h="1512168" stroke="0">
                  <a:moveTo>
                    <a:pt x="794527" y="0"/>
                  </a:moveTo>
                  <a:lnTo>
                    <a:pt x="794526" y="0"/>
                  </a:lnTo>
                  <a:cubicBezTo>
                    <a:pt x="1233331" y="0"/>
                    <a:pt x="1589052" y="338510"/>
                    <a:pt x="1589052" y="756084"/>
                  </a:cubicBezTo>
                  <a:cubicBezTo>
                    <a:pt x="1589052" y="756084"/>
                    <a:pt x="1589051" y="756085"/>
                    <a:pt x="1589051" y="756085"/>
                  </a:cubicBezTo>
                  <a:lnTo>
                    <a:pt x="794526" y="756084"/>
                  </a:lnTo>
                  <a:close/>
                </a:path>
                <a:path w="1589052" h="1512168" fill="none">
                  <a:moveTo>
                    <a:pt x="794527" y="0"/>
                  </a:moveTo>
                  <a:lnTo>
                    <a:pt x="794526" y="0"/>
                  </a:lnTo>
                  <a:cubicBezTo>
                    <a:pt x="1233331" y="0"/>
                    <a:pt x="1589052" y="338510"/>
                    <a:pt x="1589052" y="756084"/>
                  </a:cubicBezTo>
                  <a:cubicBezTo>
                    <a:pt x="1589052" y="756084"/>
                    <a:pt x="1589051" y="756085"/>
                    <a:pt x="1589051" y="756085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89" name="Arc 88"/>
            <p:cNvSpPr>
              <a:spLocks noChangeArrowheads="1"/>
            </p:cNvSpPr>
            <p:nvPr/>
          </p:nvSpPr>
          <p:spPr bwMode="auto">
            <a:xfrm rot="10800000" flipH="1">
              <a:off x="1715430" y="506062"/>
              <a:ext cx="1589052" cy="1512168"/>
            </a:xfrm>
            <a:custGeom>
              <a:avLst/>
              <a:gdLst>
                <a:gd name="T0" fmla="*/ 794527 w 1589052"/>
                <a:gd name="T1" fmla="*/ 0 h 1512168"/>
                <a:gd name="T2" fmla="*/ 794526 w 1589052"/>
                <a:gd name="T3" fmla="*/ 756084 h 1512168"/>
                <a:gd name="T4" fmla="*/ 1589052 w 1589052"/>
                <a:gd name="T5" fmla="*/ 756084 h 1512168"/>
                <a:gd name="T6" fmla="*/ 11796480 60000 65536"/>
                <a:gd name="T7" fmla="*/ 11796480 60000 65536"/>
                <a:gd name="T8" fmla="*/ 5898240 60000 65536"/>
                <a:gd name="T9" fmla="*/ 794527 w 1589052"/>
                <a:gd name="T10" fmla="*/ 0 h 1512168"/>
                <a:gd name="T11" fmla="*/ 1589052 w 1589052"/>
                <a:gd name="T12" fmla="*/ 756084 h 1512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9052" h="1512168" stroke="0">
                  <a:moveTo>
                    <a:pt x="794527" y="0"/>
                  </a:moveTo>
                  <a:lnTo>
                    <a:pt x="794526" y="0"/>
                  </a:lnTo>
                  <a:cubicBezTo>
                    <a:pt x="1233331" y="0"/>
                    <a:pt x="1589052" y="338510"/>
                    <a:pt x="1589052" y="756084"/>
                  </a:cubicBezTo>
                  <a:cubicBezTo>
                    <a:pt x="1589052" y="756084"/>
                    <a:pt x="1589051" y="756085"/>
                    <a:pt x="1589051" y="756085"/>
                  </a:cubicBezTo>
                  <a:lnTo>
                    <a:pt x="794526" y="756084"/>
                  </a:lnTo>
                  <a:close/>
                </a:path>
                <a:path w="1589052" h="1512168" fill="none">
                  <a:moveTo>
                    <a:pt x="794527" y="0"/>
                  </a:moveTo>
                  <a:lnTo>
                    <a:pt x="794526" y="0"/>
                  </a:lnTo>
                  <a:cubicBezTo>
                    <a:pt x="1233331" y="0"/>
                    <a:pt x="1589052" y="338510"/>
                    <a:pt x="1589052" y="756084"/>
                  </a:cubicBezTo>
                  <a:cubicBezTo>
                    <a:pt x="1589052" y="756084"/>
                    <a:pt x="1589051" y="756085"/>
                    <a:pt x="1589051" y="756085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</p:grpSp>
      <p:grpSp>
        <p:nvGrpSpPr>
          <p:cNvPr id="90" name="Groupe 89"/>
          <p:cNvGrpSpPr>
            <a:grpSpLocks/>
          </p:cNvGrpSpPr>
          <p:nvPr/>
        </p:nvGrpSpPr>
        <p:grpSpPr bwMode="auto">
          <a:xfrm>
            <a:off x="1970088" y="3429000"/>
            <a:ext cx="3178175" cy="1008063"/>
            <a:chOff x="1715430" y="1628800"/>
            <a:chExt cx="3178104" cy="1512168"/>
          </a:xfrm>
        </p:grpSpPr>
        <p:sp>
          <p:nvSpPr>
            <p:cNvPr id="91" name="Arc 90"/>
            <p:cNvSpPr>
              <a:spLocks noChangeArrowheads="1"/>
            </p:cNvSpPr>
            <p:nvPr/>
          </p:nvSpPr>
          <p:spPr bwMode="auto">
            <a:xfrm rot="10800000">
              <a:off x="3304482" y="1628800"/>
              <a:ext cx="1589052" cy="1512168"/>
            </a:xfrm>
            <a:custGeom>
              <a:avLst/>
              <a:gdLst>
                <a:gd name="T0" fmla="*/ 794527 w 1589052"/>
                <a:gd name="T1" fmla="*/ 0 h 1512168"/>
                <a:gd name="T2" fmla="*/ 794526 w 1589052"/>
                <a:gd name="T3" fmla="*/ 756084 h 1512168"/>
                <a:gd name="T4" fmla="*/ 1589052 w 1589052"/>
                <a:gd name="T5" fmla="*/ 756084 h 1512168"/>
                <a:gd name="T6" fmla="*/ 11796480 60000 65536"/>
                <a:gd name="T7" fmla="*/ 11796480 60000 65536"/>
                <a:gd name="T8" fmla="*/ 5898240 60000 65536"/>
                <a:gd name="T9" fmla="*/ 794527 w 1589052"/>
                <a:gd name="T10" fmla="*/ 0 h 1512168"/>
                <a:gd name="T11" fmla="*/ 1589052 w 1589052"/>
                <a:gd name="T12" fmla="*/ 756084 h 1512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9052" h="1512168" stroke="0">
                  <a:moveTo>
                    <a:pt x="794527" y="0"/>
                  </a:moveTo>
                  <a:lnTo>
                    <a:pt x="794526" y="0"/>
                  </a:lnTo>
                  <a:cubicBezTo>
                    <a:pt x="1233331" y="0"/>
                    <a:pt x="1589052" y="338510"/>
                    <a:pt x="1589052" y="756084"/>
                  </a:cubicBezTo>
                  <a:cubicBezTo>
                    <a:pt x="1589052" y="756084"/>
                    <a:pt x="1589051" y="756085"/>
                    <a:pt x="1589051" y="756085"/>
                  </a:cubicBezTo>
                  <a:lnTo>
                    <a:pt x="794526" y="756084"/>
                  </a:lnTo>
                  <a:close/>
                </a:path>
                <a:path w="1589052" h="1512168" fill="none">
                  <a:moveTo>
                    <a:pt x="794527" y="0"/>
                  </a:moveTo>
                  <a:lnTo>
                    <a:pt x="794526" y="0"/>
                  </a:lnTo>
                  <a:cubicBezTo>
                    <a:pt x="1233331" y="0"/>
                    <a:pt x="1589052" y="338510"/>
                    <a:pt x="1589052" y="756084"/>
                  </a:cubicBezTo>
                  <a:cubicBezTo>
                    <a:pt x="1589052" y="756084"/>
                    <a:pt x="1589051" y="756085"/>
                    <a:pt x="1589051" y="756085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92" name="Arc 91"/>
            <p:cNvSpPr>
              <a:spLocks noChangeArrowheads="1"/>
            </p:cNvSpPr>
            <p:nvPr/>
          </p:nvSpPr>
          <p:spPr bwMode="auto">
            <a:xfrm rot="10800000" flipH="1">
              <a:off x="1715430" y="1628800"/>
              <a:ext cx="1589052" cy="1512168"/>
            </a:xfrm>
            <a:custGeom>
              <a:avLst/>
              <a:gdLst>
                <a:gd name="T0" fmla="*/ 794527 w 1589052"/>
                <a:gd name="T1" fmla="*/ 0 h 1512168"/>
                <a:gd name="T2" fmla="*/ 794526 w 1589052"/>
                <a:gd name="T3" fmla="*/ 756084 h 1512168"/>
                <a:gd name="T4" fmla="*/ 1589052 w 1589052"/>
                <a:gd name="T5" fmla="*/ 756084 h 1512168"/>
                <a:gd name="T6" fmla="*/ 11796480 60000 65536"/>
                <a:gd name="T7" fmla="*/ 11796480 60000 65536"/>
                <a:gd name="T8" fmla="*/ 5898240 60000 65536"/>
                <a:gd name="T9" fmla="*/ 794527 w 1589052"/>
                <a:gd name="T10" fmla="*/ 0 h 1512168"/>
                <a:gd name="T11" fmla="*/ 1589052 w 1589052"/>
                <a:gd name="T12" fmla="*/ 756084 h 1512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9052" h="1512168" stroke="0">
                  <a:moveTo>
                    <a:pt x="794527" y="0"/>
                  </a:moveTo>
                  <a:lnTo>
                    <a:pt x="794526" y="0"/>
                  </a:lnTo>
                  <a:cubicBezTo>
                    <a:pt x="1233331" y="0"/>
                    <a:pt x="1589052" y="338510"/>
                    <a:pt x="1589052" y="756084"/>
                  </a:cubicBezTo>
                  <a:cubicBezTo>
                    <a:pt x="1589052" y="756084"/>
                    <a:pt x="1589051" y="756085"/>
                    <a:pt x="1589051" y="756085"/>
                  </a:cubicBezTo>
                  <a:lnTo>
                    <a:pt x="794526" y="756084"/>
                  </a:lnTo>
                  <a:close/>
                </a:path>
                <a:path w="1589052" h="1512168" fill="none">
                  <a:moveTo>
                    <a:pt x="794527" y="0"/>
                  </a:moveTo>
                  <a:lnTo>
                    <a:pt x="794526" y="0"/>
                  </a:lnTo>
                  <a:cubicBezTo>
                    <a:pt x="1233331" y="0"/>
                    <a:pt x="1589052" y="338510"/>
                    <a:pt x="1589052" y="756084"/>
                  </a:cubicBezTo>
                  <a:cubicBezTo>
                    <a:pt x="1589052" y="756084"/>
                    <a:pt x="1589051" y="756085"/>
                    <a:pt x="1589051" y="756085"/>
                  </a:cubicBezTo>
                </a:path>
              </a:pathLst>
            </a:cu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</p:grpSp>
      <p:grpSp>
        <p:nvGrpSpPr>
          <p:cNvPr id="93" name="Groupe 92"/>
          <p:cNvGrpSpPr>
            <a:grpSpLocks/>
          </p:cNvGrpSpPr>
          <p:nvPr/>
        </p:nvGrpSpPr>
        <p:grpSpPr bwMode="auto">
          <a:xfrm>
            <a:off x="4284663" y="4292600"/>
            <a:ext cx="3252787" cy="279400"/>
            <a:chOff x="1426275" y="1925216"/>
            <a:chExt cx="3252183" cy="279648"/>
          </a:xfrm>
        </p:grpSpPr>
        <p:sp>
          <p:nvSpPr>
            <p:cNvPr id="94" name="Rectangle 93"/>
            <p:cNvSpPr/>
            <p:nvPr/>
          </p:nvSpPr>
          <p:spPr>
            <a:xfrm>
              <a:off x="2761114" y="1945872"/>
              <a:ext cx="1917344" cy="23833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sz="1200" dirty="0" smtClean="0">
                  <a:cs typeface="Arial" pitchFamily="34" charset="0"/>
                </a:rPr>
                <a:t>PUFA epoxy-hydroxyl</a:t>
              </a:r>
            </a:p>
          </p:txBody>
        </p:sp>
        <p:cxnSp>
          <p:nvCxnSpPr>
            <p:cNvPr id="95" name="Connecteur droit avec flèche 94"/>
            <p:cNvCxnSpPr>
              <a:stCxn id="96" idx="3"/>
              <a:endCxn id="94" idx="1"/>
            </p:cNvCxnSpPr>
            <p:nvPr/>
          </p:nvCxnSpPr>
          <p:spPr>
            <a:xfrm>
              <a:off x="2284953" y="2065040"/>
              <a:ext cx="47616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1426275" y="1925216"/>
              <a:ext cx="858678" cy="2796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tx1"/>
                  </a:solidFill>
                  <a:cs typeface="Arial" pitchFamily="34" charset="0"/>
                </a:rPr>
                <a:t>EAS</a:t>
              </a:r>
            </a:p>
          </p:txBody>
        </p:sp>
      </p:grpSp>
      <p:grpSp>
        <p:nvGrpSpPr>
          <p:cNvPr id="97" name="Groupe 96"/>
          <p:cNvGrpSpPr>
            <a:grpSpLocks/>
          </p:cNvGrpSpPr>
          <p:nvPr/>
        </p:nvGrpSpPr>
        <p:grpSpPr bwMode="auto">
          <a:xfrm flipH="1">
            <a:off x="36513" y="4292600"/>
            <a:ext cx="2774950" cy="279400"/>
            <a:chOff x="1426275" y="2344651"/>
            <a:chExt cx="2774255" cy="279648"/>
          </a:xfrm>
        </p:grpSpPr>
        <p:sp>
          <p:nvSpPr>
            <p:cNvPr id="98" name="Rectangle 97"/>
            <p:cNvSpPr/>
            <p:nvPr/>
          </p:nvSpPr>
          <p:spPr>
            <a:xfrm>
              <a:off x="2761029" y="2365307"/>
              <a:ext cx="1439501" cy="23833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sz="1200" dirty="0" smtClean="0">
                  <a:cs typeface="Arial" pitchFamily="34" charset="0"/>
                </a:rPr>
                <a:t>PUFA-</a:t>
              </a:r>
              <a:r>
                <a:rPr lang="en-US" altLang="fr-FR" sz="1200" dirty="0" err="1" smtClean="0">
                  <a:cs typeface="Arial" pitchFamily="34" charset="0"/>
                </a:rPr>
                <a:t>keto</a:t>
              </a:r>
              <a:endParaRPr lang="en-US" altLang="fr-FR" sz="1200" dirty="0" smtClean="0">
                <a:cs typeface="Arial" pitchFamily="34" charset="0"/>
              </a:endParaRPr>
            </a:p>
          </p:txBody>
        </p:sp>
        <p:cxnSp>
          <p:nvCxnSpPr>
            <p:cNvPr id="99" name="Connecteur droit avec flèche 98"/>
            <p:cNvCxnSpPr>
              <a:stCxn id="100" idx="3"/>
              <a:endCxn id="98" idx="1"/>
            </p:cNvCxnSpPr>
            <p:nvPr/>
          </p:nvCxnSpPr>
          <p:spPr>
            <a:xfrm>
              <a:off x="2284898" y="2484475"/>
              <a:ext cx="476131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1426275" y="2344651"/>
              <a:ext cx="858623" cy="2796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tx1"/>
                  </a:solidFill>
                  <a:cs typeface="Arial" pitchFamily="34" charset="0"/>
                </a:rPr>
                <a:t>LOX</a:t>
              </a:r>
            </a:p>
          </p:txBody>
        </p:sp>
      </p:grpSp>
      <p:grpSp>
        <p:nvGrpSpPr>
          <p:cNvPr id="101" name="Groupe 100"/>
          <p:cNvGrpSpPr>
            <a:grpSpLocks/>
          </p:cNvGrpSpPr>
          <p:nvPr/>
        </p:nvGrpSpPr>
        <p:grpSpPr bwMode="auto">
          <a:xfrm flipH="1">
            <a:off x="36513" y="4941888"/>
            <a:ext cx="2774950" cy="279400"/>
            <a:chOff x="1426275" y="3140968"/>
            <a:chExt cx="2774255" cy="279648"/>
          </a:xfrm>
        </p:grpSpPr>
        <p:sp>
          <p:nvSpPr>
            <p:cNvPr id="102" name="Rectangle 101"/>
            <p:cNvSpPr/>
            <p:nvPr/>
          </p:nvSpPr>
          <p:spPr>
            <a:xfrm>
              <a:off x="2761029" y="3161623"/>
              <a:ext cx="1439501" cy="23833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sz="1200" dirty="0" smtClean="0">
                  <a:cs typeface="Arial" pitchFamily="34" charset="0"/>
                </a:rPr>
                <a:t>PUFA </a:t>
              </a:r>
              <a:r>
                <a:rPr lang="en-US" altLang="fr-FR" sz="1200" dirty="0" err="1" smtClean="0">
                  <a:cs typeface="Arial" pitchFamily="34" charset="0"/>
                </a:rPr>
                <a:t>divinyl</a:t>
              </a:r>
              <a:r>
                <a:rPr lang="en-US" altLang="fr-FR" sz="1200" dirty="0" smtClean="0">
                  <a:cs typeface="Arial" pitchFamily="34" charset="0"/>
                </a:rPr>
                <a:t> ether</a:t>
              </a:r>
            </a:p>
          </p:txBody>
        </p:sp>
        <p:cxnSp>
          <p:nvCxnSpPr>
            <p:cNvPr id="103" name="Connecteur droit avec flèche 102"/>
            <p:cNvCxnSpPr>
              <a:stCxn id="104" idx="3"/>
              <a:endCxn id="102" idx="1"/>
            </p:cNvCxnSpPr>
            <p:nvPr/>
          </p:nvCxnSpPr>
          <p:spPr>
            <a:xfrm>
              <a:off x="2284898" y="3280792"/>
              <a:ext cx="476131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1426275" y="3140968"/>
              <a:ext cx="858623" cy="2796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tx1"/>
                  </a:solidFill>
                  <a:cs typeface="Arial" pitchFamily="34" charset="0"/>
                </a:rPr>
                <a:t>DES</a:t>
              </a:r>
            </a:p>
          </p:txBody>
        </p:sp>
      </p:grpSp>
      <p:grpSp>
        <p:nvGrpSpPr>
          <p:cNvPr id="106528" name="Group 32"/>
          <p:cNvGrpSpPr>
            <a:grpSpLocks/>
          </p:cNvGrpSpPr>
          <p:nvPr/>
        </p:nvGrpSpPr>
        <p:grpSpPr bwMode="auto">
          <a:xfrm>
            <a:off x="4284663" y="4941888"/>
            <a:ext cx="3287712" cy="280987"/>
            <a:chOff x="2699" y="3611"/>
            <a:chExt cx="2071" cy="177"/>
          </a:xfrm>
        </p:grpSpPr>
        <p:sp>
          <p:nvSpPr>
            <p:cNvPr id="108" name="Rectangle 107"/>
            <p:cNvSpPr/>
            <p:nvPr/>
          </p:nvSpPr>
          <p:spPr>
            <a:xfrm>
              <a:off x="3540" y="3624"/>
              <a:ext cx="1230" cy="163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sz="1200" dirty="0" err="1" smtClean="0">
                  <a:cs typeface="Arial" pitchFamily="34" charset="0"/>
                </a:rPr>
                <a:t>Octadecanoid</a:t>
              </a:r>
              <a:r>
                <a:rPr lang="en-US" altLang="fr-FR" sz="1200" dirty="0" smtClean="0">
                  <a:cs typeface="Arial" pitchFamily="34" charset="0"/>
                </a:rPr>
                <a:t> pathway</a:t>
              </a:r>
            </a:p>
          </p:txBody>
        </p:sp>
        <p:cxnSp>
          <p:nvCxnSpPr>
            <p:cNvPr id="109" name="Connecteur droit avec flèche 108"/>
            <p:cNvCxnSpPr/>
            <p:nvPr/>
          </p:nvCxnSpPr>
          <p:spPr>
            <a:xfrm>
              <a:off x="3247" y="3700"/>
              <a:ext cx="293" cy="0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2699" y="3611"/>
              <a:ext cx="541" cy="17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tx1"/>
                  </a:solidFill>
                  <a:cs typeface="Arial" pitchFamily="34" charset="0"/>
                </a:rPr>
                <a:t>AOS</a:t>
              </a:r>
            </a:p>
          </p:txBody>
        </p:sp>
      </p:grpSp>
      <p:grpSp>
        <p:nvGrpSpPr>
          <p:cNvPr id="111" name="Groupe 110"/>
          <p:cNvGrpSpPr>
            <a:grpSpLocks/>
          </p:cNvGrpSpPr>
          <p:nvPr/>
        </p:nvGrpSpPr>
        <p:grpSpPr bwMode="auto">
          <a:xfrm>
            <a:off x="4284663" y="3644900"/>
            <a:ext cx="3273425" cy="280988"/>
            <a:chOff x="1426275" y="2708920"/>
            <a:chExt cx="3273563" cy="279648"/>
          </a:xfrm>
        </p:grpSpPr>
        <p:sp>
          <p:nvSpPr>
            <p:cNvPr id="112" name="Rectangle 111"/>
            <p:cNvSpPr/>
            <p:nvPr/>
          </p:nvSpPr>
          <p:spPr>
            <a:xfrm>
              <a:off x="2759831" y="2729460"/>
              <a:ext cx="1940007" cy="23856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sz="1200" smtClean="0">
                  <a:cs typeface="Arial" pitchFamily="34" charset="0"/>
                </a:rPr>
                <a:t>PUFA epoxy-hydroxyl</a:t>
              </a:r>
            </a:p>
          </p:txBody>
        </p:sp>
        <p:cxnSp>
          <p:nvCxnSpPr>
            <p:cNvPr id="113" name="Connecteur droit avec flèche 112"/>
            <p:cNvCxnSpPr>
              <a:stCxn id="114" idx="3"/>
              <a:endCxn id="112" idx="1"/>
            </p:cNvCxnSpPr>
            <p:nvPr/>
          </p:nvCxnSpPr>
          <p:spPr>
            <a:xfrm>
              <a:off x="2285148" y="2849534"/>
              <a:ext cx="474683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1426275" y="2708920"/>
              <a:ext cx="858873" cy="2796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tx1"/>
                  </a:solidFill>
                  <a:cs typeface="Arial" pitchFamily="34" charset="0"/>
                </a:rPr>
                <a:t>POX</a:t>
              </a:r>
            </a:p>
          </p:txBody>
        </p:sp>
      </p:grpSp>
      <p:grpSp>
        <p:nvGrpSpPr>
          <p:cNvPr id="115" name="Groupe 114"/>
          <p:cNvGrpSpPr>
            <a:grpSpLocks/>
          </p:cNvGrpSpPr>
          <p:nvPr/>
        </p:nvGrpSpPr>
        <p:grpSpPr bwMode="auto">
          <a:xfrm flipH="1">
            <a:off x="36513" y="3644900"/>
            <a:ext cx="2774950" cy="280988"/>
            <a:chOff x="1426275" y="1574087"/>
            <a:chExt cx="2774255" cy="279648"/>
          </a:xfrm>
        </p:grpSpPr>
        <p:sp>
          <p:nvSpPr>
            <p:cNvPr id="116" name="Rectangle 115"/>
            <p:cNvSpPr/>
            <p:nvPr/>
          </p:nvSpPr>
          <p:spPr>
            <a:xfrm>
              <a:off x="2761029" y="1594627"/>
              <a:ext cx="1439501" cy="23856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sz="1200" dirty="0" smtClean="0">
                  <a:cs typeface="Arial" pitchFamily="34" charset="0"/>
                </a:rPr>
                <a:t>PUFA-hydroxyl</a:t>
              </a:r>
            </a:p>
          </p:txBody>
        </p:sp>
        <p:cxnSp>
          <p:nvCxnSpPr>
            <p:cNvPr id="117" name="Connecteur droit avec flèche 116"/>
            <p:cNvCxnSpPr>
              <a:stCxn id="118" idx="3"/>
              <a:endCxn id="116" idx="1"/>
            </p:cNvCxnSpPr>
            <p:nvPr/>
          </p:nvCxnSpPr>
          <p:spPr>
            <a:xfrm>
              <a:off x="2284898" y="1714701"/>
              <a:ext cx="476131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1426275" y="1574087"/>
              <a:ext cx="858623" cy="2796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sz="1200" dirty="0" smtClean="0">
                  <a:cs typeface="Arial" pitchFamily="34" charset="0"/>
                </a:rPr>
                <a:t>reductase</a:t>
              </a:r>
            </a:p>
          </p:txBody>
        </p:sp>
      </p:grpSp>
      <p:sp>
        <p:nvSpPr>
          <p:cNvPr id="119" name="Arc 118"/>
          <p:cNvSpPr>
            <a:spLocks noChangeArrowheads="1"/>
          </p:cNvSpPr>
          <p:nvPr/>
        </p:nvSpPr>
        <p:spPr bwMode="auto">
          <a:xfrm rot="10800000">
            <a:off x="3559175" y="4797425"/>
            <a:ext cx="1589088" cy="936625"/>
          </a:xfrm>
          <a:custGeom>
            <a:avLst/>
            <a:gdLst>
              <a:gd name="T0" fmla="*/ 794527 w 1589052"/>
              <a:gd name="T1" fmla="*/ 0 h 1512168"/>
              <a:gd name="T2" fmla="*/ 794526 w 1589052"/>
              <a:gd name="T3" fmla="*/ 756084 h 1512168"/>
              <a:gd name="T4" fmla="*/ 1589052 w 1589052"/>
              <a:gd name="T5" fmla="*/ 756084 h 1512168"/>
              <a:gd name="T6" fmla="*/ 11796480 60000 65536"/>
              <a:gd name="T7" fmla="*/ 11796480 60000 65536"/>
              <a:gd name="T8" fmla="*/ 5898240 60000 65536"/>
              <a:gd name="T9" fmla="*/ 794527 w 1589052"/>
              <a:gd name="T10" fmla="*/ 0 h 1512168"/>
              <a:gd name="T11" fmla="*/ 1589052 w 1589052"/>
              <a:gd name="T12" fmla="*/ 756084 h 1512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9052" h="1512168" stroke="0">
                <a:moveTo>
                  <a:pt x="794527" y="0"/>
                </a:moveTo>
                <a:lnTo>
                  <a:pt x="794526" y="0"/>
                </a:lnTo>
                <a:cubicBezTo>
                  <a:pt x="1233331" y="0"/>
                  <a:pt x="1589052" y="338510"/>
                  <a:pt x="1589052" y="756084"/>
                </a:cubicBezTo>
                <a:cubicBezTo>
                  <a:pt x="1589052" y="756084"/>
                  <a:pt x="1589051" y="756085"/>
                  <a:pt x="1589051" y="756085"/>
                </a:cubicBezTo>
                <a:lnTo>
                  <a:pt x="794526" y="756084"/>
                </a:lnTo>
                <a:close/>
              </a:path>
              <a:path w="1589052" h="1512168" fill="none">
                <a:moveTo>
                  <a:pt x="794527" y="0"/>
                </a:moveTo>
                <a:lnTo>
                  <a:pt x="794526" y="0"/>
                </a:lnTo>
                <a:cubicBezTo>
                  <a:pt x="1233331" y="0"/>
                  <a:pt x="1589052" y="338510"/>
                  <a:pt x="1589052" y="756084"/>
                </a:cubicBezTo>
                <a:cubicBezTo>
                  <a:pt x="1589052" y="756084"/>
                  <a:pt x="1589051" y="756085"/>
                  <a:pt x="1589051" y="756085"/>
                </a:cubicBezTo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grpSp>
        <p:nvGrpSpPr>
          <p:cNvPr id="120" name="Groupe 119"/>
          <p:cNvGrpSpPr>
            <a:grpSpLocks/>
          </p:cNvGrpSpPr>
          <p:nvPr/>
        </p:nvGrpSpPr>
        <p:grpSpPr bwMode="auto">
          <a:xfrm>
            <a:off x="4284663" y="5516563"/>
            <a:ext cx="3832225" cy="328612"/>
            <a:chOff x="1426275" y="4035640"/>
            <a:chExt cx="3831450" cy="329464"/>
          </a:xfrm>
        </p:grpSpPr>
        <p:sp>
          <p:nvSpPr>
            <p:cNvPr id="121" name="Rectangle 120"/>
            <p:cNvSpPr/>
            <p:nvPr/>
          </p:nvSpPr>
          <p:spPr>
            <a:xfrm>
              <a:off x="2761092" y="4035640"/>
              <a:ext cx="2496633" cy="329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sz="1200" smtClean="0">
                  <a:cs typeface="Arial" pitchFamily="34" charset="0"/>
                </a:rPr>
                <a:t>Aldehydes, alcohols</a:t>
              </a:r>
            </a:p>
          </p:txBody>
        </p:sp>
        <p:cxnSp>
          <p:nvCxnSpPr>
            <p:cNvPr id="122" name="Connecteur droit avec flèche 121"/>
            <p:cNvCxnSpPr>
              <a:stCxn id="123" idx="3"/>
            </p:cNvCxnSpPr>
            <p:nvPr/>
          </p:nvCxnSpPr>
          <p:spPr>
            <a:xfrm>
              <a:off x="2284938" y="4201168"/>
              <a:ext cx="47615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1426275" y="4061106"/>
              <a:ext cx="858663" cy="2785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tx1"/>
                  </a:solidFill>
                  <a:cs typeface="Arial" pitchFamily="34" charset="0"/>
                </a:rPr>
                <a:t>HPL</a:t>
              </a:r>
            </a:p>
          </p:txBody>
        </p:sp>
      </p:grpSp>
      <p:sp>
        <p:nvSpPr>
          <p:cNvPr id="82" name="Rectangle 81"/>
          <p:cNvSpPr/>
          <p:nvPr/>
        </p:nvSpPr>
        <p:spPr>
          <a:xfrm>
            <a:off x="2468563" y="3068638"/>
            <a:ext cx="2198687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1200" smtClean="0">
                <a:cs typeface="Arial" pitchFamily="34" charset="0"/>
              </a:rPr>
              <a:t>PUFA hydroperoxide</a:t>
            </a:r>
          </a:p>
        </p:txBody>
      </p:sp>
      <p:graphicFrame>
        <p:nvGraphicFramePr>
          <p:cNvPr id="64" name="Object 52"/>
          <p:cNvGraphicFramePr>
            <a:graphicFrameLocks noChangeAspect="1"/>
          </p:cNvGraphicFramePr>
          <p:nvPr/>
        </p:nvGraphicFramePr>
        <p:xfrm>
          <a:off x="2627313" y="5480050"/>
          <a:ext cx="1709737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CS ChemDraw Drawing" r:id="rId7" imgW="1709282" imgH="973538" progId="">
                  <p:embed/>
                </p:oleObj>
              </mc:Choice>
              <mc:Fallback>
                <p:oleObj name="CS ChemDraw Drawing" r:id="rId7" imgW="1709282" imgH="973538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80050"/>
                        <a:ext cx="1709737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79388" y="3286125"/>
            <a:ext cx="1116012" cy="8937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5619750" y="2882900"/>
            <a:ext cx="882650" cy="12969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860032" y="1773238"/>
            <a:ext cx="4284662" cy="14747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r-FR" dirty="0" smtClean="0">
                <a:cs typeface="Arial" pitchFamily="34" charset="0"/>
              </a:rPr>
              <a:t>Roles: </a:t>
            </a:r>
          </a:p>
          <a:p>
            <a:pPr eaLnBrk="1" hangingPunct="1">
              <a:buFontTx/>
              <a:buChar char="-"/>
              <a:defRPr/>
            </a:pPr>
            <a:r>
              <a:rPr lang="en-US" altLang="fr-FR" dirty="0" smtClean="0">
                <a:cs typeface="Arial" pitchFamily="34" charset="0"/>
              </a:rPr>
              <a:t> Physiological processes </a:t>
            </a:r>
          </a:p>
          <a:p>
            <a:pPr eaLnBrk="1" hangingPunct="1">
              <a:defRPr/>
            </a:pPr>
            <a:r>
              <a:rPr lang="en-US" altLang="fr-FR" dirty="0" smtClean="0">
                <a:cs typeface="Arial" pitchFamily="34" charset="0"/>
              </a:rPr>
              <a:t>(growth, senescence, …)</a:t>
            </a:r>
          </a:p>
          <a:p>
            <a:pPr eaLnBrk="1" hangingPunct="1">
              <a:buFontTx/>
              <a:buChar char="-"/>
              <a:defRPr/>
            </a:pPr>
            <a:r>
              <a:rPr lang="en-US" altLang="fr-FR" dirty="0" smtClean="0">
                <a:cs typeface="Arial" pitchFamily="34" charset="0"/>
              </a:rPr>
              <a:t> Answer to an environmental stress</a:t>
            </a:r>
          </a:p>
          <a:p>
            <a:pPr eaLnBrk="1" hangingPunct="1">
              <a:defRPr/>
            </a:pPr>
            <a:r>
              <a:rPr lang="en-US" altLang="fr-FR" dirty="0" smtClean="0">
                <a:cs typeface="Arial" pitchFamily="34" charset="0"/>
              </a:rPr>
              <a:t>(mechanical, biological)</a:t>
            </a:r>
          </a:p>
        </p:txBody>
      </p:sp>
      <p:sp>
        <p:nvSpPr>
          <p:cNvPr id="63" name="Rectangle à coins arrondis 62"/>
          <p:cNvSpPr/>
          <p:nvPr/>
        </p:nvSpPr>
        <p:spPr>
          <a:xfrm>
            <a:off x="1908175" y="4221163"/>
            <a:ext cx="3238500" cy="111442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altLang="fr-FR" sz="1600" smtClean="0"/>
              <a:t>Conserved structure: </a:t>
            </a:r>
          </a:p>
          <a:p>
            <a:pPr algn="ctr" eaLnBrk="1" hangingPunct="1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altLang="fr-FR" sz="1600" smtClean="0"/>
              <a:t>(1</a:t>
            </a:r>
            <a:r>
              <a:rPr lang="en-US" altLang="fr-FR" sz="1600" i="1" smtClean="0"/>
              <a:t>Z</a:t>
            </a:r>
            <a:r>
              <a:rPr lang="en-US" altLang="fr-FR" sz="1600" smtClean="0"/>
              <a:t>,4</a:t>
            </a:r>
            <a:r>
              <a:rPr lang="en-US" altLang="fr-FR" sz="1600" i="1" smtClean="0"/>
              <a:t>Z</a:t>
            </a:r>
            <a:r>
              <a:rPr lang="en-US" altLang="fr-FR" sz="1600" smtClean="0"/>
              <a:t>)-pentadienic system.</a:t>
            </a:r>
            <a:endParaRPr lang="en-US" altLang="fr-FR" sz="160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4" grpId="0" animBg="1"/>
      <p:bldP spid="67" grpId="0" animBg="1"/>
      <p:bldP spid="57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206375" y="2622550"/>
            <a:ext cx="156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400">
                <a:cs typeface="Arial" panose="020B0604020202020204" pitchFamily="34" charset="0"/>
              </a:rPr>
              <a:t>9-hydroperoxides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573338" y="2622550"/>
            <a:ext cx="16605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400">
                <a:cs typeface="Arial" panose="020B0604020202020204" pitchFamily="34" charset="0"/>
              </a:rPr>
              <a:t>13-hydroperoxides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7402513" y="2622550"/>
            <a:ext cx="16605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400">
                <a:cs typeface="Arial" panose="020B0604020202020204" pitchFamily="34" charset="0"/>
              </a:rPr>
              <a:t>13-hydroperoxides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5037138" y="2622550"/>
            <a:ext cx="15621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400">
                <a:cs typeface="Arial" panose="020B0604020202020204" pitchFamily="34" charset="0"/>
              </a:rPr>
              <a:t>9-hydroperoxides</a:t>
            </a:r>
          </a:p>
        </p:txBody>
      </p:sp>
      <p:sp>
        <p:nvSpPr>
          <p:cNvPr id="78" name="ZoneTexte 77"/>
          <p:cNvSpPr txBox="1">
            <a:spLocks noChangeArrowheads="1"/>
          </p:cNvSpPr>
          <p:nvPr/>
        </p:nvSpPr>
        <p:spPr bwMode="auto">
          <a:xfrm>
            <a:off x="3924300" y="1787525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2400" b="1">
                <a:solidFill>
                  <a:srgbClr val="FF0000"/>
                </a:solidFill>
                <a:cs typeface="Arial" panose="020B0604020202020204" pitchFamily="34" charset="0"/>
              </a:rPr>
              <a:t>LOX</a:t>
            </a: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3851275" y="3314700"/>
            <a:ext cx="12969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2400" b="1">
                <a:solidFill>
                  <a:srgbClr val="00B050"/>
                </a:solidFill>
                <a:cs typeface="Arial" panose="020B0604020202020204" pitchFamily="34" charset="0"/>
              </a:rPr>
              <a:t>HPL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44632" y="4202113"/>
            <a:ext cx="1088760" cy="49244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1400" dirty="0" smtClean="0">
                <a:cs typeface="Arial" pitchFamily="34" charset="0"/>
              </a:rPr>
              <a:t>3</a:t>
            </a:r>
            <a:r>
              <a:rPr lang="en-US" altLang="fr-FR" sz="1400" i="1" dirty="0" smtClean="0">
                <a:cs typeface="Arial" pitchFamily="34" charset="0"/>
              </a:rPr>
              <a:t>Z</a:t>
            </a:r>
            <a:r>
              <a:rPr lang="en-US" altLang="fr-FR" sz="1400" dirty="0" smtClean="0">
                <a:cs typeface="Arial" pitchFamily="34" charset="0"/>
              </a:rPr>
              <a:t>-nonenal</a:t>
            </a:r>
          </a:p>
          <a:p>
            <a:pPr algn="ctr" eaLnBrk="1" hangingPunct="1">
              <a:defRPr/>
            </a:pPr>
            <a:r>
              <a:rPr lang="en-US" altLang="fr-FR" sz="1200" dirty="0" smtClean="0">
                <a:cs typeface="Arial" pitchFamily="34" charset="0"/>
              </a:rPr>
              <a:t>(9 carbons)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919413" y="4202113"/>
            <a:ext cx="971550" cy="5064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1400" smtClean="0">
                <a:cs typeface="Arial" pitchFamily="34" charset="0"/>
              </a:rPr>
              <a:t>hexanal</a:t>
            </a:r>
          </a:p>
          <a:p>
            <a:pPr algn="ctr" eaLnBrk="1" hangingPunct="1">
              <a:defRPr/>
            </a:pPr>
            <a:r>
              <a:rPr lang="en-US" altLang="fr-FR" sz="1200" smtClean="0">
                <a:cs typeface="Arial" pitchFamily="34" charset="0"/>
              </a:rPr>
              <a:t>(6 carbons)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693203" y="4202113"/>
            <a:ext cx="1079142" cy="49244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1400" dirty="0" smtClean="0">
                <a:cs typeface="Arial" pitchFamily="34" charset="0"/>
              </a:rPr>
              <a:t>3</a:t>
            </a:r>
            <a:r>
              <a:rPr lang="en-US" altLang="fr-FR" sz="1400" i="1" dirty="0" smtClean="0">
                <a:cs typeface="Arial" pitchFamily="34" charset="0"/>
              </a:rPr>
              <a:t>Z</a:t>
            </a:r>
            <a:r>
              <a:rPr lang="en-US" altLang="fr-FR" sz="1400" dirty="0" smtClean="0">
                <a:cs typeface="Arial" pitchFamily="34" charset="0"/>
              </a:rPr>
              <a:t>-hexenal</a:t>
            </a:r>
          </a:p>
          <a:p>
            <a:pPr algn="ctr" eaLnBrk="1" hangingPunct="1">
              <a:defRPr/>
            </a:pPr>
            <a:r>
              <a:rPr lang="en-US" altLang="fr-FR" sz="1200" dirty="0" smtClean="0">
                <a:cs typeface="Arial" pitchFamily="34" charset="0"/>
              </a:rPr>
              <a:t>(6 carbons)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982000" y="4202113"/>
            <a:ext cx="1685077" cy="4924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1400" dirty="0" smtClean="0">
                <a:cs typeface="Arial" pitchFamily="34" charset="0"/>
              </a:rPr>
              <a:t>3,6 </a:t>
            </a:r>
            <a:r>
              <a:rPr lang="en-US" altLang="fr-FR" sz="1400" i="1" dirty="0" smtClean="0">
                <a:cs typeface="Arial" pitchFamily="34" charset="0"/>
              </a:rPr>
              <a:t>Z,Z</a:t>
            </a:r>
            <a:r>
              <a:rPr lang="en-US" altLang="fr-FR" sz="1400" dirty="0" smtClean="0">
                <a:cs typeface="Arial" pitchFamily="34" charset="0"/>
              </a:rPr>
              <a:t>-</a:t>
            </a:r>
            <a:r>
              <a:rPr lang="en-US" altLang="fr-FR" sz="1400" dirty="0" err="1" smtClean="0">
                <a:cs typeface="Arial" pitchFamily="34" charset="0"/>
              </a:rPr>
              <a:t>nonadienal</a:t>
            </a:r>
            <a:endParaRPr lang="en-US" altLang="fr-FR" sz="1400" dirty="0" smtClean="0"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fr-FR" sz="1200" dirty="0" smtClean="0">
                <a:cs typeface="Arial" pitchFamily="34" charset="0"/>
              </a:rPr>
              <a:t>(9 carbons)</a:t>
            </a:r>
          </a:p>
        </p:txBody>
      </p:sp>
      <p:grpSp>
        <p:nvGrpSpPr>
          <p:cNvPr id="33" name="Groupe 32"/>
          <p:cNvGrpSpPr>
            <a:grpSpLocks/>
          </p:cNvGrpSpPr>
          <p:nvPr/>
        </p:nvGrpSpPr>
        <p:grpSpPr bwMode="auto">
          <a:xfrm>
            <a:off x="1798638" y="2205038"/>
            <a:ext cx="776287" cy="571500"/>
            <a:chOff x="1795660" y="1830660"/>
            <a:chExt cx="775345" cy="1320181"/>
          </a:xfrm>
        </p:grpSpPr>
        <p:cxnSp>
          <p:nvCxnSpPr>
            <p:cNvPr id="42" name="Connecteur droit 41"/>
            <p:cNvCxnSpPr/>
            <p:nvPr/>
          </p:nvCxnSpPr>
          <p:spPr>
            <a:xfrm flipV="1">
              <a:off x="2182540" y="1830660"/>
              <a:ext cx="0" cy="132018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1795660" y="3150841"/>
              <a:ext cx="77534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>
            <a:grpSpLocks/>
          </p:cNvGrpSpPr>
          <p:nvPr/>
        </p:nvGrpSpPr>
        <p:grpSpPr bwMode="auto">
          <a:xfrm>
            <a:off x="6626225" y="2205038"/>
            <a:ext cx="747713" cy="571500"/>
            <a:chOff x="6625590" y="1801892"/>
            <a:chExt cx="749124" cy="1348949"/>
          </a:xfrm>
        </p:grpSpPr>
        <p:cxnSp>
          <p:nvCxnSpPr>
            <p:cNvPr id="49" name="Connecteur droit 48"/>
            <p:cNvCxnSpPr/>
            <p:nvPr/>
          </p:nvCxnSpPr>
          <p:spPr>
            <a:xfrm flipH="1" flipV="1">
              <a:off x="7004128" y="1801892"/>
              <a:ext cx="1591" cy="1337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6625590" y="3150841"/>
              <a:ext cx="749124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Connecteur droit 55"/>
          <p:cNvCxnSpPr>
            <a:cxnSpLocks noChangeShapeType="1"/>
            <a:stCxn id="40" idx="0"/>
            <a:endCxn id="11" idx="2"/>
          </p:cNvCxnSpPr>
          <p:nvPr/>
        </p:nvCxnSpPr>
        <p:spPr bwMode="auto">
          <a:xfrm flipH="1" flipV="1">
            <a:off x="987425" y="2936875"/>
            <a:ext cx="1587" cy="1265238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Connecteur droit 58"/>
          <p:cNvCxnSpPr>
            <a:stCxn id="41" idx="0"/>
            <a:endCxn id="13" idx="2"/>
          </p:cNvCxnSpPr>
          <p:nvPr/>
        </p:nvCxnSpPr>
        <p:spPr>
          <a:xfrm flipH="1" flipV="1">
            <a:off x="3403600" y="2936875"/>
            <a:ext cx="1588" cy="1255713"/>
          </a:xfrm>
          <a:prstGeom prst="line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stCxn id="48" idx="0"/>
            <a:endCxn id="14" idx="2"/>
          </p:cNvCxnSpPr>
          <p:nvPr/>
        </p:nvCxnSpPr>
        <p:spPr>
          <a:xfrm flipH="1" flipV="1">
            <a:off x="5818188" y="2936875"/>
            <a:ext cx="6351" cy="1265238"/>
          </a:xfrm>
          <a:prstGeom prst="line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>
            <a:stCxn id="47" idx="0"/>
            <a:endCxn id="12" idx="2"/>
          </p:cNvCxnSpPr>
          <p:nvPr/>
        </p:nvCxnSpPr>
        <p:spPr>
          <a:xfrm flipV="1">
            <a:off x="8232774" y="2936875"/>
            <a:ext cx="2" cy="1265238"/>
          </a:xfrm>
          <a:prstGeom prst="line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à coins arrondis 70"/>
          <p:cNvSpPr/>
          <p:nvPr/>
        </p:nvSpPr>
        <p:spPr>
          <a:xfrm>
            <a:off x="107950" y="5232400"/>
            <a:ext cx="2879725" cy="122396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mtClean="0"/>
              <a:t>Role in defense</a:t>
            </a:r>
          </a:p>
          <a:p>
            <a:pPr algn="ctr" eaLnBrk="1" hangingPunct="1">
              <a:defRPr/>
            </a:pPr>
            <a:r>
              <a:rPr lang="en-US" altLang="fr-FR" smtClean="0"/>
              <a:t>(environmental stress)</a:t>
            </a:r>
          </a:p>
        </p:txBody>
      </p:sp>
      <p:sp>
        <p:nvSpPr>
          <p:cNvPr id="72" name="Rectangle à coins arrondis 71"/>
          <p:cNvSpPr/>
          <p:nvPr/>
        </p:nvSpPr>
        <p:spPr>
          <a:xfrm>
            <a:off x="6156325" y="5232400"/>
            <a:ext cx="2879725" cy="122396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 smtClean="0"/>
              <a:t>Flavoring properties:</a:t>
            </a:r>
          </a:p>
          <a:p>
            <a:pPr algn="ctr" eaLnBrk="1" hangingPunct="1">
              <a:defRPr/>
            </a:pPr>
            <a:r>
              <a:rPr lang="en-US" altLang="fr-FR" b="1" u="sng" dirty="0" smtClean="0"/>
              <a:t>green note</a:t>
            </a:r>
          </a:p>
        </p:txBody>
      </p:sp>
      <p:sp>
        <p:nvSpPr>
          <p:cNvPr id="73" name="Rectangle à coins arrondis 72"/>
          <p:cNvSpPr/>
          <p:nvPr/>
        </p:nvSpPr>
        <p:spPr>
          <a:xfrm>
            <a:off x="3132138" y="5232400"/>
            <a:ext cx="2879725" cy="122396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 smtClean="0"/>
              <a:t>Further conversion in corresponding alcohols</a:t>
            </a:r>
          </a:p>
        </p:txBody>
      </p:sp>
      <p:sp>
        <p:nvSpPr>
          <p:cNvPr id="7189" name="ZoneTexte 9"/>
          <p:cNvSpPr txBox="1">
            <a:spLocks noChangeArrowheads="1"/>
          </p:cNvSpPr>
          <p:nvPr/>
        </p:nvSpPr>
        <p:spPr bwMode="auto">
          <a:xfrm>
            <a:off x="6319838" y="1700213"/>
            <a:ext cx="137160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400">
                <a:cs typeface="Arial" panose="020B0604020202020204" pitchFamily="34" charset="0"/>
              </a:rPr>
              <a:t>α-linolenic acid</a:t>
            </a:r>
          </a:p>
          <a:p>
            <a:pPr algn="ctr" eaLnBrk="1" hangingPunct="1"/>
            <a:r>
              <a:rPr lang="en-US" altLang="fr-FR" sz="1400">
                <a:cs typeface="Arial" panose="020B0604020202020204" pitchFamily="34" charset="0"/>
              </a:rPr>
              <a:t>18:3</a:t>
            </a:r>
          </a:p>
        </p:txBody>
      </p:sp>
      <p:sp>
        <p:nvSpPr>
          <p:cNvPr id="7190" name="ZoneTexte 8"/>
          <p:cNvSpPr txBox="1">
            <a:spLocks noChangeArrowheads="1"/>
          </p:cNvSpPr>
          <p:nvPr/>
        </p:nvSpPr>
        <p:spPr bwMode="auto">
          <a:xfrm>
            <a:off x="1604963" y="1716088"/>
            <a:ext cx="1169987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400">
                <a:cs typeface="Arial" panose="020B0604020202020204" pitchFamily="34" charset="0"/>
              </a:rPr>
              <a:t>Linoleic acid</a:t>
            </a:r>
          </a:p>
          <a:p>
            <a:pPr algn="ctr" eaLnBrk="1" hangingPunct="1"/>
            <a:r>
              <a:rPr lang="en-US" altLang="fr-FR" sz="1400">
                <a:cs typeface="Arial" panose="020B0604020202020204" pitchFamily="34" charset="0"/>
              </a:rPr>
              <a:t>18:2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179388" y="3730030"/>
            <a:ext cx="8763000" cy="142716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dirty="0" smtClean="0"/>
              <a:t>For the production of these compounds: central role of a lipoxygenase</a:t>
            </a:r>
          </a:p>
        </p:txBody>
      </p:sp>
      <p:sp>
        <p:nvSpPr>
          <p:cNvPr id="7192" name="Text Box 29"/>
          <p:cNvSpPr txBox="1">
            <a:spLocks noChangeArrowheads="1"/>
          </p:cNvSpPr>
          <p:nvPr/>
        </p:nvSpPr>
        <p:spPr bwMode="auto">
          <a:xfrm>
            <a:off x="917575" y="1125538"/>
            <a:ext cx="7308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2800" dirty="0">
                <a:solidFill>
                  <a:schemeClr val="tx2"/>
                </a:solidFill>
              </a:rPr>
              <a:t>LOX-HPL coupling in the flavor production</a:t>
            </a:r>
          </a:p>
        </p:txBody>
      </p:sp>
    </p:spTree>
    <p:extLst>
      <p:ext uri="{BB962C8B-B14F-4D97-AF65-F5344CB8AC3E}">
        <p14:creationId xmlns:p14="http://schemas.microsoft.com/office/powerpoint/2010/main" val="13948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14" grpId="0" animBg="1"/>
      <p:bldP spid="78" grpId="0" animBg="1"/>
      <p:bldP spid="39" grpId="0" animBg="1"/>
      <p:bldP spid="40" grpId="0" animBg="1"/>
      <p:bldP spid="41" grpId="0" animBg="1"/>
      <p:bldP spid="47" grpId="0" animBg="1"/>
      <p:bldP spid="48" grpId="0" animBg="1"/>
      <p:bldP spid="71" grpId="0" animBg="1"/>
      <p:bldP spid="72" grpId="0" animBg="1"/>
      <p:bldP spid="73" grpId="0" animBg="1"/>
      <p:bldP spid="2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20136</TotalTime>
  <Words>1936</Words>
  <Application>Microsoft Office PowerPoint</Application>
  <PresentationFormat>Affichage à l'écran (4:3)</PresentationFormat>
  <Paragraphs>501</Paragraphs>
  <Slides>29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44" baseType="lpstr">
      <vt:lpstr>ＭＳ Ｐゴシック</vt:lpstr>
      <vt:lpstr>AdvTT5235d5a9</vt:lpstr>
      <vt:lpstr>AdvTT5235d5a9+fb</vt:lpstr>
      <vt:lpstr>Arial</vt:lpstr>
      <vt:lpstr>Bodoni SvtyTwo ITC TT-Book</vt:lpstr>
      <vt:lpstr>Bodoni SvtyTwo OS ITC TT-Book</vt:lpstr>
      <vt:lpstr>Calibri</vt:lpstr>
      <vt:lpstr>Calibri Light</vt:lpstr>
      <vt:lpstr>Comic Sans MS</vt:lpstr>
      <vt:lpstr>Monotype Sorts</vt:lpstr>
      <vt:lpstr>Times New Roman</vt:lpstr>
      <vt:lpstr>Wingdings</vt:lpstr>
      <vt:lpstr>Thème Office</vt:lpstr>
      <vt:lpstr>CS ChemDraw Drawing</vt:lpstr>
      <vt:lpstr>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Sabrina</dc:creator>
  <cp:lastModifiedBy>Liliane BERTI</cp:lastModifiedBy>
  <cp:revision>474</cp:revision>
  <dcterms:created xsi:type="dcterms:W3CDTF">2014-06-18T06:47:18Z</dcterms:created>
  <dcterms:modified xsi:type="dcterms:W3CDTF">2016-07-05T11:47:23Z</dcterms:modified>
</cp:coreProperties>
</file>