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6513" r:id="rId1"/>
    <p:sldMasterId id="2147486554" r:id="rId2"/>
    <p:sldMasterId id="2147486558" r:id="rId3"/>
    <p:sldMasterId id="2147486570" r:id="rId4"/>
    <p:sldMasterId id="2147486582" r:id="rId5"/>
  </p:sldMasterIdLst>
  <p:notesMasterIdLst>
    <p:notesMasterId r:id="rId31"/>
  </p:notesMasterIdLst>
  <p:handoutMasterIdLst>
    <p:handoutMasterId r:id="rId32"/>
  </p:handoutMasterIdLst>
  <p:sldIdLst>
    <p:sldId id="1303" r:id="rId6"/>
    <p:sldId id="1276" r:id="rId7"/>
    <p:sldId id="1331" r:id="rId8"/>
    <p:sldId id="1313" r:id="rId9"/>
    <p:sldId id="1314" r:id="rId10"/>
    <p:sldId id="1325" r:id="rId11"/>
    <p:sldId id="1317" r:id="rId12"/>
    <p:sldId id="1320" r:id="rId13"/>
    <p:sldId id="1321" r:id="rId14"/>
    <p:sldId id="1323" r:id="rId15"/>
    <p:sldId id="1324" r:id="rId16"/>
    <p:sldId id="1326" r:id="rId17"/>
    <p:sldId id="1308" r:id="rId18"/>
    <p:sldId id="1311" r:id="rId19"/>
    <p:sldId id="1312" r:id="rId20"/>
    <p:sldId id="1306" r:id="rId21"/>
    <p:sldId id="1315" r:id="rId22"/>
    <p:sldId id="1316" r:id="rId23"/>
    <p:sldId id="1310" r:id="rId24"/>
    <p:sldId id="1327" r:id="rId25"/>
    <p:sldId id="1328" r:id="rId26"/>
    <p:sldId id="1329" r:id="rId27"/>
    <p:sldId id="1332" r:id="rId28"/>
    <p:sldId id="1330" r:id="rId29"/>
    <p:sldId id="1304" r:id="rId30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Microsoft Sans Serif" pitchFamily="34" charset="0"/>
        <a:ea typeface="ＭＳ Ｐゴシック" pitchFamily="34" charset="-128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Microsoft Sans Serif" pitchFamily="34" charset="0"/>
        <a:ea typeface="ＭＳ Ｐゴシック" pitchFamily="34" charset="-128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Microsoft Sans Serif" pitchFamily="34" charset="0"/>
        <a:ea typeface="ＭＳ Ｐゴシック" pitchFamily="34" charset="-128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Microsoft Sans Serif" pitchFamily="34" charset="0"/>
        <a:ea typeface="ＭＳ Ｐゴシック" pitchFamily="34" charset="-128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Microsoft Sans Serif" pitchFamily="34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Microsoft Sans Serif" pitchFamily="34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Microsoft Sans Serif" pitchFamily="34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Microsoft Sans Serif" pitchFamily="34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Microsoft Sans Serif" pitchFamily="34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orient="horz" pos="184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2840">
          <p15:clr>
            <a:srgbClr val="A4A3A4"/>
          </p15:clr>
        </p15:guide>
        <p15:guide id="5" orient="horz" pos="3249">
          <p15:clr>
            <a:srgbClr val="A4A3A4"/>
          </p15:clr>
        </p15:guide>
        <p15:guide id="6" pos="5284">
          <p15:clr>
            <a:srgbClr val="A4A3A4"/>
          </p15:clr>
        </p15:guide>
        <p15:guide id="7" pos="2880">
          <p15:clr>
            <a:srgbClr val="A4A3A4"/>
          </p15:clr>
        </p15:guide>
        <p15:guide id="8" pos="158">
          <p15:clr>
            <a:srgbClr val="A4A3A4"/>
          </p15:clr>
        </p15:guide>
        <p15:guide id="9" pos="2472">
          <p15:clr>
            <a:srgbClr val="A4A3A4"/>
          </p15:clr>
        </p15:guide>
        <p15:guide id="10" pos="340">
          <p15:clr>
            <a:srgbClr val="A4A3A4"/>
          </p15:clr>
        </p15:guide>
        <p15:guide id="11" pos="5602">
          <p15:clr>
            <a:srgbClr val="A4A3A4"/>
          </p15:clr>
        </p15:guide>
        <p15:guide id="12" pos="2562">
          <p15:clr>
            <a:srgbClr val="A4A3A4"/>
          </p15:clr>
        </p15:guide>
        <p15:guide id="13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2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74B230"/>
    <a:srgbClr val="0B2A51"/>
    <a:srgbClr val="CDD4E2"/>
    <a:srgbClr val="ADADAD"/>
    <a:srgbClr val="636C8E"/>
    <a:srgbClr val="FFFFFF"/>
    <a:srgbClr val="125CAE"/>
    <a:srgbClr val="2E7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3435" autoAdjust="0"/>
  </p:normalViewPr>
  <p:slideViewPr>
    <p:cSldViewPr showGuides="1">
      <p:cViewPr varScale="1">
        <p:scale>
          <a:sx n="76" d="100"/>
          <a:sy n="76" d="100"/>
        </p:scale>
        <p:origin x="1056" y="84"/>
      </p:cViewPr>
      <p:guideLst>
        <p:guide orient="horz" pos="2069"/>
        <p:guide orient="horz" pos="1842"/>
        <p:guide orient="horz" pos="3974"/>
        <p:guide orient="horz" pos="2840"/>
        <p:guide orient="horz" pos="3249"/>
        <p:guide pos="5284"/>
        <p:guide pos="2880"/>
        <p:guide pos="158"/>
        <p:guide pos="2472"/>
        <p:guide pos="340"/>
        <p:guide pos="5602"/>
        <p:guide pos="2562"/>
        <p:guide pos="5148"/>
      </p:guideLst>
    </p:cSldViewPr>
  </p:slideViewPr>
  <p:outlineViewPr>
    <p:cViewPr>
      <p:scale>
        <a:sx n="100" d="100"/>
        <a:sy n="100" d="100"/>
      </p:scale>
      <p:origin x="0" y="8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ED0A5C-2CC9-495B-8C02-3997B971632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BD9B083-0135-4998-884F-3EF5E57C4163}">
      <dgm:prSet phldrT="[Text]" custT="1"/>
      <dgm:spPr/>
      <dgm:t>
        <a:bodyPr/>
        <a:lstStyle/>
        <a:p>
          <a:r>
            <a:rPr lang="de-DE" sz="2800" b="1" dirty="0" err="1" smtClean="0"/>
            <a:t>Nuclear</a:t>
          </a:r>
          <a:r>
            <a:rPr lang="de-DE" sz="2800" b="1" dirty="0" smtClean="0"/>
            <a:t> </a:t>
          </a:r>
          <a:r>
            <a:rPr lang="de-DE" sz="2800" b="1" dirty="0" err="1" smtClean="0"/>
            <a:t>Receptors</a:t>
          </a:r>
          <a:r>
            <a:rPr lang="de-DE" sz="2800" b="1" dirty="0" smtClean="0"/>
            <a:t>/ Natural </a:t>
          </a:r>
          <a:r>
            <a:rPr lang="de-DE" sz="2800" b="1" dirty="0" err="1" smtClean="0"/>
            <a:t>Compounds</a:t>
          </a:r>
          <a:endParaRPr lang="de-DE" sz="2800" b="1" dirty="0"/>
        </a:p>
      </dgm:t>
    </dgm:pt>
    <dgm:pt modelId="{8A98C583-B561-49F5-AC05-DCF8CE2E09B1}" type="parTrans" cxnId="{D318656B-8B9D-4546-981D-5699C92D7A62}">
      <dgm:prSet/>
      <dgm:spPr/>
      <dgm:t>
        <a:bodyPr/>
        <a:lstStyle/>
        <a:p>
          <a:endParaRPr lang="de-DE"/>
        </a:p>
      </dgm:t>
    </dgm:pt>
    <dgm:pt modelId="{15599365-28C3-4D3F-A6E9-22FFCD856FFE}" type="sibTrans" cxnId="{D318656B-8B9D-4546-981D-5699C92D7A62}">
      <dgm:prSet/>
      <dgm:spPr/>
      <dgm:t>
        <a:bodyPr/>
        <a:lstStyle/>
        <a:p>
          <a:endParaRPr lang="de-DE"/>
        </a:p>
      </dgm:t>
    </dgm:pt>
    <dgm:pt modelId="{DA7F20C4-EFEE-4F4E-989A-BEF746726AEC}">
      <dgm:prSet phldrT="[Text]" custT="1"/>
      <dgm:spPr/>
      <dgm:t>
        <a:bodyPr/>
        <a:lstStyle/>
        <a:p>
          <a:r>
            <a:rPr lang="de-DE" sz="2400" b="1" i="1" dirty="0" err="1" smtClean="0"/>
            <a:t>Estrogen</a:t>
          </a:r>
          <a:r>
            <a:rPr lang="de-DE" sz="2400" b="1" i="1" dirty="0" smtClean="0"/>
            <a:t> </a:t>
          </a:r>
          <a:r>
            <a:rPr lang="de-DE" sz="2400" b="1" i="1" dirty="0" err="1" smtClean="0"/>
            <a:t>receptors</a:t>
          </a:r>
          <a:r>
            <a:rPr lang="de-DE" sz="2400" b="1" i="1" dirty="0" smtClean="0"/>
            <a:t>:</a:t>
          </a:r>
        </a:p>
        <a:p>
          <a:r>
            <a:rPr lang="de-DE" sz="1900" dirty="0" smtClean="0"/>
            <a:t>- Interaction of </a:t>
          </a:r>
          <a:r>
            <a:rPr lang="de-DE" sz="1900" dirty="0" err="1" smtClean="0"/>
            <a:t>signaling</a:t>
          </a:r>
          <a:r>
            <a:rPr lang="de-DE" sz="1900" dirty="0" smtClean="0"/>
            <a:t> </a:t>
          </a:r>
          <a:r>
            <a:rPr lang="de-DE" sz="1900" dirty="0" err="1" smtClean="0"/>
            <a:t>pathways</a:t>
          </a:r>
          <a:endParaRPr lang="de-DE" sz="1900" dirty="0" smtClean="0"/>
        </a:p>
        <a:p>
          <a:r>
            <a:rPr lang="de-DE" sz="1900" dirty="0" smtClean="0"/>
            <a:t>- Screening </a:t>
          </a:r>
          <a:r>
            <a:rPr lang="de-DE" sz="1900" dirty="0" err="1" smtClean="0"/>
            <a:t>tools</a:t>
          </a:r>
          <a:r>
            <a:rPr lang="de-DE" sz="1900" dirty="0" smtClean="0"/>
            <a:t> </a:t>
          </a:r>
          <a:r>
            <a:rPr lang="de-DE" sz="1900" dirty="0" err="1" smtClean="0"/>
            <a:t>for</a:t>
          </a:r>
          <a:r>
            <a:rPr lang="de-DE" sz="1900" dirty="0" smtClean="0"/>
            <a:t> </a:t>
          </a:r>
          <a:r>
            <a:rPr lang="de-DE" sz="1900" dirty="0" err="1" smtClean="0"/>
            <a:t>novel</a:t>
          </a:r>
          <a:r>
            <a:rPr lang="de-DE" sz="1900" dirty="0" smtClean="0"/>
            <a:t> </a:t>
          </a:r>
          <a:r>
            <a:rPr lang="de-DE" sz="1900" dirty="0" err="1" smtClean="0"/>
            <a:t>compounds</a:t>
          </a:r>
          <a:endParaRPr lang="de-DE" sz="1900" dirty="0" smtClean="0"/>
        </a:p>
        <a:p>
          <a:endParaRPr lang="de-DE" sz="1900" dirty="0"/>
        </a:p>
      </dgm:t>
    </dgm:pt>
    <dgm:pt modelId="{DDB8D047-74E2-494F-8FCA-652BCE265E33}" type="parTrans" cxnId="{42959199-DA39-4BB9-B9CB-172262CE8D3A}">
      <dgm:prSet/>
      <dgm:spPr/>
      <dgm:t>
        <a:bodyPr/>
        <a:lstStyle/>
        <a:p>
          <a:endParaRPr lang="de-DE"/>
        </a:p>
      </dgm:t>
    </dgm:pt>
    <dgm:pt modelId="{EF8FAB3E-A4F1-44AD-8DC7-2518009C6C5A}" type="sibTrans" cxnId="{42959199-DA39-4BB9-B9CB-172262CE8D3A}">
      <dgm:prSet/>
      <dgm:spPr/>
      <dgm:t>
        <a:bodyPr/>
        <a:lstStyle/>
        <a:p>
          <a:endParaRPr lang="de-DE"/>
        </a:p>
      </dgm:t>
    </dgm:pt>
    <dgm:pt modelId="{C42D4D20-DA9F-421D-85B3-25E684ABD1A0}">
      <dgm:prSet phldrT="[Text]" custT="1"/>
      <dgm:spPr/>
      <dgm:t>
        <a:bodyPr/>
        <a:lstStyle/>
        <a:p>
          <a:r>
            <a:rPr lang="de-DE" sz="2400" b="1" i="1" dirty="0" smtClean="0"/>
            <a:t>Androgen </a:t>
          </a:r>
          <a:r>
            <a:rPr lang="de-DE" sz="2400" b="1" i="1" dirty="0" err="1" smtClean="0"/>
            <a:t>receptors</a:t>
          </a:r>
          <a:r>
            <a:rPr lang="de-DE" sz="2400" dirty="0" smtClean="0"/>
            <a:t>:</a:t>
          </a:r>
        </a:p>
        <a:p>
          <a:r>
            <a:rPr lang="de-DE" sz="1600" dirty="0" smtClean="0"/>
            <a:t>- </a:t>
          </a:r>
          <a:r>
            <a:rPr lang="de-DE" sz="2000" dirty="0" err="1" smtClean="0"/>
            <a:t>Anabolic</a:t>
          </a:r>
          <a:r>
            <a:rPr lang="de-DE" sz="2000" dirty="0" smtClean="0"/>
            <a:t> </a:t>
          </a:r>
          <a:r>
            <a:rPr lang="de-DE" sz="2000" dirty="0" err="1" smtClean="0"/>
            <a:t>steroids</a:t>
          </a:r>
          <a:r>
            <a:rPr lang="de-DE" sz="2000" dirty="0" smtClean="0"/>
            <a:t> – </a:t>
          </a:r>
          <a:r>
            <a:rPr lang="de-DE" sz="2000" dirty="0" err="1" smtClean="0"/>
            <a:t>detection</a:t>
          </a:r>
          <a:r>
            <a:rPr lang="de-DE" sz="2000" dirty="0" smtClean="0"/>
            <a:t> and </a:t>
          </a:r>
          <a:r>
            <a:rPr lang="de-DE" sz="2000" dirty="0" err="1" smtClean="0"/>
            <a:t>biomedical</a:t>
          </a:r>
          <a:r>
            <a:rPr lang="de-DE" sz="2000" dirty="0" smtClean="0"/>
            <a:t> </a:t>
          </a:r>
          <a:r>
            <a:rPr lang="de-DE" sz="2000" dirty="0" err="1" smtClean="0"/>
            <a:t>side</a:t>
          </a:r>
          <a:r>
            <a:rPr lang="de-DE" sz="2000" dirty="0" smtClean="0"/>
            <a:t> </a:t>
          </a:r>
          <a:r>
            <a:rPr lang="de-DE" sz="2000" dirty="0" err="1" smtClean="0"/>
            <a:t>effects</a:t>
          </a:r>
          <a:r>
            <a:rPr lang="de-DE" sz="2000" dirty="0" smtClean="0"/>
            <a:t> </a:t>
          </a:r>
        </a:p>
        <a:p>
          <a:r>
            <a:rPr lang="de-DE" sz="2000" dirty="0" smtClean="0"/>
            <a:t>- </a:t>
          </a:r>
          <a:r>
            <a:rPr lang="de-DE" sz="2000" dirty="0" err="1" smtClean="0"/>
            <a:t>Prostate</a:t>
          </a:r>
          <a:r>
            <a:rPr lang="de-DE" sz="2000" dirty="0" smtClean="0"/>
            <a:t> </a:t>
          </a:r>
          <a:r>
            <a:rPr lang="de-DE" sz="2000" dirty="0" err="1" smtClean="0"/>
            <a:t>cancer</a:t>
          </a:r>
          <a:r>
            <a:rPr lang="de-DE" sz="2000" dirty="0" smtClean="0"/>
            <a:t> </a:t>
          </a:r>
          <a:r>
            <a:rPr lang="de-DE" sz="2000" dirty="0" err="1" smtClean="0"/>
            <a:t>microenvironment</a:t>
          </a:r>
          <a:endParaRPr lang="de-DE" sz="2000" dirty="0" smtClean="0"/>
        </a:p>
        <a:p>
          <a:endParaRPr lang="de-DE" sz="1600" dirty="0" smtClean="0"/>
        </a:p>
        <a:p>
          <a:endParaRPr lang="de-DE" sz="1600" dirty="0"/>
        </a:p>
      </dgm:t>
    </dgm:pt>
    <dgm:pt modelId="{F9DBB6AD-8F00-419A-9960-6BE6A2CACC9D}" type="sibTrans" cxnId="{83706CB7-FACF-4AEF-A402-ED957DBEBC42}">
      <dgm:prSet/>
      <dgm:spPr/>
      <dgm:t>
        <a:bodyPr/>
        <a:lstStyle/>
        <a:p>
          <a:endParaRPr lang="de-DE"/>
        </a:p>
      </dgm:t>
    </dgm:pt>
    <dgm:pt modelId="{AA0DF6BA-A69C-489D-A7E1-4B7E3F935DEB}" type="parTrans" cxnId="{83706CB7-FACF-4AEF-A402-ED957DBEBC42}">
      <dgm:prSet/>
      <dgm:spPr/>
      <dgm:t>
        <a:bodyPr/>
        <a:lstStyle/>
        <a:p>
          <a:endParaRPr lang="de-DE"/>
        </a:p>
      </dgm:t>
    </dgm:pt>
    <dgm:pt modelId="{3592A7B3-4C55-4739-B5FA-8B258751C941}">
      <dgm:prSet phldrT="[Text]" custT="1"/>
      <dgm:spPr/>
      <dgm:t>
        <a:bodyPr/>
        <a:lstStyle/>
        <a:p>
          <a:r>
            <a:rPr lang="de-DE" sz="2400" b="1" i="1" dirty="0" err="1" smtClean="0"/>
            <a:t>Developmental</a:t>
          </a:r>
          <a:r>
            <a:rPr lang="de-DE" sz="2400" b="1" i="1" dirty="0" smtClean="0"/>
            <a:t> </a:t>
          </a:r>
          <a:r>
            <a:rPr lang="de-DE" sz="2400" b="1" i="1" dirty="0" err="1" smtClean="0"/>
            <a:t>programming</a:t>
          </a:r>
          <a:r>
            <a:rPr lang="de-DE" sz="2400" b="1" i="1" dirty="0" smtClean="0"/>
            <a:t> &amp; </a:t>
          </a:r>
          <a:r>
            <a:rPr lang="de-DE" sz="2400" b="1" i="1" dirty="0" err="1" smtClean="0"/>
            <a:t>breast</a:t>
          </a:r>
          <a:r>
            <a:rPr lang="de-DE" sz="2400" b="1" i="1" dirty="0" smtClean="0"/>
            <a:t> </a:t>
          </a:r>
          <a:r>
            <a:rPr lang="de-DE" sz="2400" b="1" i="1" dirty="0" err="1" smtClean="0"/>
            <a:t>cancer</a:t>
          </a:r>
          <a:r>
            <a:rPr lang="de-DE" sz="2400" b="1" i="1" dirty="0" smtClean="0"/>
            <a:t> (</a:t>
          </a:r>
          <a:r>
            <a:rPr lang="de-DE" sz="2400" b="1" i="1" dirty="0" err="1" smtClean="0"/>
            <a:t>prevention</a:t>
          </a:r>
          <a:r>
            <a:rPr lang="de-DE" sz="2400" b="1" i="1" dirty="0" smtClean="0"/>
            <a:t>):</a:t>
          </a:r>
        </a:p>
        <a:p>
          <a:r>
            <a:rPr lang="de-DE" sz="1800" b="0" i="0" dirty="0" smtClean="0"/>
            <a:t> </a:t>
          </a:r>
          <a:r>
            <a:rPr lang="de-DE" sz="2000" b="0" i="0" dirty="0" smtClean="0"/>
            <a:t>- Fetal, </a:t>
          </a:r>
          <a:r>
            <a:rPr lang="de-DE" sz="2000" b="0" i="0" dirty="0" err="1" smtClean="0"/>
            <a:t>neonatal</a:t>
          </a:r>
          <a:r>
            <a:rPr lang="de-DE" sz="2000" b="0" i="0" dirty="0" smtClean="0"/>
            <a:t>, </a:t>
          </a:r>
          <a:r>
            <a:rPr lang="de-DE" sz="2000" b="0" i="0" dirty="0" err="1" smtClean="0"/>
            <a:t>pubertal</a:t>
          </a:r>
          <a:r>
            <a:rPr lang="de-DE" sz="2000" b="0" i="0" dirty="0" smtClean="0"/>
            <a:t> </a:t>
          </a:r>
          <a:r>
            <a:rPr lang="de-DE" sz="2000" b="0" i="0" dirty="0" err="1" smtClean="0"/>
            <a:t>exposure</a:t>
          </a:r>
          <a:endParaRPr lang="de-DE" sz="2000" b="0" i="0" dirty="0" smtClean="0"/>
        </a:p>
        <a:p>
          <a:r>
            <a:rPr lang="de-DE" sz="2000" b="0" i="0" dirty="0" smtClean="0"/>
            <a:t>- </a:t>
          </a:r>
          <a:r>
            <a:rPr lang="de-DE" sz="2000" b="0" i="0" dirty="0" err="1" smtClean="0"/>
            <a:t>Epigenetic</a:t>
          </a:r>
          <a:r>
            <a:rPr lang="de-DE" sz="2000" b="0" i="0" dirty="0" smtClean="0"/>
            <a:t> </a:t>
          </a:r>
          <a:r>
            <a:rPr lang="de-DE" sz="2000" b="0" i="0" dirty="0" err="1" smtClean="0"/>
            <a:t>mechanisms</a:t>
          </a:r>
          <a:endParaRPr lang="de-DE" sz="2000" b="0" i="0" dirty="0" smtClean="0"/>
        </a:p>
      </dgm:t>
    </dgm:pt>
    <dgm:pt modelId="{AB1E9445-C8F4-4A8B-92E9-07FB021F89B1}" type="sibTrans" cxnId="{4A223ED7-7285-4687-963D-C0678EDF3604}">
      <dgm:prSet/>
      <dgm:spPr/>
      <dgm:t>
        <a:bodyPr/>
        <a:lstStyle/>
        <a:p>
          <a:endParaRPr lang="de-DE"/>
        </a:p>
      </dgm:t>
    </dgm:pt>
    <dgm:pt modelId="{D99D22EC-CBCF-48E3-AFA0-8A33AA6192E1}" type="parTrans" cxnId="{4A223ED7-7285-4687-963D-C0678EDF3604}">
      <dgm:prSet/>
      <dgm:spPr/>
      <dgm:t>
        <a:bodyPr/>
        <a:lstStyle/>
        <a:p>
          <a:endParaRPr lang="de-DE"/>
        </a:p>
      </dgm:t>
    </dgm:pt>
    <dgm:pt modelId="{3F1ACE34-2F9D-42D6-A2E6-98AFA2AF64E8}">
      <dgm:prSet phldrT="[Text]" custT="1"/>
      <dgm:spPr/>
      <dgm:t>
        <a:bodyPr/>
        <a:lstStyle/>
        <a:p>
          <a:endParaRPr lang="de-DE" sz="2400" b="1" i="1" dirty="0" smtClean="0">
            <a:solidFill>
              <a:schemeClr val="bg1"/>
            </a:solidFill>
          </a:endParaRPr>
        </a:p>
        <a:p>
          <a:r>
            <a:rPr lang="de-DE" sz="2400" b="1" i="1" dirty="0" err="1" smtClean="0">
              <a:solidFill>
                <a:schemeClr val="bg1"/>
              </a:solidFill>
            </a:rPr>
            <a:t>Menopausal</a:t>
          </a:r>
          <a:r>
            <a:rPr lang="de-DE" sz="2400" b="1" i="1" dirty="0" smtClean="0">
              <a:solidFill>
                <a:schemeClr val="bg1"/>
              </a:solidFill>
            </a:rPr>
            <a:t> </a:t>
          </a:r>
          <a:r>
            <a:rPr lang="de-DE" sz="2400" b="1" i="1" dirty="0" err="1" smtClean="0">
              <a:solidFill>
                <a:schemeClr val="bg1"/>
              </a:solidFill>
            </a:rPr>
            <a:t>applications</a:t>
          </a:r>
          <a:r>
            <a:rPr lang="de-DE" sz="2400" b="1" i="1" dirty="0" smtClean="0">
              <a:solidFill>
                <a:schemeClr val="bg1"/>
              </a:solidFill>
            </a:rPr>
            <a:t> of </a:t>
          </a:r>
          <a:r>
            <a:rPr lang="de-DE" sz="2400" b="1" i="1" dirty="0" err="1" smtClean="0">
              <a:solidFill>
                <a:schemeClr val="bg1"/>
              </a:solidFill>
            </a:rPr>
            <a:t>dietary</a:t>
          </a:r>
          <a:r>
            <a:rPr lang="de-DE" sz="2400" b="1" i="1" dirty="0" smtClean="0">
              <a:solidFill>
                <a:schemeClr val="bg1"/>
              </a:solidFill>
            </a:rPr>
            <a:t> </a:t>
          </a:r>
          <a:r>
            <a:rPr lang="de-DE" sz="2400" b="1" i="1" dirty="0" err="1" smtClean="0">
              <a:solidFill>
                <a:schemeClr val="bg1"/>
              </a:solidFill>
            </a:rPr>
            <a:t>supplements</a:t>
          </a:r>
          <a:r>
            <a:rPr lang="de-DE" sz="2000" dirty="0" smtClean="0"/>
            <a:t>:</a:t>
          </a:r>
        </a:p>
        <a:p>
          <a:r>
            <a:rPr lang="de-DE" sz="2000" dirty="0" smtClean="0"/>
            <a:t>- </a:t>
          </a:r>
          <a:r>
            <a:rPr lang="de-DE" sz="2000" dirty="0" err="1" smtClean="0"/>
            <a:t>Efficacy</a:t>
          </a:r>
          <a:r>
            <a:rPr lang="de-DE" sz="2000" dirty="0" smtClean="0"/>
            <a:t>: </a:t>
          </a:r>
          <a:r>
            <a:rPr lang="de-DE" sz="2000" dirty="0" err="1" smtClean="0"/>
            <a:t>bone</a:t>
          </a:r>
          <a:r>
            <a:rPr lang="de-DE" sz="2000" dirty="0" smtClean="0"/>
            <a:t> </a:t>
          </a:r>
          <a:r>
            <a:rPr lang="de-DE" sz="2000" dirty="0" err="1" smtClean="0"/>
            <a:t>health</a:t>
          </a:r>
          <a:endParaRPr lang="de-DE" sz="2000" dirty="0" smtClean="0"/>
        </a:p>
        <a:p>
          <a:r>
            <a:rPr lang="de-DE" sz="2000" dirty="0" smtClean="0"/>
            <a:t>- </a:t>
          </a:r>
          <a:r>
            <a:rPr lang="de-DE" sz="2000" dirty="0" err="1" smtClean="0"/>
            <a:t>Safety</a:t>
          </a:r>
          <a:r>
            <a:rPr lang="de-DE" sz="2000" dirty="0" smtClean="0"/>
            <a:t>: </a:t>
          </a:r>
          <a:r>
            <a:rPr lang="de-DE" sz="2000" dirty="0" err="1" smtClean="0"/>
            <a:t>breast</a:t>
          </a:r>
          <a:r>
            <a:rPr lang="de-DE" sz="2000" dirty="0" smtClean="0"/>
            <a:t> </a:t>
          </a:r>
          <a:r>
            <a:rPr lang="de-DE" sz="2000" dirty="0" err="1" smtClean="0"/>
            <a:t>cancer</a:t>
          </a:r>
          <a:r>
            <a:rPr lang="de-DE" sz="2000" dirty="0" smtClean="0"/>
            <a:t> and </a:t>
          </a:r>
          <a:r>
            <a:rPr lang="de-DE" sz="2000" dirty="0" err="1" smtClean="0"/>
            <a:t>endometrial</a:t>
          </a:r>
          <a:r>
            <a:rPr lang="de-DE" sz="2000" dirty="0" smtClean="0"/>
            <a:t> </a:t>
          </a:r>
          <a:r>
            <a:rPr lang="de-DE" sz="2000" dirty="0" err="1" smtClean="0"/>
            <a:t>hyperplasia</a:t>
          </a:r>
          <a:endParaRPr lang="de-DE" sz="2000" dirty="0" smtClean="0"/>
        </a:p>
        <a:p>
          <a:endParaRPr lang="de-DE" sz="2000" dirty="0"/>
        </a:p>
      </dgm:t>
    </dgm:pt>
    <dgm:pt modelId="{50C7D6A0-E165-4DD3-89D2-C9907F0DF5B4}" type="sibTrans" cxnId="{6EBBB004-71CC-4522-9398-F6D9EA39F892}">
      <dgm:prSet/>
      <dgm:spPr/>
      <dgm:t>
        <a:bodyPr/>
        <a:lstStyle/>
        <a:p>
          <a:endParaRPr lang="de-DE"/>
        </a:p>
      </dgm:t>
    </dgm:pt>
    <dgm:pt modelId="{0B78F572-DEA3-4AA0-B09A-295B0F2FD68A}" type="parTrans" cxnId="{6EBBB004-71CC-4522-9398-F6D9EA39F892}">
      <dgm:prSet/>
      <dgm:spPr/>
      <dgm:t>
        <a:bodyPr/>
        <a:lstStyle/>
        <a:p>
          <a:endParaRPr lang="de-DE"/>
        </a:p>
      </dgm:t>
    </dgm:pt>
    <dgm:pt modelId="{4FF2DE6D-3636-4506-959C-963D30D4D6D3}" type="pres">
      <dgm:prSet presAssocID="{33ED0A5C-2CC9-495B-8C02-3997B971632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A540E54-CDD5-4D56-B372-FAD826FA706A}" type="pres">
      <dgm:prSet presAssocID="{33ED0A5C-2CC9-495B-8C02-3997B9716323}" presName="matrix" presStyleCnt="0"/>
      <dgm:spPr/>
    </dgm:pt>
    <dgm:pt modelId="{48042D31-E8AF-437B-8A6B-61AB9E8C193F}" type="pres">
      <dgm:prSet presAssocID="{33ED0A5C-2CC9-495B-8C02-3997B9716323}" presName="tile1" presStyleLbl="node1" presStyleIdx="0" presStyleCnt="4"/>
      <dgm:spPr/>
      <dgm:t>
        <a:bodyPr/>
        <a:lstStyle/>
        <a:p>
          <a:endParaRPr lang="de-DE"/>
        </a:p>
      </dgm:t>
    </dgm:pt>
    <dgm:pt modelId="{A97930C8-E389-43FE-A5AA-00D4639DC431}" type="pres">
      <dgm:prSet presAssocID="{33ED0A5C-2CC9-495B-8C02-3997B971632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A1F5FE-D293-4091-A2F1-A88377C7FCC4}" type="pres">
      <dgm:prSet presAssocID="{33ED0A5C-2CC9-495B-8C02-3997B9716323}" presName="tile2" presStyleLbl="node1" presStyleIdx="1" presStyleCnt="4"/>
      <dgm:spPr/>
      <dgm:t>
        <a:bodyPr/>
        <a:lstStyle/>
        <a:p>
          <a:endParaRPr lang="de-DE"/>
        </a:p>
      </dgm:t>
    </dgm:pt>
    <dgm:pt modelId="{5FDD17B5-29A0-4448-AC45-15C35242917A}" type="pres">
      <dgm:prSet presAssocID="{33ED0A5C-2CC9-495B-8C02-3997B971632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F5068B-B01E-43C6-ACFB-D75475E08CB8}" type="pres">
      <dgm:prSet presAssocID="{33ED0A5C-2CC9-495B-8C02-3997B9716323}" presName="tile3" presStyleLbl="node1" presStyleIdx="2" presStyleCnt="4"/>
      <dgm:spPr/>
      <dgm:t>
        <a:bodyPr/>
        <a:lstStyle/>
        <a:p>
          <a:endParaRPr lang="de-DE"/>
        </a:p>
      </dgm:t>
    </dgm:pt>
    <dgm:pt modelId="{18824348-F037-4BED-AB49-3E11C1068886}" type="pres">
      <dgm:prSet presAssocID="{33ED0A5C-2CC9-495B-8C02-3997B971632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6D6FFC3-A294-468C-AFC3-2127FBE1F63A}" type="pres">
      <dgm:prSet presAssocID="{33ED0A5C-2CC9-495B-8C02-3997B9716323}" presName="tile4" presStyleLbl="node1" presStyleIdx="3" presStyleCnt="4"/>
      <dgm:spPr/>
      <dgm:t>
        <a:bodyPr/>
        <a:lstStyle/>
        <a:p>
          <a:endParaRPr lang="de-DE"/>
        </a:p>
      </dgm:t>
    </dgm:pt>
    <dgm:pt modelId="{0F8733FB-F7F6-4754-9AA8-F292A9CCD5D2}" type="pres">
      <dgm:prSet presAssocID="{33ED0A5C-2CC9-495B-8C02-3997B971632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2E135B-A175-4B2C-AF48-CBF7761F8DBB}" type="pres">
      <dgm:prSet presAssocID="{33ED0A5C-2CC9-495B-8C02-3997B9716323}" presName="centerTile" presStyleLbl="fgShp" presStyleIdx="0" presStyleCnt="1" custScaleX="133873" custScaleY="77922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</dgm:ptLst>
  <dgm:cxnLst>
    <dgm:cxn modelId="{4DA20A77-175A-4252-874C-0892D07712C6}" type="presOf" srcId="{3592A7B3-4C55-4739-B5FA-8B258751C941}" destId="{5FDD17B5-29A0-4448-AC45-15C35242917A}" srcOrd="1" destOrd="0" presId="urn:microsoft.com/office/officeart/2005/8/layout/matrix1"/>
    <dgm:cxn modelId="{1560A2EF-419E-4AF9-AEB9-B1E515D6E398}" type="presOf" srcId="{3F1ACE34-2F9D-42D6-A2E6-98AFA2AF64E8}" destId="{A97930C8-E389-43FE-A5AA-00D4639DC431}" srcOrd="1" destOrd="0" presId="urn:microsoft.com/office/officeart/2005/8/layout/matrix1"/>
    <dgm:cxn modelId="{301D7902-68B1-44CE-9060-D3CEC2006059}" type="presOf" srcId="{C42D4D20-DA9F-421D-85B3-25E684ABD1A0}" destId="{16D6FFC3-A294-468C-AFC3-2127FBE1F63A}" srcOrd="0" destOrd="0" presId="urn:microsoft.com/office/officeart/2005/8/layout/matrix1"/>
    <dgm:cxn modelId="{E544FAB0-091E-4FCA-BAE8-1DEDA052616F}" type="presOf" srcId="{DA7F20C4-EFEE-4F4E-989A-BEF746726AEC}" destId="{18824348-F037-4BED-AB49-3E11C1068886}" srcOrd="1" destOrd="0" presId="urn:microsoft.com/office/officeart/2005/8/layout/matrix1"/>
    <dgm:cxn modelId="{760B7192-3AB4-4F68-8913-71B883B693AA}" type="presOf" srcId="{3592A7B3-4C55-4739-B5FA-8B258751C941}" destId="{B8A1F5FE-D293-4091-A2F1-A88377C7FCC4}" srcOrd="0" destOrd="0" presId="urn:microsoft.com/office/officeart/2005/8/layout/matrix1"/>
    <dgm:cxn modelId="{83706CB7-FACF-4AEF-A402-ED957DBEBC42}" srcId="{FBD9B083-0135-4998-884F-3EF5E57C4163}" destId="{C42D4D20-DA9F-421D-85B3-25E684ABD1A0}" srcOrd="3" destOrd="0" parTransId="{AA0DF6BA-A69C-489D-A7E1-4B7E3F935DEB}" sibTransId="{F9DBB6AD-8F00-419A-9960-6BE6A2CACC9D}"/>
    <dgm:cxn modelId="{42959199-DA39-4BB9-B9CB-172262CE8D3A}" srcId="{FBD9B083-0135-4998-884F-3EF5E57C4163}" destId="{DA7F20C4-EFEE-4F4E-989A-BEF746726AEC}" srcOrd="2" destOrd="0" parTransId="{DDB8D047-74E2-494F-8FCA-652BCE265E33}" sibTransId="{EF8FAB3E-A4F1-44AD-8DC7-2518009C6C5A}"/>
    <dgm:cxn modelId="{3614648E-537D-4712-8454-43473B7FFBCB}" type="presOf" srcId="{33ED0A5C-2CC9-495B-8C02-3997B9716323}" destId="{4FF2DE6D-3636-4506-959C-963D30D4D6D3}" srcOrd="0" destOrd="0" presId="urn:microsoft.com/office/officeart/2005/8/layout/matrix1"/>
    <dgm:cxn modelId="{4A223ED7-7285-4687-963D-C0678EDF3604}" srcId="{FBD9B083-0135-4998-884F-3EF5E57C4163}" destId="{3592A7B3-4C55-4739-B5FA-8B258751C941}" srcOrd="1" destOrd="0" parTransId="{D99D22EC-CBCF-48E3-AFA0-8A33AA6192E1}" sibTransId="{AB1E9445-C8F4-4A8B-92E9-07FB021F89B1}"/>
    <dgm:cxn modelId="{88200788-5C19-44A4-B8F9-6EFB98476F79}" type="presOf" srcId="{FBD9B083-0135-4998-884F-3EF5E57C4163}" destId="{132E135B-A175-4B2C-AF48-CBF7761F8DBB}" srcOrd="0" destOrd="0" presId="urn:microsoft.com/office/officeart/2005/8/layout/matrix1"/>
    <dgm:cxn modelId="{EC328021-DD36-4B4E-BBD0-2C78F8B4EEBD}" type="presOf" srcId="{DA7F20C4-EFEE-4F4E-989A-BEF746726AEC}" destId="{75F5068B-B01E-43C6-ACFB-D75475E08CB8}" srcOrd="0" destOrd="0" presId="urn:microsoft.com/office/officeart/2005/8/layout/matrix1"/>
    <dgm:cxn modelId="{B835C860-9BC6-4F71-8DCF-AF0CB1B2B945}" type="presOf" srcId="{3F1ACE34-2F9D-42D6-A2E6-98AFA2AF64E8}" destId="{48042D31-E8AF-437B-8A6B-61AB9E8C193F}" srcOrd="0" destOrd="0" presId="urn:microsoft.com/office/officeart/2005/8/layout/matrix1"/>
    <dgm:cxn modelId="{3156FC98-C153-42AE-975D-06BA4BB4C4F7}" type="presOf" srcId="{C42D4D20-DA9F-421D-85B3-25E684ABD1A0}" destId="{0F8733FB-F7F6-4754-9AA8-F292A9CCD5D2}" srcOrd="1" destOrd="0" presId="urn:microsoft.com/office/officeart/2005/8/layout/matrix1"/>
    <dgm:cxn modelId="{D318656B-8B9D-4546-981D-5699C92D7A62}" srcId="{33ED0A5C-2CC9-495B-8C02-3997B9716323}" destId="{FBD9B083-0135-4998-884F-3EF5E57C4163}" srcOrd="0" destOrd="0" parTransId="{8A98C583-B561-49F5-AC05-DCF8CE2E09B1}" sibTransId="{15599365-28C3-4D3F-A6E9-22FFCD856FFE}"/>
    <dgm:cxn modelId="{6EBBB004-71CC-4522-9398-F6D9EA39F892}" srcId="{FBD9B083-0135-4998-884F-3EF5E57C4163}" destId="{3F1ACE34-2F9D-42D6-A2E6-98AFA2AF64E8}" srcOrd="0" destOrd="0" parTransId="{0B78F572-DEA3-4AA0-B09A-295B0F2FD68A}" sibTransId="{50C7D6A0-E165-4DD3-89D2-C9907F0DF5B4}"/>
    <dgm:cxn modelId="{E1DE8A02-499B-4F30-B3A2-B96FC4B7D8F3}" type="presParOf" srcId="{4FF2DE6D-3636-4506-959C-963D30D4D6D3}" destId="{9A540E54-CDD5-4D56-B372-FAD826FA706A}" srcOrd="0" destOrd="0" presId="urn:microsoft.com/office/officeart/2005/8/layout/matrix1"/>
    <dgm:cxn modelId="{0F96195A-71C7-48DA-A73E-216359F00847}" type="presParOf" srcId="{9A540E54-CDD5-4D56-B372-FAD826FA706A}" destId="{48042D31-E8AF-437B-8A6B-61AB9E8C193F}" srcOrd="0" destOrd="0" presId="urn:microsoft.com/office/officeart/2005/8/layout/matrix1"/>
    <dgm:cxn modelId="{ADE2B58E-4C1F-49CA-B02C-BC8EDD0CFC46}" type="presParOf" srcId="{9A540E54-CDD5-4D56-B372-FAD826FA706A}" destId="{A97930C8-E389-43FE-A5AA-00D4639DC431}" srcOrd="1" destOrd="0" presId="urn:microsoft.com/office/officeart/2005/8/layout/matrix1"/>
    <dgm:cxn modelId="{5D580ACE-FE6F-45D0-80C9-4735FAB28DE1}" type="presParOf" srcId="{9A540E54-CDD5-4D56-B372-FAD826FA706A}" destId="{B8A1F5FE-D293-4091-A2F1-A88377C7FCC4}" srcOrd="2" destOrd="0" presId="urn:microsoft.com/office/officeart/2005/8/layout/matrix1"/>
    <dgm:cxn modelId="{25581A08-CA79-4574-9A0E-75702134A832}" type="presParOf" srcId="{9A540E54-CDD5-4D56-B372-FAD826FA706A}" destId="{5FDD17B5-29A0-4448-AC45-15C35242917A}" srcOrd="3" destOrd="0" presId="urn:microsoft.com/office/officeart/2005/8/layout/matrix1"/>
    <dgm:cxn modelId="{0B8EE48B-D988-46C2-B205-7C933CA79AD0}" type="presParOf" srcId="{9A540E54-CDD5-4D56-B372-FAD826FA706A}" destId="{75F5068B-B01E-43C6-ACFB-D75475E08CB8}" srcOrd="4" destOrd="0" presId="urn:microsoft.com/office/officeart/2005/8/layout/matrix1"/>
    <dgm:cxn modelId="{3E3CAD3B-C7A7-4B94-8871-566AE9D9A531}" type="presParOf" srcId="{9A540E54-CDD5-4D56-B372-FAD826FA706A}" destId="{18824348-F037-4BED-AB49-3E11C1068886}" srcOrd="5" destOrd="0" presId="urn:microsoft.com/office/officeart/2005/8/layout/matrix1"/>
    <dgm:cxn modelId="{BB8B4BF1-7922-4F67-8421-8E9DD9B0527F}" type="presParOf" srcId="{9A540E54-CDD5-4D56-B372-FAD826FA706A}" destId="{16D6FFC3-A294-468C-AFC3-2127FBE1F63A}" srcOrd="6" destOrd="0" presId="urn:microsoft.com/office/officeart/2005/8/layout/matrix1"/>
    <dgm:cxn modelId="{45BFA0D6-3937-4AAD-9D04-481141E14216}" type="presParOf" srcId="{9A540E54-CDD5-4D56-B372-FAD826FA706A}" destId="{0F8733FB-F7F6-4754-9AA8-F292A9CCD5D2}" srcOrd="7" destOrd="0" presId="urn:microsoft.com/office/officeart/2005/8/layout/matrix1"/>
    <dgm:cxn modelId="{0FC19706-66A7-45DC-B8DE-BAA5EA2B99DA}" type="presParOf" srcId="{4FF2DE6D-3636-4506-959C-963D30D4D6D3}" destId="{132E135B-A175-4B2C-AF48-CBF7761F8DB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42D31-E8AF-437B-8A6B-61AB9E8C193F}">
      <dsp:nvSpPr>
        <dsp:cNvPr id="0" name=""/>
        <dsp:cNvSpPr/>
      </dsp:nvSpPr>
      <dsp:spPr>
        <a:xfrm rot="16200000">
          <a:off x="738082" y="-738082"/>
          <a:ext cx="2772308" cy="424847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b="1" i="1" kern="1200" dirty="0" smtClean="0">
            <a:solidFill>
              <a:schemeClr val="bg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i="1" kern="1200" dirty="0" err="1" smtClean="0">
              <a:solidFill>
                <a:schemeClr val="bg1"/>
              </a:solidFill>
            </a:rPr>
            <a:t>Menopausal</a:t>
          </a:r>
          <a:r>
            <a:rPr lang="de-DE" sz="2400" b="1" i="1" kern="1200" dirty="0" smtClean="0">
              <a:solidFill>
                <a:schemeClr val="bg1"/>
              </a:solidFill>
            </a:rPr>
            <a:t> </a:t>
          </a:r>
          <a:r>
            <a:rPr lang="de-DE" sz="2400" b="1" i="1" kern="1200" dirty="0" err="1" smtClean="0">
              <a:solidFill>
                <a:schemeClr val="bg1"/>
              </a:solidFill>
            </a:rPr>
            <a:t>applications</a:t>
          </a:r>
          <a:r>
            <a:rPr lang="de-DE" sz="2400" b="1" i="1" kern="1200" dirty="0" smtClean="0">
              <a:solidFill>
                <a:schemeClr val="bg1"/>
              </a:solidFill>
            </a:rPr>
            <a:t> of </a:t>
          </a:r>
          <a:r>
            <a:rPr lang="de-DE" sz="2400" b="1" i="1" kern="1200" dirty="0" err="1" smtClean="0">
              <a:solidFill>
                <a:schemeClr val="bg1"/>
              </a:solidFill>
            </a:rPr>
            <a:t>dietary</a:t>
          </a:r>
          <a:r>
            <a:rPr lang="de-DE" sz="2400" b="1" i="1" kern="1200" dirty="0" smtClean="0">
              <a:solidFill>
                <a:schemeClr val="bg1"/>
              </a:solidFill>
            </a:rPr>
            <a:t> </a:t>
          </a:r>
          <a:r>
            <a:rPr lang="de-DE" sz="2400" b="1" i="1" kern="1200" dirty="0" err="1" smtClean="0">
              <a:solidFill>
                <a:schemeClr val="bg1"/>
              </a:solidFill>
            </a:rPr>
            <a:t>supplements</a:t>
          </a:r>
          <a:r>
            <a:rPr lang="de-DE" sz="2000" kern="1200" dirty="0" smtClean="0"/>
            <a:t>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- </a:t>
          </a:r>
          <a:r>
            <a:rPr lang="de-DE" sz="2000" kern="1200" dirty="0" err="1" smtClean="0"/>
            <a:t>Efficacy</a:t>
          </a:r>
          <a:r>
            <a:rPr lang="de-DE" sz="2000" kern="1200" dirty="0" smtClean="0"/>
            <a:t>: </a:t>
          </a:r>
          <a:r>
            <a:rPr lang="de-DE" sz="2000" kern="1200" dirty="0" err="1" smtClean="0"/>
            <a:t>bone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health</a:t>
          </a:r>
          <a:endParaRPr lang="de-DE" sz="20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- </a:t>
          </a:r>
          <a:r>
            <a:rPr lang="de-DE" sz="2000" kern="1200" dirty="0" err="1" smtClean="0"/>
            <a:t>Safety</a:t>
          </a:r>
          <a:r>
            <a:rPr lang="de-DE" sz="2000" kern="1200" dirty="0" smtClean="0"/>
            <a:t>: </a:t>
          </a:r>
          <a:r>
            <a:rPr lang="de-DE" sz="2000" kern="1200" dirty="0" err="1" smtClean="0"/>
            <a:t>breast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cancer</a:t>
          </a:r>
          <a:r>
            <a:rPr lang="de-DE" sz="2000" kern="1200" dirty="0" smtClean="0"/>
            <a:t> and </a:t>
          </a:r>
          <a:r>
            <a:rPr lang="de-DE" sz="2000" kern="1200" dirty="0" err="1" smtClean="0"/>
            <a:t>endometrial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hyperplasia</a:t>
          </a:r>
          <a:endParaRPr lang="de-DE" sz="20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/>
        </a:p>
      </dsp:txBody>
      <dsp:txXfrm rot="5400000">
        <a:off x="0" y="0"/>
        <a:ext cx="4248472" cy="2079231"/>
      </dsp:txXfrm>
    </dsp:sp>
    <dsp:sp modelId="{B8A1F5FE-D293-4091-A2F1-A88377C7FCC4}">
      <dsp:nvSpPr>
        <dsp:cNvPr id="0" name=""/>
        <dsp:cNvSpPr/>
      </dsp:nvSpPr>
      <dsp:spPr>
        <a:xfrm>
          <a:off x="4248472" y="0"/>
          <a:ext cx="4248472" cy="277230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i="1" kern="1200" dirty="0" err="1" smtClean="0"/>
            <a:t>Developmental</a:t>
          </a:r>
          <a:r>
            <a:rPr lang="de-DE" sz="2400" b="1" i="1" kern="1200" dirty="0" smtClean="0"/>
            <a:t> </a:t>
          </a:r>
          <a:r>
            <a:rPr lang="de-DE" sz="2400" b="1" i="1" kern="1200" dirty="0" err="1" smtClean="0"/>
            <a:t>programming</a:t>
          </a:r>
          <a:r>
            <a:rPr lang="de-DE" sz="2400" b="1" i="1" kern="1200" dirty="0" smtClean="0"/>
            <a:t> &amp; </a:t>
          </a:r>
          <a:r>
            <a:rPr lang="de-DE" sz="2400" b="1" i="1" kern="1200" dirty="0" err="1" smtClean="0"/>
            <a:t>breast</a:t>
          </a:r>
          <a:r>
            <a:rPr lang="de-DE" sz="2400" b="1" i="1" kern="1200" dirty="0" smtClean="0"/>
            <a:t> </a:t>
          </a:r>
          <a:r>
            <a:rPr lang="de-DE" sz="2400" b="1" i="1" kern="1200" dirty="0" err="1" smtClean="0"/>
            <a:t>cancer</a:t>
          </a:r>
          <a:r>
            <a:rPr lang="de-DE" sz="2400" b="1" i="1" kern="1200" dirty="0" smtClean="0"/>
            <a:t> (</a:t>
          </a:r>
          <a:r>
            <a:rPr lang="de-DE" sz="2400" b="1" i="1" kern="1200" dirty="0" err="1" smtClean="0"/>
            <a:t>prevention</a:t>
          </a:r>
          <a:r>
            <a:rPr lang="de-DE" sz="2400" b="1" i="1" kern="1200" dirty="0" smtClean="0"/>
            <a:t>):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i="0" kern="1200" dirty="0" smtClean="0"/>
            <a:t> </a:t>
          </a:r>
          <a:r>
            <a:rPr lang="de-DE" sz="2000" b="0" i="0" kern="1200" dirty="0" smtClean="0"/>
            <a:t>- Fetal, </a:t>
          </a:r>
          <a:r>
            <a:rPr lang="de-DE" sz="2000" b="0" i="0" kern="1200" dirty="0" err="1" smtClean="0"/>
            <a:t>neonatal</a:t>
          </a:r>
          <a:r>
            <a:rPr lang="de-DE" sz="2000" b="0" i="0" kern="1200" dirty="0" smtClean="0"/>
            <a:t>, </a:t>
          </a:r>
          <a:r>
            <a:rPr lang="de-DE" sz="2000" b="0" i="0" kern="1200" dirty="0" err="1" smtClean="0"/>
            <a:t>pubertal</a:t>
          </a:r>
          <a:r>
            <a:rPr lang="de-DE" sz="2000" b="0" i="0" kern="1200" dirty="0" smtClean="0"/>
            <a:t> </a:t>
          </a:r>
          <a:r>
            <a:rPr lang="de-DE" sz="2000" b="0" i="0" kern="1200" dirty="0" err="1" smtClean="0"/>
            <a:t>exposure</a:t>
          </a:r>
          <a:endParaRPr lang="de-DE" sz="2000" b="0" i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0" i="0" kern="1200" dirty="0" smtClean="0"/>
            <a:t>- </a:t>
          </a:r>
          <a:r>
            <a:rPr lang="de-DE" sz="2000" b="0" i="0" kern="1200" dirty="0" err="1" smtClean="0"/>
            <a:t>Epigenetic</a:t>
          </a:r>
          <a:r>
            <a:rPr lang="de-DE" sz="2000" b="0" i="0" kern="1200" dirty="0" smtClean="0"/>
            <a:t> </a:t>
          </a:r>
          <a:r>
            <a:rPr lang="de-DE" sz="2000" b="0" i="0" kern="1200" dirty="0" err="1" smtClean="0"/>
            <a:t>mechanisms</a:t>
          </a:r>
          <a:endParaRPr lang="de-DE" sz="2000" b="0" i="0" kern="1200" dirty="0" smtClean="0"/>
        </a:p>
      </dsp:txBody>
      <dsp:txXfrm>
        <a:off x="4248472" y="0"/>
        <a:ext cx="4248472" cy="2079231"/>
      </dsp:txXfrm>
    </dsp:sp>
    <dsp:sp modelId="{75F5068B-B01E-43C6-ACFB-D75475E08CB8}">
      <dsp:nvSpPr>
        <dsp:cNvPr id="0" name=""/>
        <dsp:cNvSpPr/>
      </dsp:nvSpPr>
      <dsp:spPr>
        <a:xfrm rot="10800000">
          <a:off x="0" y="2772308"/>
          <a:ext cx="4248472" cy="277230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i="1" kern="1200" dirty="0" err="1" smtClean="0"/>
            <a:t>Estrogen</a:t>
          </a:r>
          <a:r>
            <a:rPr lang="de-DE" sz="2400" b="1" i="1" kern="1200" dirty="0" smtClean="0"/>
            <a:t> </a:t>
          </a:r>
          <a:r>
            <a:rPr lang="de-DE" sz="2400" b="1" i="1" kern="1200" dirty="0" err="1" smtClean="0"/>
            <a:t>receptors</a:t>
          </a:r>
          <a:r>
            <a:rPr lang="de-DE" sz="2400" b="1" i="1" kern="1200" dirty="0" smtClean="0"/>
            <a:t>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- Interaction of </a:t>
          </a:r>
          <a:r>
            <a:rPr lang="de-DE" sz="1900" kern="1200" dirty="0" err="1" smtClean="0"/>
            <a:t>signaling</a:t>
          </a:r>
          <a:r>
            <a:rPr lang="de-DE" sz="1900" kern="1200" dirty="0" smtClean="0"/>
            <a:t> </a:t>
          </a:r>
          <a:r>
            <a:rPr lang="de-DE" sz="1900" kern="1200" dirty="0" err="1" smtClean="0"/>
            <a:t>pathways</a:t>
          </a:r>
          <a:endParaRPr lang="de-DE" sz="19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- Screening </a:t>
          </a:r>
          <a:r>
            <a:rPr lang="de-DE" sz="1900" kern="1200" dirty="0" err="1" smtClean="0"/>
            <a:t>tools</a:t>
          </a:r>
          <a:r>
            <a:rPr lang="de-DE" sz="1900" kern="1200" dirty="0" smtClean="0"/>
            <a:t> </a:t>
          </a:r>
          <a:r>
            <a:rPr lang="de-DE" sz="1900" kern="1200" dirty="0" err="1" smtClean="0"/>
            <a:t>for</a:t>
          </a:r>
          <a:r>
            <a:rPr lang="de-DE" sz="1900" kern="1200" dirty="0" smtClean="0"/>
            <a:t> </a:t>
          </a:r>
          <a:r>
            <a:rPr lang="de-DE" sz="1900" kern="1200" dirty="0" err="1" smtClean="0"/>
            <a:t>novel</a:t>
          </a:r>
          <a:r>
            <a:rPr lang="de-DE" sz="1900" kern="1200" dirty="0" smtClean="0"/>
            <a:t> </a:t>
          </a:r>
          <a:r>
            <a:rPr lang="de-DE" sz="1900" kern="1200" dirty="0" err="1" smtClean="0"/>
            <a:t>compounds</a:t>
          </a:r>
          <a:endParaRPr lang="de-DE" sz="19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900" kern="1200" dirty="0"/>
        </a:p>
      </dsp:txBody>
      <dsp:txXfrm rot="10800000">
        <a:off x="0" y="3465385"/>
        <a:ext cx="4248472" cy="2079231"/>
      </dsp:txXfrm>
    </dsp:sp>
    <dsp:sp modelId="{16D6FFC3-A294-468C-AFC3-2127FBE1F63A}">
      <dsp:nvSpPr>
        <dsp:cNvPr id="0" name=""/>
        <dsp:cNvSpPr/>
      </dsp:nvSpPr>
      <dsp:spPr>
        <a:xfrm rot="5400000">
          <a:off x="4986554" y="2034226"/>
          <a:ext cx="2772308" cy="424847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i="1" kern="1200" dirty="0" smtClean="0"/>
            <a:t>Androgen </a:t>
          </a:r>
          <a:r>
            <a:rPr lang="de-DE" sz="2400" b="1" i="1" kern="1200" dirty="0" err="1" smtClean="0"/>
            <a:t>receptors</a:t>
          </a:r>
          <a:r>
            <a:rPr lang="de-DE" sz="2400" kern="1200" dirty="0" smtClean="0"/>
            <a:t>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- </a:t>
          </a:r>
          <a:r>
            <a:rPr lang="de-DE" sz="2000" kern="1200" dirty="0" err="1" smtClean="0"/>
            <a:t>Anabolic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steroids</a:t>
          </a:r>
          <a:r>
            <a:rPr lang="de-DE" sz="2000" kern="1200" dirty="0" smtClean="0"/>
            <a:t> – </a:t>
          </a:r>
          <a:r>
            <a:rPr lang="de-DE" sz="2000" kern="1200" dirty="0" err="1" smtClean="0"/>
            <a:t>detection</a:t>
          </a:r>
          <a:r>
            <a:rPr lang="de-DE" sz="2000" kern="1200" dirty="0" smtClean="0"/>
            <a:t> and </a:t>
          </a:r>
          <a:r>
            <a:rPr lang="de-DE" sz="2000" kern="1200" dirty="0" err="1" smtClean="0"/>
            <a:t>biomedical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side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effects</a:t>
          </a:r>
          <a:r>
            <a:rPr lang="de-DE" sz="20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- </a:t>
          </a:r>
          <a:r>
            <a:rPr lang="de-DE" sz="2000" kern="1200" dirty="0" err="1" smtClean="0"/>
            <a:t>Prostate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cancer</a:t>
          </a:r>
          <a:r>
            <a:rPr lang="de-DE" sz="2000" kern="1200" dirty="0" smtClean="0"/>
            <a:t> </a:t>
          </a:r>
          <a:r>
            <a:rPr lang="de-DE" sz="2000" kern="1200" dirty="0" err="1" smtClean="0"/>
            <a:t>microenvironment</a:t>
          </a:r>
          <a:endParaRPr lang="de-DE" sz="20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/>
        </a:p>
      </dsp:txBody>
      <dsp:txXfrm rot="-5400000">
        <a:off x="4248472" y="3465384"/>
        <a:ext cx="4248472" cy="2079231"/>
      </dsp:txXfrm>
    </dsp:sp>
    <dsp:sp modelId="{132E135B-A175-4B2C-AF48-CBF7761F8DBB}">
      <dsp:nvSpPr>
        <dsp:cNvPr id="0" name=""/>
        <dsp:cNvSpPr/>
      </dsp:nvSpPr>
      <dsp:spPr>
        <a:xfrm>
          <a:off x="2542204" y="2232248"/>
          <a:ext cx="3412534" cy="108011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kern="1200" dirty="0" err="1" smtClean="0"/>
            <a:t>Nuclear</a:t>
          </a:r>
          <a:r>
            <a:rPr lang="de-DE" sz="2800" b="1" kern="1200" dirty="0" smtClean="0"/>
            <a:t> </a:t>
          </a:r>
          <a:r>
            <a:rPr lang="de-DE" sz="2800" b="1" kern="1200" dirty="0" err="1" smtClean="0"/>
            <a:t>Receptors</a:t>
          </a:r>
          <a:r>
            <a:rPr lang="de-DE" sz="2800" b="1" kern="1200" dirty="0" smtClean="0"/>
            <a:t>/ Natural </a:t>
          </a:r>
          <a:r>
            <a:rPr lang="de-DE" sz="2800" b="1" kern="1200" dirty="0" err="1" smtClean="0"/>
            <a:t>Compounds</a:t>
          </a:r>
          <a:endParaRPr lang="de-DE" sz="2800" b="1" kern="1200" dirty="0"/>
        </a:p>
      </dsp:txBody>
      <dsp:txXfrm>
        <a:off x="2594931" y="2284975"/>
        <a:ext cx="3307080" cy="974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73A353B5-52A1-4B28-953A-2E373AE94CDA}" type="datetimeFigureOut">
              <a:rPr lang="de-DE"/>
              <a:pPr>
                <a:defRPr/>
              </a:pPr>
              <a:t>19.07.2016</a:t>
            </a:fld>
            <a:endParaRPr lang="de-DE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DAD72B01-544A-479D-ACB3-EB6632A68AD2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688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31" tIns="46065" rIns="92131" bIns="46065" anchor="ctr"/>
          <a:lstStyle/>
          <a:p>
            <a:pPr defTabSz="454025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131" tIns="46065" rIns="92131" bIns="46065" anchor="ctr"/>
          <a:lstStyle>
            <a:lvl1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1pPr>
            <a:lvl2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2pPr>
            <a:lvl3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3pPr>
            <a:lvl4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4pPr>
            <a:lvl5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smtClean="0">
              <a:cs typeface="+mn-cs"/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131" tIns="46065" rIns="92131" bIns="46065" anchor="ctr"/>
          <a:lstStyle>
            <a:lvl1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1pPr>
            <a:lvl2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2pPr>
            <a:lvl3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3pPr>
            <a:lvl4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4pPr>
            <a:lvl5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smtClean="0">
              <a:cs typeface="+mn-cs"/>
            </a:endParaRPr>
          </a:p>
        </p:txBody>
      </p:sp>
      <p:sp>
        <p:nvSpPr>
          <p:cNvPr id="1946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9300"/>
            <a:ext cx="4954588" cy="37163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4875" y="4714875"/>
            <a:ext cx="4984750" cy="446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5395" tIns="47878" rIns="95395" bIns="47878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131" tIns="46065" rIns="92131" bIns="46065" anchor="ctr"/>
          <a:lstStyle>
            <a:lvl1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1pPr>
            <a:lvl2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2pPr>
            <a:lvl3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3pPr>
            <a:lvl4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4pPr>
            <a:lvl5pPr defTabSz="454025" eaLnBrk="0" hangingPunct="0"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Microsoft Sans Serif" pitchFamily="34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smtClean="0"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31338"/>
            <a:ext cx="2944812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5395" tIns="47878" rIns="95395" bIns="47878" numCol="1" anchor="b" anchorCtr="0" compatLnSpc="1">
            <a:prstTxWarp prst="textNoShape">
              <a:avLst/>
            </a:prstTxWarp>
          </a:bodyPr>
          <a:lstStyle>
            <a:lvl1pPr algn="r" defTabSz="454025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8663" algn="l"/>
                <a:tab pos="1458913" algn="l"/>
                <a:tab pos="21875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41F4E7C6-E586-4F76-A48E-E659FB3CEBE2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764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0937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de-DE" smtClean="0">
                <a:solidFill>
                  <a:srgbClr val="001D4B"/>
                </a:solidFill>
                <a:latin typeface="Times New Roman" pitchFamily="18" charset="0"/>
              </a:rPr>
              <a:t>Heterologous group of plant-derived estrogens with the capacity to </a:t>
            </a:r>
            <a:r>
              <a:rPr lang="en-US" altLang="de-DE" smtClean="0">
                <a:solidFill>
                  <a:srgbClr val="001D4B"/>
                </a:solidFill>
                <a:latin typeface="Times New Roman" pitchFamily="18" charset="0"/>
              </a:rPr>
              <a:t>interfere estrogen dependent signal transduction cascades by binding to the estrogen receptors (ER)</a:t>
            </a:r>
          </a:p>
          <a:p>
            <a:pPr>
              <a:spcBef>
                <a:spcPct val="0"/>
              </a:spcBef>
            </a:pPr>
            <a:endParaRPr lang="en-GB" altLang="de-DE" smtClean="0">
              <a:solidFill>
                <a:srgbClr val="001D4B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GB" altLang="de-DE" b="1" smtClean="0">
                <a:solidFill>
                  <a:srgbClr val="001D4B"/>
                </a:solidFill>
                <a:latin typeface="Times New Roman" pitchFamily="18" charset="0"/>
              </a:rPr>
              <a:t>&gt; 20 substances</a:t>
            </a:r>
            <a:endParaRPr lang="en-GB" altLang="de-DE" smtClean="0">
              <a:solidFill>
                <a:srgbClr val="001D4B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GB" altLang="de-DE" b="1" smtClean="0">
                <a:solidFill>
                  <a:srgbClr val="001D4B"/>
                </a:solidFill>
                <a:latin typeface="Times New Roman" pitchFamily="18" charset="0"/>
              </a:rPr>
              <a:t>&gt; 300 different plants </a:t>
            </a:r>
          </a:p>
          <a:p>
            <a:pPr>
              <a:spcBef>
                <a:spcPct val="0"/>
              </a:spcBef>
            </a:pPr>
            <a:r>
              <a:rPr lang="en-GB" altLang="de-DE" b="1" smtClean="0">
                <a:solidFill>
                  <a:srgbClr val="001D4B"/>
                </a:solidFill>
                <a:latin typeface="Times New Roman" pitchFamily="18" charset="0"/>
              </a:rPr>
              <a:t>&gt; 16 families </a:t>
            </a:r>
          </a:p>
          <a:p>
            <a:pPr>
              <a:spcBef>
                <a:spcPct val="0"/>
              </a:spcBef>
            </a:pPr>
            <a:r>
              <a:rPr lang="de-DE" altLang="de-DE" smtClean="0">
                <a:solidFill>
                  <a:srgbClr val="001D4B"/>
                </a:solidFill>
                <a:latin typeface="Times New Roman" pitchFamily="18" charset="0"/>
              </a:rPr>
              <a:t>(Ren et al.2001)</a:t>
            </a:r>
            <a:r>
              <a:rPr lang="de-DE" altLang="de-DE" b="1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de-DE" altLang="de-DE" smtClean="0">
                <a:solidFill>
                  <a:srgbClr val="001D4B"/>
                </a:solidFill>
                <a:latin typeface="Times New Roman" pitchFamily="18" charset="0"/>
              </a:rPr>
              <a:t>	</a:t>
            </a:r>
          </a:p>
          <a:p>
            <a:pPr>
              <a:spcBef>
                <a:spcPct val="0"/>
              </a:spcBef>
            </a:pPr>
            <a:endParaRPr lang="de-DE" alt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1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2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1" y="1196752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>
            <a:off x="-1" y="1381170"/>
            <a:ext cx="914400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8" y="476672"/>
            <a:ext cx="1868176" cy="553936"/>
          </a:xfrm>
          <a:prstGeom prst="rect">
            <a:avLst/>
          </a:prstGeom>
        </p:spPr>
      </p:pic>
      <p:cxnSp>
        <p:nvCxnSpPr>
          <p:cNvPr id="8" name="Gerade Verbindung 7"/>
          <p:cNvCxnSpPr/>
          <p:nvPr userDrawn="1"/>
        </p:nvCxnSpPr>
        <p:spPr>
          <a:xfrm>
            <a:off x="-2" y="1169513"/>
            <a:ext cx="9144002" cy="0"/>
          </a:xfrm>
          <a:prstGeom prst="line">
            <a:avLst/>
          </a:prstGeom>
          <a:ln w="6350">
            <a:solidFill>
              <a:srgbClr val="0B2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-3" y="1340768"/>
            <a:ext cx="9144002" cy="0"/>
          </a:xfrm>
          <a:prstGeom prst="line">
            <a:avLst/>
          </a:prstGeom>
          <a:ln w="6350">
            <a:solidFill>
              <a:srgbClr val="0B2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867" y="441400"/>
            <a:ext cx="1626816" cy="624487"/>
          </a:xfrm>
          <a:prstGeom prst="rect">
            <a:avLst/>
          </a:prstGeom>
        </p:spPr>
      </p:pic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3132138" y="2708278"/>
            <a:ext cx="2880022" cy="288131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1"/>
          </p:nvPr>
        </p:nvSpPr>
        <p:spPr>
          <a:xfrm>
            <a:off x="2411762" y="5876925"/>
            <a:ext cx="4355107" cy="431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/>
          </p:nvPr>
        </p:nvSpPr>
        <p:spPr>
          <a:xfrm>
            <a:off x="2411414" y="1700215"/>
            <a:ext cx="4356100" cy="433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05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84788"/>
            <a:ext cx="2057400" cy="4641379"/>
          </a:xfrm>
          <a:prstGeom prst="rect">
            <a:avLst/>
          </a:prstGeom>
        </p:spPr>
        <p:txBody>
          <a:bodyPr vert="eaVert"/>
          <a:lstStyle>
            <a:lvl1pPr algn="l">
              <a:defRPr b="0" i="0" baseline="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LU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4788"/>
            <a:ext cx="6019800" cy="4641379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solidFill>
                  <a:srgbClr val="0B2A51"/>
                </a:solidFill>
              </a:defRPr>
            </a:lvl1pPr>
            <a:lvl2pPr>
              <a:defRPr baseline="0">
                <a:solidFill>
                  <a:srgbClr val="0B2A51"/>
                </a:solidFill>
              </a:defRPr>
            </a:lvl2pPr>
            <a:lvl3pPr>
              <a:defRPr baseline="0">
                <a:solidFill>
                  <a:srgbClr val="0B2A51"/>
                </a:solidFill>
              </a:defRPr>
            </a:lvl3pPr>
            <a:lvl4pPr>
              <a:defRPr baseline="0">
                <a:solidFill>
                  <a:srgbClr val="0B2A51"/>
                </a:solidFill>
              </a:defRPr>
            </a:lvl4pPr>
            <a:lvl5pPr>
              <a:defRPr baseline="0">
                <a:solidFill>
                  <a:srgbClr val="0B2A5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LU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71600" y="639388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A490CE7-F732-460C-9D84-B64C0044A4EE}" type="datetime1">
              <a:rPr lang="de-LU" sz="1800" b="0" smtClean="0">
                <a:solidFill>
                  <a:srgbClr val="0B2A51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19.07.2016</a:t>
            </a:fld>
            <a:endParaRPr lang="de-LU" sz="1800" b="0" dirty="0">
              <a:solidFill>
                <a:srgbClr val="0B2A5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21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65EEB04D-0828-4F1C-8D90-7A799E6160CB}" type="datetimeFigureOut">
              <a:rPr lang="de-DE" sz="1800" b="0" smtClean="0">
                <a:solidFill>
                  <a:srgbClr val="0B2A51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19.07.2016</a:t>
            </a:fld>
            <a:endParaRPr lang="de-DE" sz="1800" b="0">
              <a:solidFill>
                <a:srgbClr val="0B2A51"/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B2A51"/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DD5CCB10-FBCD-4CD9-9335-AF88373BDDDA}" type="slidenum">
              <a:rPr lang="de-DE" sz="1800" b="0" smtClean="0">
                <a:solidFill>
                  <a:srgbClr val="0B2A51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de-DE" sz="1800" b="0">
              <a:solidFill>
                <a:srgbClr val="0B2A5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236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2A829-D587-41B1-B927-4C21F356161D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2A6E23-DE26-4CC5-94CC-8121F1A1C03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3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-2" y="1169517"/>
            <a:ext cx="9144002" cy="211657"/>
          </a:xfrm>
          <a:prstGeom prst="rect">
            <a:avLst/>
          </a:prstGeom>
          <a:solidFill>
            <a:srgbClr val="63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de-LU" sz="1800" b="0">
              <a:solidFill>
                <a:srgbClr val="FFFFFF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1169513"/>
          </a:xfrm>
          <a:prstGeom prst="rect">
            <a:avLst/>
          </a:prstGeom>
          <a:solidFill>
            <a:srgbClr val="0B2A5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de-LU" sz="1800" b="0">
              <a:solidFill>
                <a:srgbClr val="FFFFF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30" y="407091"/>
            <a:ext cx="1887452" cy="54688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326" y="4725148"/>
            <a:ext cx="902617" cy="90261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4" y="414043"/>
            <a:ext cx="1728118" cy="61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5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0" y="1123950"/>
            <a:ext cx="9144000" cy="1588"/>
          </a:xfrm>
          <a:prstGeom prst="line">
            <a:avLst/>
          </a:prstGeom>
          <a:noFill/>
          <a:ln w="648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B2A51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0" y="1000125"/>
            <a:ext cx="9144000" cy="1588"/>
          </a:xfrm>
          <a:prstGeom prst="line">
            <a:avLst/>
          </a:prstGeom>
          <a:noFill/>
          <a:ln w="648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B2A51"/>
              </a:solidFill>
              <a:latin typeface="Calibri"/>
              <a:ea typeface="MS PGothic" pitchFamily="34" charset="-128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8" y="438153"/>
            <a:ext cx="144303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Titelplatzhalter 2"/>
          <p:cNvSpPr>
            <a:spLocks noGrp="1"/>
          </p:cNvSpPr>
          <p:nvPr>
            <p:ph type="title"/>
          </p:nvPr>
        </p:nvSpPr>
        <p:spPr>
          <a:xfrm>
            <a:off x="971551" y="1340768"/>
            <a:ext cx="7416800" cy="3600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951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23B-FC5B-45E4-8DC1-4FD8BD500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0DB1-21FF-49FB-AEBD-345ED12680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23B-FC5B-45E4-8DC1-4FD8BD500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0DB1-21FF-49FB-AEBD-345ED12680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8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23B-FC5B-45E4-8DC1-4FD8BD500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0DB1-21FF-49FB-AEBD-345ED12680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47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23B-FC5B-45E4-8DC1-4FD8BD500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0DB1-21FF-49FB-AEBD-345ED12680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95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23B-FC5B-45E4-8DC1-4FD8BD500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0DB1-21FF-49FB-AEBD-345ED12680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1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7738" y="1988840"/>
            <a:ext cx="7440612" cy="1143000"/>
          </a:xfrm>
          <a:prstGeom prst="rect">
            <a:avLst/>
          </a:prstGeom>
        </p:spPr>
        <p:txBody>
          <a:bodyPr/>
          <a:lstStyle>
            <a:lvl1pPr algn="l">
              <a:defRPr b="0" i="0" baseline="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L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7263" y="3501012"/>
            <a:ext cx="7431087" cy="240913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B2A51"/>
                </a:solidFill>
              </a:defRPr>
            </a:lvl1pPr>
            <a:lvl2pPr marL="742950" indent="-285750">
              <a:buFont typeface="Arial" pitchFamily="34" charset="0"/>
              <a:buChar char="•"/>
              <a:defRPr baseline="0">
                <a:solidFill>
                  <a:srgbClr val="0B2A51"/>
                </a:solidFill>
              </a:defRPr>
            </a:lvl2pPr>
            <a:lvl3pPr marL="1143000" indent="-228600">
              <a:buFont typeface="Symbol" pitchFamily="18" charset="2"/>
              <a:buChar char="-"/>
              <a:defRPr baseline="0">
                <a:solidFill>
                  <a:srgbClr val="0B2A51"/>
                </a:solidFill>
              </a:defRPr>
            </a:lvl3pPr>
            <a:lvl4pPr marL="1600200" indent="-228600">
              <a:buFont typeface="Wingdings" pitchFamily="2" charset="2"/>
              <a:buChar char="§"/>
              <a:defRPr baseline="0">
                <a:solidFill>
                  <a:srgbClr val="0B2A51"/>
                </a:solidFill>
              </a:defRPr>
            </a:lvl4pPr>
            <a:lvl5pPr>
              <a:defRPr baseline="0">
                <a:solidFill>
                  <a:srgbClr val="0B2A5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176642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23B-FC5B-45E4-8DC1-4FD8BD500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0DB1-21FF-49FB-AEBD-345ED12680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57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23B-FC5B-45E4-8DC1-4FD8BD500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0DB1-21FF-49FB-AEBD-345ED12680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5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23B-FC5B-45E4-8DC1-4FD8BD500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0DB1-21FF-49FB-AEBD-345ED12680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92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23B-FC5B-45E4-8DC1-4FD8BD500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0DB1-21FF-49FB-AEBD-345ED12680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73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23B-FC5B-45E4-8DC1-4FD8BD500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0DB1-21FF-49FB-AEBD-345ED12680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22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23B-FC5B-45E4-8DC1-4FD8BD5001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0DB1-21FF-49FB-AEBD-345ED12680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02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66AB5-006D-49A3-AC33-CFD4EEDD7B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64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1CB4D-AE97-412B-9F8F-5C6A8C20A8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47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E2AD1-3468-4D14-9423-138C8C932A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90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05647-E1FB-4677-B9DF-836F8E9EE6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5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7738" y="4221092"/>
            <a:ext cx="7440613" cy="2087637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LU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57264" y="2492900"/>
            <a:ext cx="7431088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aseline="0">
                <a:solidFill>
                  <a:srgbClr val="0B2A5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71600" y="639388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C7B8691-9CF0-4239-AFBB-757F500FCAC7}" type="datetime1">
              <a:rPr lang="de-LU" sz="1800" b="0" smtClean="0">
                <a:solidFill>
                  <a:srgbClr val="0B2A51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19.07.2016</a:t>
            </a:fld>
            <a:endParaRPr lang="de-LU" sz="1800" b="0" dirty="0">
              <a:solidFill>
                <a:srgbClr val="0B2A5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428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D34C3-6594-4A9E-BAE5-BC2ECB09C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8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0E9A9-5CEF-44C9-B63D-A19B090D4D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82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E52D9-7949-4E75-9EDB-370F2157AD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62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3352F-5DE1-450F-8E24-1E19E4A7CB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86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60517-DA33-42A7-AB01-5E538A4364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81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3FDAE-01ED-4656-86CE-D0D056851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5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B2556-EAC2-4CA2-B208-BE6102EF9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75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95490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58429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934698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7738" y="1988840"/>
            <a:ext cx="7440612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47738" y="1600204"/>
            <a:ext cx="3480246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LU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3740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971600" y="639388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579DB3F-63DA-45FC-AAA5-139D6BECED04}" type="datetime1">
              <a:rPr lang="de-LU" sz="1800" b="0" smtClean="0">
                <a:solidFill>
                  <a:srgbClr val="0B2A51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19.07.2016</a:t>
            </a:fld>
            <a:endParaRPr lang="de-LU" sz="1800" b="0" dirty="0">
              <a:solidFill>
                <a:srgbClr val="0B2A5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969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90600" y="2590800"/>
            <a:ext cx="3656013" cy="3503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99013" y="2590800"/>
            <a:ext cx="3657600" cy="3503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64607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42735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496644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02988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8398618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3016506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98479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5588" y="1454150"/>
            <a:ext cx="1874837" cy="46402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7900" y="1454150"/>
            <a:ext cx="5475288" cy="46402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721673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7900" y="1454150"/>
            <a:ext cx="7502525" cy="8239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90600" y="2590800"/>
            <a:ext cx="3656013" cy="35036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99013" y="2590800"/>
            <a:ext cx="3657600" cy="35036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492749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7900" y="1454150"/>
            <a:ext cx="7502525" cy="8239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90600" y="2590800"/>
            <a:ext cx="3656013" cy="35036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799013" y="2590800"/>
            <a:ext cx="3657600" cy="350361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328171707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7738" y="1988840"/>
            <a:ext cx="7440612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LU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971600" y="639388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D37640C6-3BEE-48F7-B8A5-50BCB4A90B4D}" type="datetime1">
              <a:rPr lang="de-LU" sz="1800" b="0" smtClean="0">
                <a:solidFill>
                  <a:srgbClr val="0B2A51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19.07.2016</a:t>
            </a:fld>
            <a:endParaRPr lang="de-LU" sz="1800" b="0" dirty="0">
              <a:solidFill>
                <a:srgbClr val="0B2A5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153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B2A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-12700" y="1168400"/>
            <a:ext cx="914400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0" y="1346200"/>
            <a:ext cx="914400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82663" y="2703513"/>
            <a:ext cx="7504112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/>
          <a:lstStyle>
            <a:lvl1pPr>
              <a:defRPr sz="3600" b="1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de-DE"/>
              <a:t>An extract containing ER-b activity</a:t>
            </a:r>
          </a:p>
        </p:txBody>
      </p:sp>
    </p:spTree>
    <p:extLst>
      <p:ext uri="{BB962C8B-B14F-4D97-AF65-F5344CB8AC3E}">
        <p14:creationId xmlns:p14="http://schemas.microsoft.com/office/powerpoint/2010/main" val="179127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3708400" y="6324600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/>
          </p:nvPr>
        </p:nvSpPr>
        <p:spPr>
          <a:xfrm>
            <a:off x="684213" y="6381750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098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3708400" y="6324600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/>
          </p:nvPr>
        </p:nvSpPr>
        <p:spPr>
          <a:xfrm>
            <a:off x="684213" y="6381750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227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3708400" y="6324600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/>
          </p:nvPr>
        </p:nvSpPr>
        <p:spPr>
          <a:xfrm>
            <a:off x="684213" y="6381750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38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3708400" y="6324600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/>
          </p:nvPr>
        </p:nvSpPr>
        <p:spPr>
          <a:xfrm>
            <a:off x="684213" y="6381750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52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741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0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763713" y="638175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70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7738" y="1556792"/>
            <a:ext cx="744061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L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2" y="2708920"/>
            <a:ext cx="4813300" cy="341724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LU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57265" y="2708920"/>
            <a:ext cx="2462609" cy="3417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971600" y="639388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EE35C69-E0B7-41DA-939D-324818FBF946}" type="datetime1">
              <a:rPr lang="de-LU" sz="1800" b="0" smtClean="0">
                <a:solidFill>
                  <a:srgbClr val="0B2A51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19.07.2016</a:t>
            </a:fld>
            <a:endParaRPr lang="de-LU" sz="1800" b="0" dirty="0">
              <a:solidFill>
                <a:srgbClr val="0B2A5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397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725144"/>
            <a:ext cx="5486400" cy="64219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LU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84784"/>
            <a:ext cx="5486400" cy="3242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L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971600" y="639388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B737AFD-F922-4B0D-8C8B-610895C04548}" type="datetime1">
              <a:rPr lang="de-LU" sz="1800" b="0" smtClean="0">
                <a:solidFill>
                  <a:srgbClr val="0B2A51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19.07.2016</a:t>
            </a:fld>
            <a:endParaRPr lang="de-LU" sz="1800" b="0" dirty="0">
              <a:solidFill>
                <a:srgbClr val="0B2A5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0491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7738" y="1988840"/>
            <a:ext cx="7440612" cy="1143000"/>
          </a:xfrm>
          <a:prstGeom prst="rect">
            <a:avLst/>
          </a:prstGeom>
        </p:spPr>
        <p:txBody>
          <a:bodyPr/>
          <a:lstStyle>
            <a:lvl1pPr algn="l">
              <a:defRPr b="0" i="0" baseline="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LU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57263" y="3501012"/>
            <a:ext cx="7431087" cy="2409131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solidFill>
                  <a:srgbClr val="0B2A51"/>
                </a:solidFill>
              </a:defRPr>
            </a:lvl1pPr>
            <a:lvl2pPr>
              <a:defRPr baseline="0">
                <a:solidFill>
                  <a:srgbClr val="0B2A51"/>
                </a:solidFill>
              </a:defRPr>
            </a:lvl2pPr>
            <a:lvl3pPr>
              <a:defRPr baseline="0">
                <a:solidFill>
                  <a:srgbClr val="0B2A51"/>
                </a:solidFill>
              </a:defRPr>
            </a:lvl3pPr>
            <a:lvl4pPr>
              <a:defRPr baseline="0">
                <a:solidFill>
                  <a:srgbClr val="0B2A51"/>
                </a:solidFill>
              </a:defRPr>
            </a:lvl4pPr>
            <a:lvl5pPr>
              <a:defRPr baseline="0">
                <a:solidFill>
                  <a:srgbClr val="0B2A5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LU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71600" y="639388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706221D-8350-4901-9DBD-B3B164459E90}" type="datetime1">
              <a:rPr lang="de-LU" sz="1800" b="0" smtClean="0">
                <a:solidFill>
                  <a:srgbClr val="0B2A51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19.07.2016</a:t>
            </a:fld>
            <a:endParaRPr lang="de-LU" sz="1800" b="0" dirty="0">
              <a:solidFill>
                <a:srgbClr val="0B2A5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44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-1" y="908720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86" y="332660"/>
            <a:ext cx="1440000" cy="426977"/>
          </a:xfrm>
          <a:prstGeom prst="rect">
            <a:avLst/>
          </a:prstGeom>
        </p:spPr>
      </p:pic>
      <p:cxnSp>
        <p:nvCxnSpPr>
          <p:cNvPr id="11" name="Gerade Verbindung 10"/>
          <p:cNvCxnSpPr/>
          <p:nvPr/>
        </p:nvCxnSpPr>
        <p:spPr>
          <a:xfrm>
            <a:off x="-1" y="1052736"/>
            <a:ext cx="9144001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8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14" r:id="rId1"/>
    <p:sldLayoutId id="2147486515" r:id="rId2"/>
    <p:sldLayoutId id="2147486516" r:id="rId3"/>
    <p:sldLayoutId id="2147486517" r:id="rId4"/>
    <p:sldLayoutId id="2147486518" r:id="rId5"/>
    <p:sldLayoutId id="2147486519" r:id="rId6"/>
    <p:sldLayoutId id="2147486520" r:id="rId7"/>
    <p:sldLayoutId id="2147486521" r:id="rId8"/>
    <p:sldLayoutId id="2147486522" r:id="rId9"/>
    <p:sldLayoutId id="2147486523" r:id="rId10"/>
    <p:sldLayoutId id="2147486524" r:id="rId11"/>
    <p:sldLayoutId id="2147486557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400" b="0" i="0" kern="1200" baseline="0">
          <a:solidFill>
            <a:schemeClr val="bg2"/>
          </a:solidFill>
          <a:latin typeface="Verdana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0" y="1123950"/>
            <a:ext cx="9144000" cy="1588"/>
          </a:xfrm>
          <a:prstGeom prst="line">
            <a:avLst/>
          </a:prstGeom>
          <a:noFill/>
          <a:ln w="648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B2A51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0" y="1000125"/>
            <a:ext cx="9144000" cy="1588"/>
          </a:xfrm>
          <a:prstGeom prst="line">
            <a:avLst/>
          </a:prstGeom>
          <a:noFill/>
          <a:ln w="648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B2A51"/>
              </a:solidFill>
              <a:latin typeface="Calibri"/>
              <a:ea typeface="MS PGothic" pitchFamily="34" charset="-128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8" y="438153"/>
            <a:ext cx="144303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11909"/>
            <a:ext cx="1346076" cy="49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 userDrawn="1"/>
        </p:nvSpPr>
        <p:spPr>
          <a:xfrm>
            <a:off x="8139115" y="6528106"/>
            <a:ext cx="35996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0D60D332-568B-4C8E-9819-468A4AE58701}" type="slidenum">
              <a:rPr lang="de-DE" sz="900" b="0" smtClean="0">
                <a:solidFill>
                  <a:srgbClr val="808080"/>
                </a:solidFill>
                <a:latin typeface="Verdana" pitchFamily="34" charset="0"/>
                <a:ea typeface="MS PGothic" pitchFamily="34" charset="-128"/>
              </a:rPr>
              <a:pPr/>
              <a:t>‹N°›</a:t>
            </a:fld>
            <a:endParaRPr lang="de-LU" sz="900" b="0" dirty="0">
              <a:solidFill>
                <a:srgbClr val="808080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971551" y="1372667"/>
            <a:ext cx="7416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971551" y="1989139"/>
            <a:ext cx="7416800" cy="4319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809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55" r:id="rId1"/>
    <p:sldLayoutId id="2147486556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2000" b="1" i="0" kern="1200" baseline="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1pPr>
      <a:lvl2pPr marL="2857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6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AF5623B-FC5B-45E4-8DC1-4FD8BD50012D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7/19/2016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D010DB1-21FF-49FB-AEBD-345ED12680DB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58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59" r:id="rId1"/>
    <p:sldLayoutId id="2147486560" r:id="rId2"/>
    <p:sldLayoutId id="2147486561" r:id="rId3"/>
    <p:sldLayoutId id="2147486562" r:id="rId4"/>
    <p:sldLayoutId id="2147486563" r:id="rId5"/>
    <p:sldLayoutId id="2147486564" r:id="rId6"/>
    <p:sldLayoutId id="2147486565" r:id="rId7"/>
    <p:sldLayoutId id="2147486566" r:id="rId8"/>
    <p:sldLayoutId id="2147486567" r:id="rId9"/>
    <p:sldLayoutId id="2147486568" r:id="rId10"/>
    <p:sldLayoutId id="21474865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Master-Textformat zu bearbeiten.</a:t>
            </a:r>
          </a:p>
          <a:p>
            <a:pPr lvl="1"/>
            <a:r>
              <a:rPr lang="en-US" altLang="de-DE" smtClean="0"/>
              <a:t>Zweite Ebene</a:t>
            </a:r>
          </a:p>
          <a:p>
            <a:pPr lvl="2"/>
            <a:r>
              <a:rPr lang="en-US" altLang="de-DE" smtClean="0"/>
              <a:t>Dritte Ebene</a:t>
            </a:r>
          </a:p>
          <a:p>
            <a:pPr lvl="3"/>
            <a:r>
              <a:rPr lang="en-US" altLang="de-DE" smtClean="0"/>
              <a:t>Vierte Ebene</a:t>
            </a:r>
          </a:p>
          <a:p>
            <a:pPr lvl="4"/>
            <a:r>
              <a:rPr lang="en-US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hangingPunct="0"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hangingPunct="0">
              <a:defRPr/>
            </a:pPr>
            <a:endParaRPr lang="en-US" b="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hangingPunct="0">
              <a:defRPr/>
            </a:pPr>
            <a:fld id="{923D6513-C2F7-44C9-AF46-CA4173E0A52A}" type="slidenum">
              <a:rPr lang="en-US" b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defTabSz="914400" eaLnBrk="0" hangingPunct="0">
                <a:defRPr/>
              </a:pPr>
              <a:t>‹N°›</a:t>
            </a:fld>
            <a:endParaRPr lang="en-US" b="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147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71" r:id="rId1"/>
    <p:sldLayoutId id="2147486572" r:id="rId2"/>
    <p:sldLayoutId id="2147486573" r:id="rId3"/>
    <p:sldLayoutId id="2147486574" r:id="rId4"/>
    <p:sldLayoutId id="2147486575" r:id="rId5"/>
    <p:sldLayoutId id="2147486576" r:id="rId6"/>
    <p:sldLayoutId id="2147486577" r:id="rId7"/>
    <p:sldLayoutId id="2147486578" r:id="rId8"/>
    <p:sldLayoutId id="2147486579" r:id="rId9"/>
    <p:sldLayoutId id="2147486580" r:id="rId10"/>
    <p:sldLayoutId id="21474865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1454150"/>
            <a:ext cx="75025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90800"/>
            <a:ext cx="7466013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990600" y="63246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124200" y="63246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6553200" y="63246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>
            <a:off x="0" y="1123950"/>
            <a:ext cx="9144000" cy="1588"/>
          </a:xfrm>
          <a:prstGeom prst="line">
            <a:avLst/>
          </a:prstGeom>
          <a:noFill/>
          <a:ln w="648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>
            <a:off x="0" y="1000125"/>
            <a:ext cx="9144000" cy="1588"/>
          </a:xfrm>
          <a:prstGeom prst="line">
            <a:avLst/>
          </a:prstGeom>
          <a:noFill/>
          <a:ln w="6480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solidFill>
                <a:srgbClr val="FFFFFF"/>
              </a:solidFill>
            </a:endParaRPr>
          </a:p>
        </p:txBody>
      </p:sp>
      <p:pic>
        <p:nvPicPr>
          <p:cNvPr id="3081" name="Picture 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38150"/>
            <a:ext cx="144303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82" name="Picture 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92113"/>
            <a:ext cx="15621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50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83" r:id="rId1"/>
    <p:sldLayoutId id="2147486584" r:id="rId2"/>
    <p:sldLayoutId id="2147486585" r:id="rId3"/>
    <p:sldLayoutId id="2147486586" r:id="rId4"/>
    <p:sldLayoutId id="2147486587" r:id="rId5"/>
    <p:sldLayoutId id="2147486588" r:id="rId6"/>
    <p:sldLayoutId id="2147486589" r:id="rId7"/>
    <p:sldLayoutId id="2147486590" r:id="rId8"/>
    <p:sldLayoutId id="2147486591" r:id="rId9"/>
    <p:sldLayoutId id="2147486592" r:id="rId10"/>
    <p:sldLayoutId id="2147486593" r:id="rId11"/>
    <p:sldLayoutId id="2147486594" r:id="rId12"/>
    <p:sldLayoutId id="2147486595" r:id="rId13"/>
    <p:sldLayoutId id="2147486596" r:id="rId14"/>
    <p:sldLayoutId id="2147486597" r:id="rId15"/>
    <p:sldLayoutId id="2147486598" r:id="rId16"/>
    <p:sldLayoutId id="2147486599" r:id="rId17"/>
    <p:sldLayoutId id="2147486600" r:id="rId18"/>
    <p:sldLayoutId id="2147486601" r:id="rId19"/>
    <p:sldLayoutId id="2147486602" r:id="rId20"/>
  </p:sldLayoutIdLst>
  <p:transition spd="med"/>
  <p:timing>
    <p:tnLst>
      <p:par>
        <p:cTn id="1" dur="indefinite" restart="never" nodeType="tmRoot"/>
      </p:par>
    </p:tnLst>
  </p:timing>
  <p:hf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j-lt"/>
          <a:ea typeface="ＭＳ Ｐゴシック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Verdana" pitchFamily="34" charset="0"/>
          <a:ea typeface="ＭＳ Ｐゴシック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Verdana" pitchFamily="34" charset="0"/>
          <a:ea typeface="ＭＳ Ｐゴシック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Verdana" pitchFamily="34" charset="0"/>
          <a:ea typeface="ＭＳ Ｐゴシック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Verdana" pitchFamily="34" charset="0"/>
          <a:ea typeface="ＭＳ Ｐゴシック" pitchFamily="34" charset="-128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Verdana" pitchFamily="34" charset="0"/>
          <a:ea typeface="MS PGothic" pitchFamily="34" charset="-128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Verdana" pitchFamily="34" charset="0"/>
          <a:ea typeface="MS PGothic" pitchFamily="34" charset="-128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Verdana" pitchFamily="34" charset="0"/>
          <a:ea typeface="MS PGothic" pitchFamily="34" charset="-128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Verdana" pitchFamily="34" charset="0"/>
          <a:ea typeface="MS PGothic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1D4B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1D4B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1D4B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1D4B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1D4B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1D4B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1D4B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1D4B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1D4B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jpeg"/><Relationship Id="rId26" Type="http://schemas.openxmlformats.org/officeDocument/2006/relationships/image" Target="../media/image92.jpe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jpeg"/><Relationship Id="rId25" Type="http://schemas.openxmlformats.org/officeDocument/2006/relationships/image" Target="../media/image91.png"/><Relationship Id="rId2" Type="http://schemas.openxmlformats.org/officeDocument/2006/relationships/image" Target="../media/image68.png"/><Relationship Id="rId16" Type="http://schemas.openxmlformats.org/officeDocument/2006/relationships/image" Target="../media/image82.jpe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openxmlformats.org/officeDocument/2006/relationships/image" Target="../media/image90.jpe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gif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emf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682" y="4973641"/>
            <a:ext cx="2513318" cy="1884989"/>
          </a:xfrm>
          <a:prstGeom prst="rect">
            <a:avLst/>
          </a:prstGeom>
        </p:spPr>
      </p:pic>
      <p:pic>
        <p:nvPicPr>
          <p:cNvPr id="11" name="Picture 6" descr="G:\Fotos\GESPERRT AB 09_2021 TUD Imagefotos_Frank Johannes_alle Rechte_bis 09_2021\_FJP04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67" r="5864"/>
          <a:stretch/>
        </p:blipFill>
        <p:spPr bwMode="auto">
          <a:xfrm>
            <a:off x="0" y="4973642"/>
            <a:ext cx="2272531" cy="193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Fotos\2006_Impressionen und Forschung_Lothar_Sprenger\093_06_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96" t="12353" r="20273" b="31675"/>
          <a:stretch/>
        </p:blipFill>
        <p:spPr bwMode="auto">
          <a:xfrm>
            <a:off x="2272531" y="1341438"/>
            <a:ext cx="2299470" cy="183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Exzellenzinitiative\1 Publikationen\Internet\Bilder\Bildwechsler Exzellenz-Startseite\Bilder größenbearbeitet\CRTD_Axolotl_BEAR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85" t="8081" r="26605" b="3241"/>
          <a:stretch/>
        </p:blipFill>
        <p:spPr bwMode="auto">
          <a:xfrm>
            <a:off x="2272531" y="4973637"/>
            <a:ext cx="2299470" cy="188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Exzellenzinitiative\3 ZUK\9 Fotos l Grafiken\Fotos l Grafiken\ZUK-Bildpool ©Robert Lohse\Fotos\Internationales\140612 Bildpoolshooting Internationales Teil II\DSC_217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26" t="2162" r="30257" b="23641"/>
          <a:stretch/>
        </p:blipFill>
        <p:spPr bwMode="auto">
          <a:xfrm>
            <a:off x="4572001" y="4973641"/>
            <a:ext cx="2290478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52" t="569" r="5689" b="15570"/>
          <a:stretch/>
        </p:blipFill>
        <p:spPr>
          <a:xfrm>
            <a:off x="4572001" y="1341438"/>
            <a:ext cx="2501708" cy="1839907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1907706" y="260648"/>
            <a:ext cx="511256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B2A51"/>
                </a:solidFill>
                <a:latin typeface="+mj-lt"/>
                <a:ea typeface="ＭＳ Ｐゴシック" pitchFamily="-110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-110" charset="0"/>
                <a:ea typeface="ＭＳ Ｐゴシック" pitchFamily="-11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-110" charset="0"/>
                <a:ea typeface="ＭＳ Ｐゴシック" pitchFamily="-11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-110" charset="0"/>
                <a:ea typeface="ＭＳ Ｐゴシック" pitchFamily="-11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-110" charset="0"/>
                <a:ea typeface="ＭＳ Ｐゴシック" pitchFamily="-11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-11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-11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-11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Verdana" pitchFamily="-110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smtClean="0">
                <a:solidFill>
                  <a:schemeClr val="bg1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University of Excellence</a:t>
            </a:r>
            <a:endParaRPr lang="de-DE" sz="2800" b="0" kern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5" descr="G:\Fotos\2006_Impressionen und Forschung_Lothar_Sprenger\109_06_2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00" t="20214" r="23135" b="16998"/>
          <a:stretch/>
        </p:blipFill>
        <p:spPr bwMode="auto">
          <a:xfrm>
            <a:off x="6862481" y="1341438"/>
            <a:ext cx="2294335" cy="183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Fotos\GESPERRT AB 09_2021 TUD Imagefotos_Frank Johannes_alle Rechte_bis 09_2021\_FJP225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69" t="45399" r="49058" b="625"/>
          <a:stretch/>
        </p:blipFill>
        <p:spPr bwMode="auto">
          <a:xfrm>
            <a:off x="0" y="1341438"/>
            <a:ext cx="2293938" cy="183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73025" y="3501008"/>
            <a:ext cx="9036050" cy="10801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Estrogen-like properties of polyphenols from olive oil</a:t>
            </a:r>
            <a:endParaRPr lang="de-LU" sz="2000" u="sng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r="1976" b="2100"/>
          <a:stretch/>
        </p:blipFill>
        <p:spPr bwMode="auto">
          <a:xfrm>
            <a:off x="144338" y="2996952"/>
            <a:ext cx="8820150" cy="339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764704"/>
            <a:ext cx="4553074" cy="217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50825" y="116632"/>
            <a:ext cx="8642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>
                <a:solidFill>
                  <a:schemeClr val="tx1"/>
                </a:solidFill>
                <a:latin typeface="+mn-lt"/>
              </a:rPr>
              <a:t>Reporter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gene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activity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in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bone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cell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lines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expressing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both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ERs</a:t>
            </a:r>
            <a:endParaRPr lang="de-DE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11560" y="6413266"/>
            <a:ext cx="7877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Oleocanthal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modulates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estradiol-induced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gene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expression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involving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estrogen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receptor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r>
              <a:rPr lang="el-GR" b="0" dirty="0" smtClean="0">
                <a:solidFill>
                  <a:schemeClr val="tx1"/>
                </a:solidFill>
                <a:latin typeface="Calibri"/>
              </a:rPr>
              <a:t>α</a:t>
            </a:r>
            <a:r>
              <a:rPr lang="de-DE" b="0" dirty="0" smtClean="0">
                <a:solidFill>
                  <a:schemeClr val="tx1"/>
                </a:solidFill>
                <a:latin typeface="Calibri"/>
              </a:rPr>
              <a:t>.</a:t>
            </a:r>
            <a:r>
              <a:rPr lang="de-DE" b="0" u="sng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Keiler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AM, Djiogue S, Ehrhardt T, Zierau O, Skaltsounis L,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Halabalaki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 M, Vollmer G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. 2015 </a:t>
            </a:r>
            <a:r>
              <a:rPr lang="de-DE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Planta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Med. 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81: 1263-1269</a:t>
            </a:r>
            <a:endParaRPr lang="de-D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52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2654"/>
          <a:stretch/>
        </p:blipFill>
        <p:spPr bwMode="auto">
          <a:xfrm>
            <a:off x="1004388" y="764704"/>
            <a:ext cx="7168062" cy="546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0825" y="116632"/>
            <a:ext cx="8642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>
                <a:solidFill>
                  <a:schemeClr val="tx1"/>
                </a:solidFill>
                <a:latin typeface="+mn-lt"/>
              </a:rPr>
              <a:t>Regulation of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gene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expression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in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bone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cell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lines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expressing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both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ERs</a:t>
            </a:r>
            <a:endParaRPr lang="de-DE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1560" y="6413266"/>
            <a:ext cx="7877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Oleocanthal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modulates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estradiol-induced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gene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expression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involving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estrogen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receptor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r>
              <a:rPr lang="el-GR" b="0" dirty="0" smtClean="0">
                <a:solidFill>
                  <a:schemeClr val="tx1"/>
                </a:solidFill>
                <a:latin typeface="Calibri"/>
              </a:rPr>
              <a:t>α</a:t>
            </a:r>
            <a:r>
              <a:rPr lang="de-DE" b="0" dirty="0" smtClean="0">
                <a:solidFill>
                  <a:schemeClr val="tx1"/>
                </a:solidFill>
                <a:latin typeface="Calibri"/>
              </a:rPr>
              <a:t>. 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Keiler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AM, Djiogue S, Ehrhardt T, Zierau O, Skaltsounis L,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Halabalaki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 M, Vollmer G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. 2015 </a:t>
            </a:r>
            <a:r>
              <a:rPr lang="de-DE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Planta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Med. 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81: 1263-1269</a:t>
            </a:r>
            <a:endParaRPr lang="de-D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23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191221"/>
            <a:ext cx="8642350" cy="509587"/>
          </a:xfrm>
          <a:noFill/>
          <a:ln/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Summary of </a:t>
            </a:r>
            <a:r>
              <a:rPr lang="de-DE" b="1" dirty="0" err="1" smtClean="0">
                <a:solidFill>
                  <a:schemeClr val="tx1"/>
                </a:solidFill>
                <a:latin typeface="Calibri" pitchFamily="34" charset="0"/>
              </a:rPr>
              <a:t>effects</a:t>
            </a:r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 in vitro of </a:t>
            </a:r>
            <a:r>
              <a:rPr lang="de-DE" sz="2400" b="1" dirty="0" err="1" smtClean="0">
                <a:solidFill>
                  <a:schemeClr val="tx1"/>
                </a:solidFill>
                <a:latin typeface="Calibri" pitchFamily="34" charset="0"/>
              </a:rPr>
              <a:t>oleocanthal</a:t>
            </a:r>
            <a:endParaRPr lang="de-DE" sz="2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4405" y="5877272"/>
            <a:ext cx="8747393" cy="248891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de-DE" sz="2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de-DE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07504" y="1919729"/>
            <a:ext cx="8856984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1800" dirty="0" smtClean="0">
                <a:solidFill>
                  <a:srgbClr val="0B2A51"/>
                </a:solidFill>
                <a:latin typeface="Calibri" pitchFamily="34" charset="0"/>
              </a:rPr>
              <a:t>Estrogen-like activities of </a:t>
            </a:r>
            <a:r>
              <a:rPr lang="en-US" sz="1800" dirty="0" err="1" smtClean="0">
                <a:solidFill>
                  <a:srgbClr val="0B2A51"/>
                </a:solidFill>
                <a:latin typeface="Calibri" pitchFamily="34" charset="0"/>
              </a:rPr>
              <a:t>oleocanthal</a:t>
            </a:r>
            <a:r>
              <a:rPr lang="en-US" sz="1800" dirty="0" smtClean="0">
                <a:solidFill>
                  <a:srgbClr val="0B2A51"/>
                </a:solidFill>
                <a:latin typeface="Calibri" pitchFamily="34" charset="0"/>
              </a:rPr>
              <a:t> </a:t>
            </a:r>
          </a:p>
          <a:p>
            <a:pPr marL="1200150" lvl="1" indent="-457200" algn="just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1600" b="0" dirty="0">
                <a:solidFill>
                  <a:srgbClr val="0B2A51"/>
                </a:solidFill>
                <a:latin typeface="Calibri" pitchFamily="34" charset="0"/>
              </a:rPr>
              <a:t>Distinct, but weak relative binding affinities to both ERs</a:t>
            </a:r>
          </a:p>
          <a:p>
            <a:pPr marL="1200150" lvl="1" indent="-457200" algn="just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1600" b="0" dirty="0">
                <a:solidFill>
                  <a:srgbClr val="0B2A51"/>
                </a:solidFill>
                <a:latin typeface="Calibri" pitchFamily="34" charset="0"/>
              </a:rPr>
              <a:t> Weak, if any, </a:t>
            </a:r>
            <a:r>
              <a:rPr lang="en-US" sz="1600" b="0" dirty="0" smtClean="0">
                <a:solidFill>
                  <a:srgbClr val="0B2A51"/>
                </a:solidFill>
                <a:latin typeface="Calibri" pitchFamily="34" charset="0"/>
              </a:rPr>
              <a:t>agonistic activity </a:t>
            </a:r>
            <a:r>
              <a:rPr lang="en-US" sz="1600" b="0" dirty="0">
                <a:solidFill>
                  <a:srgbClr val="0B2A51"/>
                </a:solidFill>
                <a:latin typeface="Calibri" pitchFamily="34" charset="0"/>
              </a:rPr>
              <a:t>in reporter gene assays</a:t>
            </a:r>
          </a:p>
          <a:p>
            <a:pPr marL="1200150" lvl="1" indent="-457200" algn="just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1600" b="0" dirty="0">
                <a:solidFill>
                  <a:srgbClr val="0B2A51"/>
                </a:solidFill>
                <a:latin typeface="Calibri" pitchFamily="34" charset="0"/>
              </a:rPr>
              <a:t>Strong  inhibition of E2-induced reporter gene activity</a:t>
            </a:r>
          </a:p>
          <a:p>
            <a:pPr marL="1200150" lvl="1" indent="-457200" algn="just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1600" b="0" dirty="0">
                <a:solidFill>
                  <a:srgbClr val="0B2A51"/>
                </a:solidFill>
                <a:latin typeface="Calibri" pitchFamily="34" charset="0"/>
              </a:rPr>
              <a:t>Enhancement of </a:t>
            </a:r>
            <a:r>
              <a:rPr lang="en-US" sz="1600" b="0" dirty="0" err="1">
                <a:solidFill>
                  <a:srgbClr val="0B2A51"/>
                </a:solidFill>
                <a:latin typeface="Calibri" pitchFamily="34" charset="0"/>
              </a:rPr>
              <a:t>ER</a:t>
            </a:r>
            <a:r>
              <a:rPr lang="en-US" sz="1600" b="0" dirty="0" err="1">
                <a:solidFill>
                  <a:srgbClr val="0B2A51"/>
                </a:solidFill>
                <a:latin typeface="Symbol" pitchFamily="18" charset="2"/>
              </a:rPr>
              <a:t>a</a:t>
            </a:r>
            <a:r>
              <a:rPr lang="en-US" sz="1600" b="0" dirty="0">
                <a:solidFill>
                  <a:srgbClr val="0B2A51"/>
                </a:solidFill>
                <a:latin typeface="Calibri" pitchFamily="34" charset="0"/>
              </a:rPr>
              <a:t> dependent activities of E2 in cellular systems expressing both ERs. In other words, weak mixed agonistic properties of E2 are shifted to a </a:t>
            </a:r>
            <a:r>
              <a:rPr lang="en-US" sz="1600" b="0" dirty="0" smtClean="0">
                <a:solidFill>
                  <a:srgbClr val="0B2A51"/>
                </a:solidFill>
                <a:latin typeface="Calibri" pitchFamily="34" charset="0"/>
              </a:rPr>
              <a:t>stronger, </a:t>
            </a:r>
            <a:r>
              <a:rPr lang="en-US" sz="1600" b="0" dirty="0">
                <a:solidFill>
                  <a:srgbClr val="0B2A51"/>
                </a:solidFill>
                <a:latin typeface="Calibri" pitchFamily="34" charset="0"/>
              </a:rPr>
              <a:t>pure </a:t>
            </a:r>
            <a:r>
              <a:rPr lang="en-US" sz="1600" b="0" dirty="0" err="1">
                <a:solidFill>
                  <a:srgbClr val="0B2A51"/>
                </a:solidFill>
                <a:latin typeface="Calibri" pitchFamily="34" charset="0"/>
              </a:rPr>
              <a:t>ER</a:t>
            </a:r>
            <a:r>
              <a:rPr lang="en-US" sz="1600" b="0" dirty="0" err="1">
                <a:solidFill>
                  <a:srgbClr val="0B2A51"/>
                </a:solidFill>
                <a:latin typeface="Symbol" pitchFamily="18" charset="2"/>
              </a:rPr>
              <a:t>a</a:t>
            </a:r>
            <a:r>
              <a:rPr lang="en-US" sz="1600" b="0" dirty="0">
                <a:solidFill>
                  <a:srgbClr val="0B2A51"/>
                </a:solidFill>
                <a:latin typeface="Calibri" pitchFamily="34" charset="0"/>
              </a:rPr>
              <a:t> agonistic response in the presence of </a:t>
            </a:r>
            <a:r>
              <a:rPr lang="en-US" sz="1600" b="0" dirty="0" err="1" smtClean="0">
                <a:solidFill>
                  <a:srgbClr val="0B2A51"/>
                </a:solidFill>
                <a:latin typeface="Calibri" pitchFamily="34" charset="0"/>
              </a:rPr>
              <a:t>oleocanthal</a:t>
            </a:r>
            <a:r>
              <a:rPr lang="en-US" sz="1600" b="0" dirty="0" smtClean="0">
                <a:solidFill>
                  <a:srgbClr val="0B2A51"/>
                </a:solidFill>
                <a:latin typeface="Calibri" pitchFamily="34" charset="0"/>
              </a:rPr>
              <a:t>.</a:t>
            </a:r>
            <a:endParaRPr lang="en-US" sz="1600" dirty="0">
              <a:solidFill>
                <a:srgbClr val="0B2A51"/>
              </a:solidFill>
              <a:latin typeface="Calibri" pitchFamily="34" charset="0"/>
            </a:endParaRPr>
          </a:p>
          <a:p>
            <a:pPr marL="1200150" lvl="1" indent="-457200" algn="just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en-US" sz="1600" b="0" dirty="0" smtClean="0">
              <a:solidFill>
                <a:srgbClr val="0B2A51"/>
              </a:solidFill>
              <a:latin typeface="Calibri" pitchFamily="34" charset="0"/>
            </a:endParaRPr>
          </a:p>
          <a:p>
            <a:pPr marL="1200150" lvl="1" indent="-457200" algn="just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</a:rPr>
              <a:t>Are we dealing with a covalent binding to the ligand binding pocket?</a:t>
            </a:r>
          </a:p>
        </p:txBody>
      </p:sp>
    </p:spTree>
    <p:extLst>
      <p:ext uri="{BB962C8B-B14F-4D97-AF65-F5344CB8AC3E}">
        <p14:creationId xmlns:p14="http://schemas.microsoft.com/office/powerpoint/2010/main" val="107141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8647" y="3370634"/>
            <a:ext cx="8795841" cy="706438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de-DE" sz="2000" b="1" dirty="0" smtClean="0">
                <a:solidFill>
                  <a:srgbClr val="0B2A51"/>
                </a:solidFill>
                <a:latin typeface="Calibri" pitchFamily="34" charset="0"/>
              </a:rPr>
              <a:t>Investigation of potential </a:t>
            </a:r>
            <a:r>
              <a:rPr lang="de-DE" sz="2000" b="1" dirty="0" err="1" smtClean="0">
                <a:solidFill>
                  <a:srgbClr val="74B230"/>
                </a:solidFill>
                <a:latin typeface="Calibri" pitchFamily="34" charset="0"/>
              </a:rPr>
              <a:t>bone</a:t>
            </a:r>
            <a:r>
              <a:rPr lang="de-DE" sz="2000" b="1" dirty="0" smtClean="0">
                <a:solidFill>
                  <a:srgbClr val="74B230"/>
                </a:solidFill>
                <a:latin typeface="Calibri" pitchFamily="34" charset="0"/>
              </a:rPr>
              <a:t> </a:t>
            </a:r>
            <a:r>
              <a:rPr lang="de-DE" sz="2000" b="1" dirty="0" err="1" smtClean="0">
                <a:solidFill>
                  <a:srgbClr val="74B230"/>
                </a:solidFill>
                <a:latin typeface="Calibri" pitchFamily="34" charset="0"/>
              </a:rPr>
              <a:t>sparing</a:t>
            </a:r>
            <a:r>
              <a:rPr lang="de-DE" sz="2000" b="1" dirty="0" smtClean="0">
                <a:solidFill>
                  <a:srgbClr val="74B230"/>
                </a:solidFill>
                <a:latin typeface="Calibri" pitchFamily="34" charset="0"/>
              </a:rPr>
              <a:t> </a:t>
            </a:r>
            <a:r>
              <a:rPr lang="de-DE" sz="2000" b="1" dirty="0" err="1" smtClean="0">
                <a:solidFill>
                  <a:srgbClr val="74B230"/>
                </a:solidFill>
                <a:latin typeface="Calibri" pitchFamily="34" charset="0"/>
              </a:rPr>
              <a:t>activities</a:t>
            </a:r>
            <a:r>
              <a:rPr lang="de-DE" sz="2000" b="1" dirty="0" smtClean="0">
                <a:solidFill>
                  <a:srgbClr val="74B230"/>
                </a:solidFill>
                <a:latin typeface="Calibri" pitchFamily="34" charset="0"/>
              </a:rPr>
              <a:t> </a:t>
            </a:r>
            <a:r>
              <a:rPr lang="de-DE" sz="2000" b="1" dirty="0" smtClean="0">
                <a:solidFill>
                  <a:srgbClr val="0B2A51"/>
                </a:solidFill>
                <a:latin typeface="Calibri" pitchFamily="34" charset="0"/>
              </a:rPr>
              <a:t>of </a:t>
            </a:r>
            <a:r>
              <a:rPr lang="de-DE" sz="2000" b="1" dirty="0" err="1" smtClean="0">
                <a:solidFill>
                  <a:srgbClr val="0B2A51"/>
                </a:solidFill>
                <a:latin typeface="Calibri" pitchFamily="34" charset="0"/>
              </a:rPr>
              <a:t>olive</a:t>
            </a:r>
            <a:r>
              <a:rPr lang="de-DE" sz="2000" b="1" dirty="0" smtClean="0">
                <a:solidFill>
                  <a:srgbClr val="0B2A51"/>
                </a:solidFill>
                <a:latin typeface="Calibri" pitchFamily="34" charset="0"/>
              </a:rPr>
              <a:t> </a:t>
            </a:r>
            <a:r>
              <a:rPr lang="de-DE" sz="2000" b="1" dirty="0" err="1" smtClean="0">
                <a:solidFill>
                  <a:srgbClr val="0B2A51"/>
                </a:solidFill>
                <a:latin typeface="Calibri" pitchFamily="34" charset="0"/>
              </a:rPr>
              <a:t>oil</a:t>
            </a:r>
            <a:r>
              <a:rPr lang="de-DE" sz="2000" b="1" dirty="0" smtClean="0">
                <a:solidFill>
                  <a:srgbClr val="0B2A51"/>
                </a:solidFill>
                <a:latin typeface="Calibri" pitchFamily="34" charset="0"/>
              </a:rPr>
              <a:t> </a:t>
            </a:r>
            <a:r>
              <a:rPr lang="de-D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total </a:t>
            </a:r>
            <a:r>
              <a:rPr lang="de-DE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polyphenolic</a:t>
            </a:r>
            <a:r>
              <a:rPr lang="de-D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fraction</a:t>
            </a:r>
            <a:r>
              <a:rPr lang="de-DE" sz="2000" b="1" dirty="0" smtClean="0">
                <a:solidFill>
                  <a:srgbClr val="0B2A51"/>
                </a:solidFill>
                <a:latin typeface="Calibri" pitchFamily="34" charset="0"/>
              </a:rPr>
              <a:t> on </a:t>
            </a:r>
            <a:r>
              <a:rPr lang="de-DE" sz="2000" b="1" dirty="0" err="1" smtClean="0">
                <a:solidFill>
                  <a:srgbClr val="0B2A51"/>
                </a:solidFill>
                <a:latin typeface="Calibri" pitchFamily="34" charset="0"/>
              </a:rPr>
              <a:t>ovariectomy</a:t>
            </a:r>
            <a:r>
              <a:rPr lang="de-DE" sz="2000" b="1" dirty="0" smtClean="0">
                <a:solidFill>
                  <a:srgbClr val="0B2A51"/>
                </a:solidFill>
                <a:latin typeface="Calibri" pitchFamily="34" charset="0"/>
              </a:rPr>
              <a:t> </a:t>
            </a:r>
            <a:r>
              <a:rPr lang="de-DE" sz="2000" b="1" dirty="0" err="1" smtClean="0">
                <a:solidFill>
                  <a:srgbClr val="0B2A51"/>
                </a:solidFill>
                <a:latin typeface="Calibri" pitchFamily="34" charset="0"/>
              </a:rPr>
              <a:t>induced</a:t>
            </a:r>
            <a:r>
              <a:rPr lang="de-DE" sz="2000" b="1" dirty="0" smtClean="0">
                <a:solidFill>
                  <a:srgbClr val="0B2A51"/>
                </a:solidFill>
                <a:latin typeface="Calibri" pitchFamily="34" charset="0"/>
              </a:rPr>
              <a:t> </a:t>
            </a:r>
            <a:r>
              <a:rPr lang="de-DE" sz="2000" b="1" dirty="0" err="1" smtClean="0">
                <a:solidFill>
                  <a:srgbClr val="0B2A51"/>
                </a:solidFill>
                <a:latin typeface="Calibri" pitchFamily="34" charset="0"/>
              </a:rPr>
              <a:t>bone</a:t>
            </a:r>
            <a:r>
              <a:rPr lang="de-DE" sz="2000" b="1" dirty="0" smtClean="0">
                <a:solidFill>
                  <a:srgbClr val="0B2A51"/>
                </a:solidFill>
                <a:latin typeface="Calibri" pitchFamily="34" charset="0"/>
              </a:rPr>
              <a:t> </a:t>
            </a:r>
            <a:r>
              <a:rPr lang="de-DE" sz="2000" b="1" dirty="0" err="1" smtClean="0">
                <a:solidFill>
                  <a:srgbClr val="0B2A51"/>
                </a:solidFill>
                <a:latin typeface="Calibri" pitchFamily="34" charset="0"/>
              </a:rPr>
              <a:t>loss</a:t>
            </a:r>
            <a:endParaRPr lang="de-DE" sz="2000" b="1" dirty="0" smtClean="0">
              <a:solidFill>
                <a:srgbClr val="0B2A5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000" b="1" dirty="0" smtClean="0">
              <a:solidFill>
                <a:srgbClr val="0B2A51"/>
              </a:solidFill>
              <a:latin typeface="Calibri" pitchFamily="34" charset="0"/>
            </a:endParaRPr>
          </a:p>
        </p:txBody>
      </p:sp>
      <p:sp>
        <p:nvSpPr>
          <p:cNvPr id="54279" name="Rectangle 4"/>
          <p:cNvSpPr>
            <a:spLocks noChangeArrowheads="1"/>
          </p:cNvSpPr>
          <p:nvPr/>
        </p:nvSpPr>
        <p:spPr bwMode="auto">
          <a:xfrm>
            <a:off x="90454" y="1828800"/>
            <a:ext cx="75041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endParaRPr lang="de-DE" sz="2400" b="0">
              <a:solidFill>
                <a:srgbClr val="001D4B"/>
              </a:solidFill>
              <a:latin typeface="Verdana" pitchFamily="34" charset="0"/>
            </a:endParaRPr>
          </a:p>
        </p:txBody>
      </p:sp>
      <p:sp>
        <p:nvSpPr>
          <p:cNvPr id="54280" name="Rectangle 4"/>
          <p:cNvSpPr>
            <a:spLocks noChangeArrowheads="1"/>
          </p:cNvSpPr>
          <p:nvPr/>
        </p:nvSpPr>
        <p:spPr bwMode="auto">
          <a:xfrm>
            <a:off x="168647" y="2911319"/>
            <a:ext cx="445773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r>
              <a:rPr lang="de-DE" sz="2200" dirty="0" err="1" smtClean="0">
                <a:solidFill>
                  <a:srgbClr val="0B2A51"/>
                </a:solidFill>
                <a:latin typeface="Calibri" pitchFamily="34" charset="0"/>
              </a:rPr>
              <a:t>Aim</a:t>
            </a:r>
            <a:r>
              <a:rPr lang="de-DE" sz="2200" dirty="0" smtClean="0">
                <a:solidFill>
                  <a:srgbClr val="0B2A51"/>
                </a:solidFill>
                <a:latin typeface="Calibri" pitchFamily="34" charset="0"/>
              </a:rPr>
              <a:t> </a:t>
            </a:r>
            <a:r>
              <a:rPr lang="de-DE" sz="2200" dirty="0" err="1" smtClean="0">
                <a:solidFill>
                  <a:srgbClr val="0B2A51"/>
                </a:solidFill>
                <a:latin typeface="Calibri" pitchFamily="34" charset="0"/>
              </a:rPr>
              <a:t>of</a:t>
            </a:r>
            <a:r>
              <a:rPr lang="de-DE" sz="2200" dirty="0" smtClean="0">
                <a:solidFill>
                  <a:srgbClr val="0B2A51"/>
                </a:solidFill>
                <a:latin typeface="Calibri" pitchFamily="34" charset="0"/>
              </a:rPr>
              <a:t> </a:t>
            </a:r>
            <a:r>
              <a:rPr lang="de-DE" sz="2200" dirty="0" err="1" smtClean="0">
                <a:solidFill>
                  <a:srgbClr val="0B2A51"/>
                </a:solidFill>
                <a:latin typeface="Calibri" pitchFamily="34" charset="0"/>
              </a:rPr>
              <a:t>the</a:t>
            </a:r>
            <a:r>
              <a:rPr lang="de-DE" sz="2200" dirty="0" smtClean="0">
                <a:solidFill>
                  <a:srgbClr val="0B2A51"/>
                </a:solidFill>
                <a:latin typeface="Calibri" pitchFamily="34" charset="0"/>
              </a:rPr>
              <a:t> </a:t>
            </a:r>
            <a:r>
              <a:rPr lang="de-DE" sz="2200" i="1" dirty="0" smtClean="0">
                <a:solidFill>
                  <a:srgbClr val="0B2A51"/>
                </a:solidFill>
                <a:latin typeface="Calibri" pitchFamily="34" charset="0"/>
              </a:rPr>
              <a:t>in vivo </a:t>
            </a:r>
            <a:r>
              <a:rPr lang="de-DE" sz="2200" dirty="0" err="1" smtClean="0">
                <a:solidFill>
                  <a:srgbClr val="0B2A51"/>
                </a:solidFill>
                <a:latin typeface="Calibri" pitchFamily="34" charset="0"/>
              </a:rPr>
              <a:t>study</a:t>
            </a:r>
            <a:endParaRPr lang="de-DE" sz="2200" dirty="0">
              <a:solidFill>
                <a:srgbClr val="001D4B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b="5485"/>
          <a:stretch/>
        </p:blipFill>
        <p:spPr>
          <a:xfrm>
            <a:off x="827584" y="1124744"/>
            <a:ext cx="7488832" cy="4824536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 rot="1711737">
            <a:off x="4509789" y="4370051"/>
            <a:ext cx="1793931" cy="1044384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 rot="16200000">
            <a:off x="4340860" y="3228093"/>
            <a:ext cx="2730805" cy="684348"/>
          </a:xfrm>
          <a:prstGeom prst="ellipse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250825" y="6381328"/>
            <a:ext cx="8642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Impact of a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functionalized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olive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oil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extract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on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uterus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and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bone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 a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model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of postmenopausal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osteoporosis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Keiler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AM, Zierau O, Bernhardt R, Scharnweber D,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Lemonakis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 N,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Termetzi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 A, Skaltsounis L, Vollmer G,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Halabalaki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 M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. 2014 </a:t>
            </a:r>
            <a:r>
              <a:rPr lang="de-DE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Eur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Nutr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 53:1073-1081</a:t>
            </a:r>
            <a:endParaRPr lang="de-D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3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3968" r="27086" b="4657"/>
          <a:stretch/>
        </p:blipFill>
        <p:spPr>
          <a:xfrm>
            <a:off x="107505" y="1556792"/>
            <a:ext cx="4392488" cy="4713709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899592" y="3573016"/>
            <a:ext cx="1584176" cy="2697485"/>
          </a:xfrm>
          <a:prstGeom prst="ellipse">
            <a:avLst/>
          </a:prstGeom>
          <a:solidFill>
            <a:schemeClr val="tx1">
              <a:lumMod val="50000"/>
              <a:lumOff val="50000"/>
              <a:alpha val="15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280595"/>
              </p:ext>
            </p:extLst>
          </p:nvPr>
        </p:nvGraphicFramePr>
        <p:xfrm>
          <a:off x="4788024" y="5085184"/>
          <a:ext cx="41764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483"/>
                <a:gridCol w="1318981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Rat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feed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Total </a:t>
                      </a:r>
                      <a:r>
                        <a:rPr lang="de-DE" dirty="0" err="1" smtClean="0"/>
                        <a:t>polyphenolic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fraction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800 ppm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Compounds</a:t>
                      </a:r>
                      <a:r>
                        <a:rPr lang="de-DE" dirty="0" smtClean="0"/>
                        <a:t> of </a:t>
                      </a:r>
                      <a:r>
                        <a:rPr lang="de-DE" dirty="0" err="1" smtClean="0"/>
                        <a:t>interest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150 ppm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t="3290" r="4148" b="3618"/>
          <a:stretch/>
        </p:blipFill>
        <p:spPr bwMode="auto">
          <a:xfrm>
            <a:off x="4704581" y="1577082"/>
            <a:ext cx="4403923" cy="235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250825" y="6381328"/>
            <a:ext cx="8642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Impact of a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functionalized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olive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oil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extract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on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uterus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and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bone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 a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model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of postmenopausal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osteoporosis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Keiler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AM, Zierau O, Bernhardt R, Scharnweber D,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Lemonakis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 N,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Termetzi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 A, Skaltsounis L, Vollmer G,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Halabalaki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 M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. 2014 </a:t>
            </a:r>
            <a:r>
              <a:rPr lang="de-DE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Eur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Nutr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 53:1073-1081</a:t>
            </a:r>
            <a:endParaRPr lang="de-D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0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3" y="1532946"/>
            <a:ext cx="1925463" cy="196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3" y="4365699"/>
            <a:ext cx="1912848" cy="194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27584" y="119675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Week</a:t>
            </a:r>
            <a:r>
              <a:rPr lang="de-DE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0</a:t>
            </a:r>
            <a:endParaRPr lang="de-DE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52151" y="400506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Week</a:t>
            </a:r>
            <a:r>
              <a:rPr lang="de-DE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10</a:t>
            </a:r>
            <a:endParaRPr lang="de-DE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8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35458"/>
            <a:ext cx="1656184" cy="142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46511"/>
            <a:ext cx="1656184" cy="142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0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87326"/>
            <a:ext cx="1656184" cy="14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02"/>
          <p:cNvSpPr txBox="1">
            <a:spLocks noChangeArrowheads="1"/>
          </p:cNvSpPr>
          <p:nvPr/>
        </p:nvSpPr>
        <p:spPr bwMode="auto">
          <a:xfrm>
            <a:off x="7532186" y="1104999"/>
            <a:ext cx="10222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rgbClr val="001D4B"/>
                </a:solidFill>
                <a:latin typeface="Calibri" pitchFamily="34" charset="0"/>
                <a:cs typeface="Calibri" pitchFamily="34" charset="0"/>
              </a:rPr>
              <a:t>sham</a:t>
            </a:r>
            <a:endParaRPr lang="en-US" sz="1400" dirty="0">
              <a:solidFill>
                <a:srgbClr val="001D4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Box 303"/>
          <p:cNvSpPr txBox="1">
            <a:spLocks noChangeArrowheads="1"/>
          </p:cNvSpPr>
          <p:nvPr/>
        </p:nvSpPr>
        <p:spPr bwMode="auto">
          <a:xfrm>
            <a:off x="7532186" y="3121223"/>
            <a:ext cx="10222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err="1" smtClean="0">
                <a:solidFill>
                  <a:srgbClr val="001D4B"/>
                </a:solidFill>
                <a:latin typeface="Calibri" pitchFamily="34" charset="0"/>
                <a:cs typeface="Calibri" pitchFamily="34" charset="0"/>
              </a:rPr>
              <a:t>ovx</a:t>
            </a:r>
            <a:endParaRPr lang="en-US" sz="1400" dirty="0">
              <a:solidFill>
                <a:srgbClr val="001D4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Box 303"/>
          <p:cNvSpPr txBox="1">
            <a:spLocks noChangeArrowheads="1"/>
          </p:cNvSpPr>
          <p:nvPr/>
        </p:nvSpPr>
        <p:spPr bwMode="auto">
          <a:xfrm>
            <a:off x="7532186" y="5013176"/>
            <a:ext cx="10222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rgbClr val="001D4B"/>
                </a:solidFill>
                <a:latin typeface="Calibri" pitchFamily="34" charset="0"/>
                <a:cs typeface="Calibri" pitchFamily="34" charset="0"/>
              </a:rPr>
              <a:t>ovx+E2</a:t>
            </a:r>
            <a:endParaRPr lang="en-US" sz="1400" dirty="0">
              <a:solidFill>
                <a:srgbClr val="001D4B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735003"/>
              </p:ext>
            </p:extLst>
          </p:nvPr>
        </p:nvGraphicFramePr>
        <p:xfrm>
          <a:off x="2517013" y="4941168"/>
          <a:ext cx="4359243" cy="179847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108282"/>
                <a:gridCol w="2326065"/>
                <a:gridCol w="924896"/>
              </a:tblGrid>
              <a:tr h="212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Abbreviation</a:t>
                      </a:r>
                      <a:endParaRPr lang="de-DE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Description</a:t>
                      </a:r>
                      <a:endParaRPr lang="de-DE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Unit</a:t>
                      </a:r>
                      <a:endParaRPr lang="de-DE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313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BV/TV</a:t>
                      </a:r>
                      <a:endParaRPr lang="de-DE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effectLst/>
                        </a:rPr>
                        <a:t>Bone</a:t>
                      </a:r>
                      <a:r>
                        <a:rPr lang="de-DE" sz="1400" dirty="0" smtClean="0">
                          <a:effectLst/>
                        </a:rPr>
                        <a:t> </a:t>
                      </a:r>
                      <a:r>
                        <a:rPr lang="de-DE" sz="1400" dirty="0" err="1" smtClean="0">
                          <a:effectLst/>
                        </a:rPr>
                        <a:t>volume</a:t>
                      </a:r>
                      <a:r>
                        <a:rPr lang="de-DE" sz="1400" dirty="0" smtClean="0">
                          <a:effectLst/>
                        </a:rPr>
                        <a:t>/ total</a:t>
                      </a:r>
                      <a:r>
                        <a:rPr lang="de-DE" sz="1400" baseline="0" dirty="0" smtClean="0">
                          <a:effectLst/>
                        </a:rPr>
                        <a:t> </a:t>
                      </a:r>
                      <a:r>
                        <a:rPr lang="de-DE" sz="1400" dirty="0" err="1" smtClean="0">
                          <a:effectLst/>
                        </a:rPr>
                        <a:t>volume</a:t>
                      </a:r>
                      <a:endParaRPr lang="de-DE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%</a:t>
                      </a:r>
                      <a:endParaRPr lang="de-DE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12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Tb.N</a:t>
                      </a:r>
                      <a:endParaRPr lang="de-DE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effectLst/>
                        </a:rPr>
                        <a:t>Number</a:t>
                      </a:r>
                      <a:r>
                        <a:rPr lang="de-DE" sz="1400" baseline="0" dirty="0" smtClean="0">
                          <a:effectLst/>
                        </a:rPr>
                        <a:t> of </a:t>
                      </a:r>
                      <a:r>
                        <a:rPr lang="de-DE" sz="1400" baseline="0" dirty="0" err="1" smtClean="0">
                          <a:effectLst/>
                        </a:rPr>
                        <a:t>trabeculae</a:t>
                      </a:r>
                      <a:endParaRPr lang="de-DE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1/mm</a:t>
                      </a:r>
                      <a:endParaRPr lang="de-DE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12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Tb.Th</a:t>
                      </a:r>
                      <a:endParaRPr lang="de-DE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effectLst/>
                        </a:rPr>
                        <a:t>Thickness</a:t>
                      </a:r>
                      <a:r>
                        <a:rPr lang="de-DE" sz="1400" baseline="0" dirty="0" smtClean="0">
                          <a:effectLst/>
                        </a:rPr>
                        <a:t> of </a:t>
                      </a:r>
                      <a:r>
                        <a:rPr lang="de-DE" sz="1400" baseline="0" dirty="0" err="1" smtClean="0">
                          <a:effectLst/>
                        </a:rPr>
                        <a:t>trabeculae</a:t>
                      </a:r>
                      <a:endParaRPr lang="de-DE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mm</a:t>
                      </a:r>
                      <a:endParaRPr lang="de-DE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58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Tb.Sp</a:t>
                      </a:r>
                      <a:endParaRPr lang="de-DE" sz="14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effectLst/>
                        </a:rPr>
                        <a:t>Distance</a:t>
                      </a:r>
                      <a:r>
                        <a:rPr lang="de-DE" sz="1400" baseline="0" dirty="0" smtClean="0">
                          <a:effectLst/>
                        </a:rPr>
                        <a:t> </a:t>
                      </a:r>
                      <a:r>
                        <a:rPr lang="de-DE" sz="1400" baseline="0" dirty="0" err="1" smtClean="0">
                          <a:effectLst/>
                        </a:rPr>
                        <a:t>between</a:t>
                      </a:r>
                      <a:r>
                        <a:rPr lang="de-DE" sz="1400" baseline="0" dirty="0" smtClean="0">
                          <a:effectLst/>
                        </a:rPr>
                        <a:t> </a:t>
                      </a:r>
                      <a:r>
                        <a:rPr lang="de-DE" sz="1400" baseline="0" dirty="0" err="1" smtClean="0">
                          <a:effectLst/>
                        </a:rPr>
                        <a:t>trabeculae</a:t>
                      </a:r>
                      <a:endParaRPr lang="de-DE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mm</a:t>
                      </a:r>
                      <a:endParaRPr lang="de-DE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12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Conn.D</a:t>
                      </a:r>
                      <a:endParaRPr lang="de-DE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Connectivity</a:t>
                      </a:r>
                      <a:endParaRPr lang="de-DE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1/mm³</a:t>
                      </a:r>
                      <a:endParaRPr lang="de-DE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12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T-BMD</a:t>
                      </a:r>
                      <a:endParaRPr lang="de-DE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effectLst/>
                        </a:rPr>
                        <a:t>Trabecular</a:t>
                      </a:r>
                      <a:r>
                        <a:rPr lang="de-DE" sz="1400" baseline="0" dirty="0" smtClean="0">
                          <a:effectLst/>
                        </a:rPr>
                        <a:t> </a:t>
                      </a:r>
                      <a:r>
                        <a:rPr lang="de-DE" sz="1400" baseline="0" dirty="0" err="1" smtClean="0">
                          <a:effectLst/>
                        </a:rPr>
                        <a:t>bone</a:t>
                      </a:r>
                      <a:r>
                        <a:rPr lang="de-DE" sz="1400" baseline="0" dirty="0" smtClean="0">
                          <a:effectLst/>
                        </a:rPr>
                        <a:t> </a:t>
                      </a:r>
                      <a:r>
                        <a:rPr lang="de-DE" sz="1400" baseline="0" dirty="0" err="1" smtClean="0">
                          <a:effectLst/>
                        </a:rPr>
                        <a:t>density</a:t>
                      </a:r>
                      <a:endParaRPr lang="de-DE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mg/cm³</a:t>
                      </a:r>
                      <a:endParaRPr lang="de-DE" sz="1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" name="Titel 1"/>
          <p:cNvSpPr txBox="1">
            <a:spLocks/>
          </p:cNvSpPr>
          <p:nvPr/>
        </p:nvSpPr>
        <p:spPr>
          <a:xfrm>
            <a:off x="2411759" y="951719"/>
            <a:ext cx="4752529" cy="821097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6pPr>
            <a:lvl7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7pPr>
            <a:lvl8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8pPr>
            <a:lvl9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de-DE" dirty="0" err="1" smtClean="0">
                <a:latin typeface="Calibri" pitchFamily="34" charset="0"/>
                <a:cs typeface="Calibri" pitchFamily="34" charset="0"/>
              </a:rPr>
              <a:t>Ovariectomy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induced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bone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loss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model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for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osteoporosis</a:t>
            </a:r>
            <a:endParaRPr lang="de-D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6567155"/>
            <a:ext cx="2411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 smtClean="0">
                <a:solidFill>
                  <a:schemeClr val="tx1"/>
                </a:solidFill>
                <a:latin typeface="Calibri" pitchFamily="34" charset="0"/>
              </a:rPr>
              <a:t>Keiler et al. 2012, Lab </a:t>
            </a:r>
            <a:r>
              <a:rPr lang="de-DE" b="0" dirty="0" err="1" smtClean="0">
                <a:solidFill>
                  <a:schemeClr val="tx1"/>
                </a:solidFill>
                <a:latin typeface="Calibri" pitchFamily="34" charset="0"/>
              </a:rPr>
              <a:t>Animal</a:t>
            </a:r>
            <a:r>
              <a:rPr lang="de-DE" b="0" dirty="0" smtClean="0">
                <a:solidFill>
                  <a:schemeClr val="tx1"/>
                </a:solidFill>
                <a:latin typeface="Calibri" pitchFamily="34" charset="0"/>
              </a:rPr>
              <a:t>  46: 237-244</a:t>
            </a:r>
            <a:endParaRPr lang="de-DE" b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6" name="Picture 7" descr="Estrogenicity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" r="2338" b="4652"/>
          <a:stretch>
            <a:fillRect/>
          </a:stretch>
        </p:blipFill>
        <p:spPr bwMode="auto">
          <a:xfrm>
            <a:off x="2579917" y="1700808"/>
            <a:ext cx="4224331" cy="304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3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8" grpId="0"/>
      <p:bldP spid="19" grpId="0"/>
      <p:bldP spid="20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1734" r="1" b="1769"/>
          <a:stretch/>
        </p:blipFill>
        <p:spPr bwMode="auto">
          <a:xfrm>
            <a:off x="254024" y="1869052"/>
            <a:ext cx="3957936" cy="388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7" r="3601" b="3252"/>
          <a:stretch/>
        </p:blipFill>
        <p:spPr bwMode="auto">
          <a:xfrm>
            <a:off x="4648199" y="3140968"/>
            <a:ext cx="4435069" cy="316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r="4478" b="3447"/>
          <a:stretch/>
        </p:blipFill>
        <p:spPr bwMode="auto">
          <a:xfrm>
            <a:off x="4649279" y="44624"/>
            <a:ext cx="4433989" cy="307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50825" y="1124744"/>
            <a:ext cx="4105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Estrogenic</a:t>
            </a:r>
            <a:r>
              <a:rPr lang="de-DE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responses</a:t>
            </a:r>
            <a:endParaRPr lang="de-DE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0825" y="6381328"/>
            <a:ext cx="8642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Impact of a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functionalized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olive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oil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extract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on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uterus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and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bone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 a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model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of postmenopausal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osteoporosis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Keiler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AM, Zierau O, Bernhardt R, Scharnweber D,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Lemonakis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 N,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Termetzi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 A, Skaltsounis L, Vollmer G,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Halabalaki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 M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. 2014 </a:t>
            </a:r>
            <a:r>
              <a:rPr lang="de-DE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Eur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Nutr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 53:1073-1081</a:t>
            </a:r>
            <a:endParaRPr lang="de-D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0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32946"/>
            <a:ext cx="1925463" cy="196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65699"/>
            <a:ext cx="1912848" cy="194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2807" y="119675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Week</a:t>
            </a:r>
            <a:r>
              <a:rPr lang="de-DE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0</a:t>
            </a:r>
            <a:endParaRPr lang="de-DE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17374" y="400506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Week</a:t>
            </a:r>
            <a:r>
              <a:rPr lang="de-DE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10</a:t>
            </a:r>
            <a:endParaRPr lang="de-DE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8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35458"/>
            <a:ext cx="1656184" cy="142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46511"/>
            <a:ext cx="1656184" cy="142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0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7326"/>
            <a:ext cx="1656184" cy="14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02"/>
          <p:cNvSpPr txBox="1">
            <a:spLocks noChangeArrowheads="1"/>
          </p:cNvSpPr>
          <p:nvPr/>
        </p:nvSpPr>
        <p:spPr bwMode="auto">
          <a:xfrm>
            <a:off x="7748210" y="1104999"/>
            <a:ext cx="10222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rgbClr val="001D4B"/>
                </a:solidFill>
                <a:latin typeface="Calibri" pitchFamily="34" charset="0"/>
                <a:cs typeface="Calibri" pitchFamily="34" charset="0"/>
              </a:rPr>
              <a:t>sham</a:t>
            </a:r>
            <a:endParaRPr lang="en-US" sz="1400" dirty="0">
              <a:solidFill>
                <a:srgbClr val="001D4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Box 303"/>
          <p:cNvSpPr txBox="1">
            <a:spLocks noChangeArrowheads="1"/>
          </p:cNvSpPr>
          <p:nvPr/>
        </p:nvSpPr>
        <p:spPr bwMode="auto">
          <a:xfrm>
            <a:off x="7748210" y="3121223"/>
            <a:ext cx="10222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err="1" smtClean="0">
                <a:solidFill>
                  <a:srgbClr val="001D4B"/>
                </a:solidFill>
                <a:latin typeface="Calibri" pitchFamily="34" charset="0"/>
                <a:cs typeface="Calibri" pitchFamily="34" charset="0"/>
              </a:rPr>
              <a:t>ovx</a:t>
            </a:r>
            <a:endParaRPr lang="en-US" sz="1400" dirty="0">
              <a:solidFill>
                <a:srgbClr val="001D4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Box 303"/>
          <p:cNvSpPr txBox="1">
            <a:spLocks noChangeArrowheads="1"/>
          </p:cNvSpPr>
          <p:nvPr/>
        </p:nvSpPr>
        <p:spPr bwMode="auto">
          <a:xfrm>
            <a:off x="7748210" y="5013176"/>
            <a:ext cx="10222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rgbClr val="001D4B"/>
                </a:solidFill>
                <a:latin typeface="Calibri" pitchFamily="34" charset="0"/>
                <a:cs typeface="Calibri" pitchFamily="34" charset="0"/>
              </a:rPr>
              <a:t>ovx+E2</a:t>
            </a:r>
            <a:endParaRPr lang="en-US" sz="1400" dirty="0">
              <a:solidFill>
                <a:srgbClr val="001D4B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736961"/>
              </p:ext>
            </p:extLst>
          </p:nvPr>
        </p:nvGraphicFramePr>
        <p:xfrm>
          <a:off x="2589021" y="5211592"/>
          <a:ext cx="4359243" cy="1529776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108282"/>
                <a:gridCol w="2326065"/>
                <a:gridCol w="924896"/>
              </a:tblGrid>
              <a:tr h="177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Abbreviation</a:t>
                      </a:r>
                      <a:endParaRPr lang="de-DE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Description</a:t>
                      </a:r>
                      <a:endParaRPr lang="de-DE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Unit</a:t>
                      </a:r>
                      <a:endParaRPr lang="de-DE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62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BV/TV</a:t>
                      </a:r>
                      <a:endParaRPr lang="de-DE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effectLst/>
                        </a:rPr>
                        <a:t>Bone</a:t>
                      </a:r>
                      <a:r>
                        <a:rPr lang="de-DE" sz="1200" dirty="0" smtClean="0">
                          <a:effectLst/>
                        </a:rPr>
                        <a:t> </a:t>
                      </a:r>
                      <a:r>
                        <a:rPr lang="de-DE" sz="1200" dirty="0" err="1" smtClean="0">
                          <a:effectLst/>
                        </a:rPr>
                        <a:t>volume</a:t>
                      </a:r>
                      <a:r>
                        <a:rPr lang="de-DE" sz="1200" dirty="0" smtClean="0">
                          <a:effectLst/>
                        </a:rPr>
                        <a:t>/ total</a:t>
                      </a:r>
                      <a:r>
                        <a:rPr lang="de-DE" sz="1200" baseline="0" dirty="0" smtClean="0">
                          <a:effectLst/>
                        </a:rPr>
                        <a:t> </a:t>
                      </a:r>
                      <a:r>
                        <a:rPr lang="de-DE" sz="1200" dirty="0" err="1" smtClean="0">
                          <a:effectLst/>
                        </a:rPr>
                        <a:t>volume</a:t>
                      </a:r>
                      <a:endParaRPr lang="de-DE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%</a:t>
                      </a:r>
                      <a:endParaRPr lang="de-DE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77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</a:rPr>
                        <a:t>Tb.N</a:t>
                      </a:r>
                      <a:endParaRPr lang="de-DE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effectLst/>
                        </a:rPr>
                        <a:t>Number</a:t>
                      </a:r>
                      <a:r>
                        <a:rPr lang="de-DE" sz="1200" baseline="0" dirty="0" smtClean="0">
                          <a:effectLst/>
                        </a:rPr>
                        <a:t> of </a:t>
                      </a:r>
                      <a:r>
                        <a:rPr lang="de-DE" sz="1200" baseline="0" dirty="0" err="1" smtClean="0">
                          <a:effectLst/>
                        </a:rPr>
                        <a:t>trabeculae</a:t>
                      </a:r>
                      <a:endParaRPr lang="de-DE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1/mm</a:t>
                      </a:r>
                      <a:endParaRPr lang="de-DE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77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</a:rPr>
                        <a:t>Tb.Th</a:t>
                      </a:r>
                      <a:endParaRPr lang="de-DE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effectLst/>
                        </a:rPr>
                        <a:t>Thickness</a:t>
                      </a:r>
                      <a:r>
                        <a:rPr lang="de-DE" sz="1200" baseline="0" dirty="0" smtClean="0">
                          <a:effectLst/>
                        </a:rPr>
                        <a:t> of </a:t>
                      </a:r>
                      <a:r>
                        <a:rPr lang="de-DE" sz="1200" baseline="0" dirty="0" err="1" smtClean="0">
                          <a:effectLst/>
                        </a:rPr>
                        <a:t>trabeculae</a:t>
                      </a:r>
                      <a:endParaRPr lang="de-DE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mm</a:t>
                      </a:r>
                      <a:endParaRPr lang="de-DE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215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Tb.Sp</a:t>
                      </a:r>
                      <a:endParaRPr lang="de-DE" sz="12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effectLst/>
                        </a:rPr>
                        <a:t>Distance</a:t>
                      </a:r>
                      <a:r>
                        <a:rPr lang="de-DE" sz="1200" baseline="0" dirty="0" smtClean="0">
                          <a:effectLst/>
                        </a:rPr>
                        <a:t> </a:t>
                      </a:r>
                      <a:r>
                        <a:rPr lang="de-DE" sz="1200" baseline="0" dirty="0" err="1" smtClean="0">
                          <a:effectLst/>
                        </a:rPr>
                        <a:t>between</a:t>
                      </a:r>
                      <a:r>
                        <a:rPr lang="de-DE" sz="1200" baseline="0" dirty="0" smtClean="0">
                          <a:effectLst/>
                        </a:rPr>
                        <a:t> </a:t>
                      </a:r>
                      <a:r>
                        <a:rPr lang="de-DE" sz="1200" baseline="0" dirty="0" err="1" smtClean="0">
                          <a:effectLst/>
                        </a:rPr>
                        <a:t>trabeculae</a:t>
                      </a:r>
                      <a:endParaRPr lang="de-DE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mm</a:t>
                      </a:r>
                      <a:endParaRPr lang="de-DE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77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</a:rPr>
                        <a:t>Conn.D</a:t>
                      </a:r>
                      <a:endParaRPr lang="de-DE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Connectivity</a:t>
                      </a:r>
                      <a:endParaRPr lang="de-DE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1/mm³</a:t>
                      </a:r>
                      <a:endParaRPr lang="de-DE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77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T-BMD</a:t>
                      </a:r>
                      <a:endParaRPr lang="de-DE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 smtClean="0">
                          <a:effectLst/>
                        </a:rPr>
                        <a:t>Trabecular</a:t>
                      </a:r>
                      <a:r>
                        <a:rPr lang="de-DE" sz="1200" baseline="0" dirty="0" smtClean="0">
                          <a:effectLst/>
                        </a:rPr>
                        <a:t> </a:t>
                      </a:r>
                      <a:r>
                        <a:rPr lang="de-DE" sz="1200" baseline="0" dirty="0" err="1" smtClean="0">
                          <a:effectLst/>
                        </a:rPr>
                        <a:t>bone</a:t>
                      </a:r>
                      <a:r>
                        <a:rPr lang="de-DE" sz="1200" baseline="0" dirty="0" smtClean="0">
                          <a:effectLst/>
                        </a:rPr>
                        <a:t> </a:t>
                      </a:r>
                      <a:r>
                        <a:rPr lang="de-DE" sz="1200" baseline="0" dirty="0" err="1" smtClean="0">
                          <a:effectLst/>
                        </a:rPr>
                        <a:t>density</a:t>
                      </a:r>
                      <a:endParaRPr lang="de-DE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</a:rPr>
                        <a:t>mg/cm³</a:t>
                      </a:r>
                      <a:endParaRPr lang="de-DE" sz="12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0" y="6567155"/>
            <a:ext cx="2627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0" dirty="0" smtClean="0">
                <a:solidFill>
                  <a:schemeClr val="tx1"/>
                </a:solidFill>
                <a:latin typeface="Calibri" pitchFamily="34" charset="0"/>
              </a:rPr>
              <a:t>Keiler et al. 2012, Lab </a:t>
            </a:r>
            <a:r>
              <a:rPr lang="de-DE" sz="1100" b="0" dirty="0" err="1" smtClean="0">
                <a:solidFill>
                  <a:schemeClr val="tx1"/>
                </a:solidFill>
                <a:latin typeface="Calibri" pitchFamily="34" charset="0"/>
              </a:rPr>
              <a:t>Animal</a:t>
            </a:r>
            <a:r>
              <a:rPr lang="de-DE" sz="1100" b="0" dirty="0" smtClean="0">
                <a:solidFill>
                  <a:schemeClr val="tx1"/>
                </a:solidFill>
                <a:latin typeface="Calibri" pitchFamily="34" charset="0"/>
              </a:rPr>
              <a:t>  46: 237-244</a:t>
            </a:r>
            <a:endParaRPr lang="de-DE" sz="11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581336"/>
              </p:ext>
            </p:extLst>
          </p:nvPr>
        </p:nvGraphicFramePr>
        <p:xfrm>
          <a:off x="2411760" y="1484784"/>
          <a:ext cx="4676775" cy="2603119"/>
        </p:xfrm>
        <a:graphic>
          <a:graphicData uri="http://schemas.openxmlformats.org/drawingml/2006/table">
            <a:tbl>
              <a:tblPr/>
              <a:tblGrid>
                <a:gridCol w="1304925"/>
                <a:gridCol w="1076325"/>
                <a:gridCol w="1170305"/>
                <a:gridCol w="1125220"/>
              </a:tblGrid>
              <a:tr h="345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sham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ovx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ovx + OL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BV/TV [%]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30.2±8.7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17.4±1.6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[&lt;0.001*]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18.4</a:t>
                      </a: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±2.2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Conn.D [1/mm³]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32.6±14.5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15.6±3.6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[0.034*]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18.5</a:t>
                      </a: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±4.2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Tb.N [1/mm]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3.05±0.73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2.40±0.11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2.43</a:t>
                      </a: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±0.29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Tb.Th [mm]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0.122±0.005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0.110±0.007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[0.015*]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0.111</a:t>
                      </a: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±0.005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  <a:cs typeface="Arial"/>
                        </a:rPr>
                        <a:t>Tb.Sp [mm]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0.308±0.105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  <a:cs typeface="Arial"/>
                        </a:rPr>
                        <a:t>0.386±0.010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0.392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±0.057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hteck 14"/>
          <p:cNvSpPr/>
          <p:nvPr/>
        </p:nvSpPr>
        <p:spPr>
          <a:xfrm>
            <a:off x="2051720" y="4437112"/>
            <a:ext cx="53285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Impact of a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functionalized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olive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oil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extrac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on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uterus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and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bone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 a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model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of postmenopausal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osteoporosis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Keiler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AM, Zierau O, Bernhardt R, Scharnweber D,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Lemonakis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 N,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Termetzi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 A, Skaltsounis L, Vollmer G,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Halabalaki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 M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. 2014 </a:t>
            </a:r>
            <a:r>
              <a:rPr lang="de-DE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Eur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Nutr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 53:1073-1081</a:t>
            </a:r>
            <a:endParaRPr lang="de-D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3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>
          <a:xfrm>
            <a:off x="1894901" y="1052736"/>
            <a:ext cx="5413403" cy="509587"/>
          </a:xfrm>
          <a:noFill/>
          <a:ln/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Summary and </a:t>
            </a:r>
            <a:r>
              <a:rPr lang="de-DE" b="1" dirty="0" err="1" smtClean="0">
                <a:solidFill>
                  <a:schemeClr val="tx1"/>
                </a:solidFill>
                <a:latin typeface="Calibri" pitchFamily="34" charset="0"/>
              </a:rPr>
              <a:t>conclusions</a:t>
            </a:r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  <a:latin typeface="Calibri" pitchFamily="34" charset="0"/>
              </a:rPr>
              <a:t>oleocanthal</a:t>
            </a:r>
            <a:endParaRPr lang="de-DE" sz="2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4405" y="5877272"/>
            <a:ext cx="8747393" cy="248891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de-DE" sz="2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de-DE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5496" y="1484784"/>
            <a:ext cx="9036496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1pPr>
            <a:lvl2pPr marL="742950" indent="-28575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2pPr>
            <a:lvl3pPr marL="11430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3pPr>
            <a:lvl4pPr marL="16002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4pPr>
            <a:lvl5pPr marL="2057400" indent="-228600" eaLnBrk="0" hangingPunct="0"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2"/>
                </a:solidFill>
                <a:latin typeface="Microsoft Sans Serif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Estrogen-like activities of </a:t>
            </a:r>
            <a:r>
              <a:rPr lang="en-US" sz="1200" dirty="0" err="1" smtClean="0">
                <a:solidFill>
                  <a:schemeClr val="tx1"/>
                </a:solidFill>
                <a:latin typeface="Calibri" pitchFamily="34" charset="0"/>
              </a:rPr>
              <a:t>oleocanthal</a:t>
            </a: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1200150" lvl="1" indent="-457200" algn="just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1100" b="0" dirty="0" smtClean="0">
                <a:solidFill>
                  <a:schemeClr val="tx1"/>
                </a:solidFill>
                <a:latin typeface="Calibri" pitchFamily="34" charset="0"/>
              </a:rPr>
              <a:t>Distinct</a:t>
            </a:r>
            <a:r>
              <a:rPr lang="en-US" sz="1100" b="0" dirty="0">
                <a:solidFill>
                  <a:schemeClr val="tx1"/>
                </a:solidFill>
                <a:latin typeface="Calibri" pitchFamily="34" charset="0"/>
              </a:rPr>
              <a:t>, but weak relative binding affinities to both ERs</a:t>
            </a:r>
          </a:p>
          <a:p>
            <a:pPr marL="1200150" lvl="1" indent="-457200" algn="just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1100" b="0" dirty="0">
                <a:solidFill>
                  <a:schemeClr val="tx1"/>
                </a:solidFill>
                <a:latin typeface="Calibri" pitchFamily="34" charset="0"/>
              </a:rPr>
              <a:t> Weak, if any, activity in reporter gene assays</a:t>
            </a:r>
          </a:p>
          <a:p>
            <a:pPr marL="1200150" lvl="1" indent="-457200" algn="just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1100" b="0" dirty="0">
                <a:solidFill>
                  <a:schemeClr val="tx1"/>
                </a:solidFill>
                <a:latin typeface="Calibri" pitchFamily="34" charset="0"/>
              </a:rPr>
              <a:t>Strong  inhibition of E2-induced reporter gene activity</a:t>
            </a:r>
          </a:p>
          <a:p>
            <a:pPr marL="1200150" lvl="1" indent="-457200" algn="just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1100" b="0" dirty="0">
                <a:solidFill>
                  <a:schemeClr val="tx1"/>
                </a:solidFill>
                <a:latin typeface="Calibri" pitchFamily="34" charset="0"/>
              </a:rPr>
              <a:t>Enhancement of </a:t>
            </a:r>
            <a:r>
              <a:rPr lang="en-US" sz="1100" b="0" dirty="0" err="1">
                <a:solidFill>
                  <a:schemeClr val="tx1"/>
                </a:solidFill>
                <a:latin typeface="Calibri" pitchFamily="34" charset="0"/>
              </a:rPr>
              <a:t>ER</a:t>
            </a:r>
            <a:r>
              <a:rPr lang="en-US" sz="1100" b="0" dirty="0" err="1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1100" b="0" dirty="0">
                <a:solidFill>
                  <a:schemeClr val="tx1"/>
                </a:solidFill>
                <a:latin typeface="Calibri" pitchFamily="34" charset="0"/>
              </a:rPr>
              <a:t> dependent activities of E2 in cellular systems expressing both ERs. In other words, weak mixed agonistic properties of E2 are shifted to a strong, pure </a:t>
            </a:r>
            <a:r>
              <a:rPr lang="en-US" sz="1100" b="0" dirty="0" err="1">
                <a:solidFill>
                  <a:schemeClr val="tx1"/>
                </a:solidFill>
                <a:latin typeface="Calibri" pitchFamily="34" charset="0"/>
              </a:rPr>
              <a:t>ER</a:t>
            </a:r>
            <a:r>
              <a:rPr lang="en-US" sz="1100" b="0" dirty="0" err="1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1100" b="0" dirty="0">
                <a:solidFill>
                  <a:schemeClr val="tx1"/>
                </a:solidFill>
                <a:latin typeface="Calibri" pitchFamily="34" charset="0"/>
              </a:rPr>
              <a:t> agonistic response in the presence of </a:t>
            </a:r>
            <a:r>
              <a:rPr lang="en-US" sz="1100" b="0" dirty="0" err="1" smtClean="0">
                <a:solidFill>
                  <a:schemeClr val="tx1"/>
                </a:solidFill>
                <a:latin typeface="Calibri" pitchFamily="34" charset="0"/>
              </a:rPr>
              <a:t>oleocanthal</a:t>
            </a:r>
            <a:r>
              <a:rPr lang="en-US" sz="1100" b="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1800" i="1" dirty="0" smtClean="0">
                <a:solidFill>
                  <a:schemeClr val="tx1"/>
                </a:solidFill>
                <a:latin typeface="Calibri" pitchFamily="34" charset="0"/>
              </a:rPr>
              <a:t>In vivo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activities of </a:t>
            </a:r>
            <a:r>
              <a:rPr lang="en-US" sz="1800" dirty="0" err="1" smtClean="0">
                <a:solidFill>
                  <a:schemeClr val="tx1"/>
                </a:solidFill>
                <a:latin typeface="Calibri" pitchFamily="34" charset="0"/>
              </a:rPr>
              <a:t>oleocanthal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200150" lvl="1" indent="-457200" algn="just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</a:rPr>
              <a:t>Oleocanthal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</a:rPr>
              <a:t>in a </a:t>
            </a:r>
            <a:r>
              <a:rPr lang="de-DE" sz="1600" b="0" dirty="0" err="1">
                <a:solidFill>
                  <a:schemeClr val="tx1"/>
                </a:solidFill>
                <a:latin typeface="Calibri" pitchFamily="34" charset="0"/>
              </a:rPr>
              <a:t>uterotrophic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600" b="0" dirty="0" err="1">
                <a:solidFill>
                  <a:schemeClr val="tx1"/>
                </a:solidFill>
                <a:latin typeface="Calibri" pitchFamily="34" charset="0"/>
              </a:rPr>
              <a:t>assay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600" b="0" i="1" dirty="0">
                <a:solidFill>
                  <a:schemeClr val="tx1"/>
                </a:solidFill>
                <a:latin typeface="Calibri" pitchFamily="34" charset="0"/>
              </a:rPr>
              <a:t>in vivo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de-DE" sz="1600" b="0" dirty="0" err="1">
                <a:solidFill>
                  <a:schemeClr val="tx1"/>
                </a:solidFill>
                <a:latin typeface="Calibri" pitchFamily="34" charset="0"/>
              </a:rPr>
              <a:t>No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</a:rPr>
              <a:t> uterine </a:t>
            </a:r>
            <a:r>
              <a:rPr lang="de-DE" sz="1600" b="0" dirty="0" err="1">
                <a:solidFill>
                  <a:schemeClr val="tx1"/>
                </a:solidFill>
                <a:latin typeface="Calibri" pitchFamily="34" charset="0"/>
              </a:rPr>
              <a:t>response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de-DE" sz="1600" b="0" dirty="0" err="1">
                <a:solidFill>
                  <a:schemeClr val="tx1"/>
                </a:solidFill>
                <a:latin typeface="Calibri" pitchFamily="34" charset="0"/>
              </a:rPr>
              <a:t>no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600" b="0" dirty="0" err="1">
                <a:solidFill>
                  <a:schemeClr val="tx1"/>
                </a:solidFill>
                <a:latin typeface="Calibri" pitchFamily="34" charset="0"/>
              </a:rPr>
              <a:t>bone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</a:rPr>
              <a:t>effects</a:t>
            </a:r>
            <a:endParaRPr lang="de-DE" sz="16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600200" lvl="2" indent="-457200" algn="just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</a:rPr>
              <a:t>Fortification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</a:rPr>
              <a:t>with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</a:rPr>
              <a:t>Vit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</a:rPr>
              <a:t> D3 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</a:rPr>
              <a:t>leads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</a:rPr>
              <a:t>to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</a:rPr>
              <a:t>enhancement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</a:rPr>
              <a:t>of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</a:rPr>
              <a:t>response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</a:rPr>
              <a:t> in a 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</a:rPr>
              <a:t>mouse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</a:rPr>
              <a:t>model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</a:rPr>
              <a:t>Tagliaferri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</a:rPr>
              <a:t> et al. 2014, 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</a:rPr>
              <a:t>PLOSone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pPr marL="1200150" lvl="1" indent="-457200" algn="just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</a:rPr>
              <a:t>Weak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</a:rPr>
              <a:t>estrogen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</a:rPr>
              <a:t>-like 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</a:rPr>
              <a:t>gene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</a:rPr>
              <a:t>regulatory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</a:rPr>
              <a:t>properties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</a:rPr>
              <a:t> in 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</a:rPr>
              <a:t>the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</a:rPr>
              <a:t>uterus</a:t>
            </a:r>
            <a:endParaRPr lang="en-US" sz="16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Conclusions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1200150" lvl="1" indent="-457200" algn="just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1600" b="0" dirty="0" err="1">
                <a:solidFill>
                  <a:schemeClr val="tx1"/>
                </a:solidFill>
                <a:latin typeface="Calibri" pitchFamily="34" charset="0"/>
              </a:rPr>
              <a:t>Oleocanthal</a:t>
            </a:r>
            <a:r>
              <a:rPr lang="en-US" sz="1600" b="0" dirty="0">
                <a:solidFill>
                  <a:schemeClr val="tx1"/>
                </a:solidFill>
                <a:latin typeface="Calibri" pitchFamily="34" charset="0"/>
              </a:rPr>
              <a:t> clearly interferes with the activity of E2 on the level of the ERs.</a:t>
            </a:r>
          </a:p>
          <a:p>
            <a:pPr marL="1200150" lvl="1" indent="-457200" algn="just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1600" b="0" dirty="0">
                <a:solidFill>
                  <a:schemeClr val="tx1"/>
                </a:solidFill>
                <a:latin typeface="Calibri" pitchFamily="34" charset="0"/>
              </a:rPr>
              <a:t>Enhancement of </a:t>
            </a:r>
            <a:r>
              <a:rPr lang="en-US" sz="1600" b="0" dirty="0" err="1">
                <a:solidFill>
                  <a:schemeClr val="tx1"/>
                </a:solidFill>
                <a:latin typeface="Calibri" pitchFamily="34" charset="0"/>
              </a:rPr>
              <a:t>ER</a:t>
            </a:r>
            <a:r>
              <a:rPr lang="en-US" sz="1600" b="0" dirty="0" err="1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1600" b="0" dirty="0">
                <a:solidFill>
                  <a:schemeClr val="tx1"/>
                </a:solidFill>
                <a:latin typeface="Calibri" pitchFamily="34" charset="0"/>
              </a:rPr>
              <a:t>-mediated responses of E2 in a </a:t>
            </a:r>
            <a:r>
              <a:rPr lang="en-US" sz="1600" b="0" dirty="0" err="1">
                <a:solidFill>
                  <a:schemeClr val="tx1"/>
                </a:solidFill>
                <a:latin typeface="Calibri" pitchFamily="34" charset="0"/>
              </a:rPr>
              <a:t>heterodimeric</a:t>
            </a:r>
            <a:r>
              <a:rPr lang="en-US" sz="1600" b="0" dirty="0">
                <a:solidFill>
                  <a:schemeClr val="tx1"/>
                </a:solidFill>
                <a:latin typeface="Calibri" pitchFamily="34" charset="0"/>
              </a:rPr>
              <a:t> receptor situation of </a:t>
            </a:r>
            <a:r>
              <a:rPr lang="en-US" sz="1600" b="0" dirty="0" err="1">
                <a:solidFill>
                  <a:schemeClr val="tx1"/>
                </a:solidFill>
                <a:latin typeface="Calibri" pitchFamily="34" charset="0"/>
              </a:rPr>
              <a:t>ER</a:t>
            </a:r>
            <a:r>
              <a:rPr lang="en-US" sz="1600" b="0" dirty="0" err="1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1600" b="0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en-US" sz="1600" b="0" dirty="0" err="1">
                <a:solidFill>
                  <a:schemeClr val="tx1"/>
                </a:solidFill>
                <a:latin typeface="Calibri" pitchFamily="34" charset="0"/>
              </a:rPr>
              <a:t>ER</a:t>
            </a:r>
            <a:r>
              <a:rPr lang="en-US" sz="1600" b="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600" b="0" dirty="0">
                <a:solidFill>
                  <a:schemeClr val="tx1"/>
                </a:solidFill>
                <a:latin typeface="Calibri" pitchFamily="34" charset="0"/>
              </a:rPr>
              <a:t> represents a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new functional quality</a:t>
            </a:r>
            <a:r>
              <a:rPr lang="en-US" sz="1600" b="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1200150" lvl="1" indent="-457200" algn="just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1600" b="0" dirty="0">
                <a:solidFill>
                  <a:schemeClr val="tx1"/>
                </a:solidFill>
                <a:latin typeface="Calibri" pitchFamily="34" charset="0"/>
              </a:rPr>
              <a:t>The observed activity is shared amongst </a:t>
            </a:r>
            <a:r>
              <a:rPr lang="en-US" sz="1600" b="0" dirty="0" err="1">
                <a:solidFill>
                  <a:schemeClr val="tx1"/>
                </a:solidFill>
                <a:latin typeface="Calibri" pitchFamily="34" charset="0"/>
              </a:rPr>
              <a:t>dialdehydic</a:t>
            </a:r>
            <a:r>
              <a:rPr lang="en-US" sz="1600" b="0" dirty="0">
                <a:solidFill>
                  <a:schemeClr val="tx1"/>
                </a:solidFill>
                <a:latin typeface="Calibri" pitchFamily="34" charset="0"/>
              </a:rPr>
              <a:t> polyphenol derivatives from olive oil</a:t>
            </a: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1200150" lvl="1" indent="-457200" algn="just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</a:rPr>
              <a:t>Bioavailability??????</a:t>
            </a:r>
            <a:endParaRPr lang="en-US" sz="16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715981370"/>
              </p:ext>
            </p:extLst>
          </p:nvPr>
        </p:nvGraphicFramePr>
        <p:xfrm>
          <a:off x="323530" y="1196752"/>
          <a:ext cx="84969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84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5461" y="2204864"/>
            <a:ext cx="5422643" cy="43924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-DE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Bone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protective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de-DE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model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de-DE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inflammation-induced</a:t>
            </a:r>
            <a:r>
              <a:rPr lang="de-DE" sz="1800" b="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bone</a:t>
            </a:r>
            <a:r>
              <a:rPr lang="de-DE" sz="1800" b="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loss</a:t>
            </a:r>
            <a:endParaRPr lang="de-DE" sz="1800" b="0" i="1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-"/>
            </a:pP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Oleuropein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de-DE" sz="16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Puel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et al., 2006 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-"/>
            </a:pP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Hydroxy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de-DE" sz="16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tyrosol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de-DE" sz="16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Puel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et al., 2008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-"/>
            </a:pP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Olive </a:t>
            </a:r>
            <a:r>
              <a:rPr lang="de-DE" sz="16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oil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Saleh et al., 2011 </a:t>
            </a:r>
          </a:p>
          <a:p>
            <a:pPr eaLnBrk="1" hangingPunct="1">
              <a:lnSpc>
                <a:spcPct val="90000"/>
              </a:lnSpc>
            </a:pPr>
            <a:endParaRPr lang="de-DE" sz="16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-DE" sz="18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Hormonal </a:t>
            </a:r>
            <a:r>
              <a:rPr lang="de-DE" sz="18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activities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de-DE" sz="1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-DE" sz="1800" b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Tumor </a:t>
            </a:r>
            <a:r>
              <a:rPr lang="de-DE" sz="1800" b="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prevention</a:t>
            </a:r>
            <a:r>
              <a:rPr lang="de-DE" sz="1800" b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AMPK 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inhibitory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activity</a:t>
            </a:r>
            <a:endParaRPr lang="de-DE" sz="16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de-DE" sz="1400" b="0" dirty="0">
                <a:solidFill>
                  <a:schemeClr val="tx1"/>
                </a:solidFill>
                <a:latin typeface="Calibri" pitchFamily="34" charset="0"/>
              </a:rPr>
              <a:t>HPEA-EDA: </a:t>
            </a:r>
            <a:r>
              <a:rPr lang="de-DE" sz="1400" b="0" dirty="0" err="1">
                <a:solidFill>
                  <a:schemeClr val="tx1"/>
                </a:solidFill>
                <a:latin typeface="Calibri" pitchFamily="34" charset="0"/>
              </a:rPr>
              <a:t>Khanal</a:t>
            </a:r>
            <a:r>
              <a:rPr lang="de-DE" sz="1400" b="0" dirty="0">
                <a:solidFill>
                  <a:schemeClr val="tx1"/>
                </a:solidFill>
                <a:latin typeface="Calibri" pitchFamily="34" charset="0"/>
              </a:rPr>
              <a:t> et a. 2011</a:t>
            </a:r>
            <a:endParaRPr lang="de-DE" sz="1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C-Met-Inhibition and 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breast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cancer</a:t>
            </a:r>
            <a:endParaRPr lang="de-DE" sz="16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de-DE" sz="14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Oleocanthal</a:t>
            </a:r>
            <a:r>
              <a:rPr lang="de-DE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de-DE" sz="14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Akl</a:t>
            </a:r>
            <a:r>
              <a:rPr lang="de-DE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et al. 2014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Inhibition of MIP-1</a:t>
            </a:r>
            <a:r>
              <a:rPr lang="de-DE" sz="1600" b="0" dirty="0" smtClean="0">
                <a:solidFill>
                  <a:schemeClr val="tx1"/>
                </a:solidFill>
                <a:latin typeface="Symbol" pitchFamily="18" charset="2"/>
                <a:cs typeface="Calibri" pitchFamily="34" charset="0"/>
              </a:rPr>
              <a:t>a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 multiple </a:t>
            </a: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myeloma</a:t>
            </a:r>
            <a:endParaRPr lang="de-DE" sz="16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de-DE" sz="14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Oleocanthal</a:t>
            </a:r>
            <a:r>
              <a:rPr lang="de-DE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de-DE" sz="14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Sotece</a:t>
            </a:r>
            <a:r>
              <a:rPr lang="de-DE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et al. 2013)</a:t>
            </a:r>
          </a:p>
          <a:p>
            <a:pPr eaLnBrk="1" hangingPunct="1">
              <a:lnSpc>
                <a:spcPct val="90000"/>
              </a:lnSpc>
            </a:pPr>
            <a:endParaRPr lang="de-DE" sz="16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de-DE" sz="16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16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</a:t>
            </a:r>
          </a:p>
        </p:txBody>
      </p:sp>
      <p:pic>
        <p:nvPicPr>
          <p:cNvPr id="6" name="Picture 6" descr="https://encrypted-tbn1.google.com/images?q=tbn:ANd9GcQxB36UF55AGzvaOn0HF87dyWEDERunv5IYWp80j86Ak9R5E8yGm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3" b="34"/>
          <a:stretch/>
        </p:blipFill>
        <p:spPr bwMode="auto">
          <a:xfrm>
            <a:off x="6012160" y="1196751"/>
            <a:ext cx="3068341" cy="227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693756"/>
            <a:ext cx="3024337" cy="16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9" name="Textfeld 8"/>
          <p:cNvSpPr txBox="1"/>
          <p:nvPr/>
        </p:nvSpPr>
        <p:spPr>
          <a:xfrm>
            <a:off x="6012160" y="5428381"/>
            <a:ext cx="3068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tx1"/>
                </a:solidFill>
                <a:latin typeface="Calibri" pitchFamily="34" charset="0"/>
              </a:rPr>
              <a:t>Oleacein</a:t>
            </a:r>
            <a:r>
              <a:rPr lang="de-DE" sz="1200" b="0" dirty="0" smtClean="0">
                <a:solidFill>
                  <a:schemeClr val="tx1"/>
                </a:solidFill>
                <a:latin typeface="Calibri" pitchFamily="34" charset="0"/>
              </a:rPr>
              <a:t>: 3,4‐DHPEA‐EDA 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de-DE" sz="1200" b="0" dirty="0" err="1">
                <a:solidFill>
                  <a:schemeClr val="tx1"/>
                </a:solidFill>
                <a:latin typeface="Calibri" pitchFamily="34" charset="0"/>
              </a:rPr>
              <a:t>Oleacein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) </a:t>
            </a:r>
            <a:r>
              <a:rPr lang="de-DE" sz="1200" i="1" dirty="0">
                <a:solidFill>
                  <a:schemeClr val="tx1"/>
                </a:solidFill>
                <a:latin typeface="Calibri" pitchFamily="34" charset="0"/>
              </a:rPr>
              <a:t>Synonyms:</a:t>
            </a:r>
            <a:r>
              <a:rPr lang="de-DE" sz="12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3,4‐DHPEA‐Elenolic </a:t>
            </a:r>
            <a:r>
              <a:rPr lang="de-DE" sz="1200" b="0" dirty="0" err="1" smtClean="0">
                <a:solidFill>
                  <a:schemeClr val="tx1"/>
                </a:solidFill>
                <a:latin typeface="Calibri" pitchFamily="34" charset="0"/>
              </a:rPr>
              <a:t>acid</a:t>
            </a:r>
            <a:r>
              <a:rPr lang="de-DE" sz="1200" b="0" dirty="0" smtClean="0">
                <a:solidFill>
                  <a:schemeClr val="tx1"/>
                </a:solidFill>
                <a:latin typeface="Calibri" pitchFamily="34" charset="0"/>
              </a:rPr>
              <a:t> Di‐Aldehyde; </a:t>
            </a:r>
            <a:r>
              <a:rPr lang="de-DE" sz="1200" b="0" dirty="0" err="1">
                <a:solidFill>
                  <a:schemeClr val="tx1"/>
                </a:solidFill>
                <a:latin typeface="Calibri" pitchFamily="34" charset="0"/>
              </a:rPr>
              <a:t>Oleuropein‐aglycone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200" b="0" dirty="0" err="1" smtClean="0">
                <a:solidFill>
                  <a:schemeClr val="tx1"/>
                </a:solidFill>
                <a:latin typeface="Calibri" pitchFamily="34" charset="0"/>
              </a:rPr>
              <a:t>dialdehyde</a:t>
            </a:r>
            <a:r>
              <a:rPr lang="de-DE" sz="1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de-DE" sz="1200" b="0" dirty="0" err="1">
                <a:solidFill>
                  <a:schemeClr val="tx1"/>
                </a:solidFill>
                <a:latin typeface="Calibri" pitchFamily="34" charset="0"/>
              </a:rPr>
              <a:t>Decarboxymethyl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200" b="0" dirty="0" err="1" smtClean="0">
                <a:solidFill>
                  <a:schemeClr val="tx1"/>
                </a:solidFill>
                <a:latin typeface="Calibri" pitchFamily="34" charset="0"/>
              </a:rPr>
              <a:t>oleuropein‐aglycone</a:t>
            </a:r>
            <a:r>
              <a:rPr lang="de-DE" sz="1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200" b="0" dirty="0" err="1">
                <a:solidFill>
                  <a:schemeClr val="tx1"/>
                </a:solidFill>
                <a:latin typeface="Calibri" pitchFamily="34" charset="0"/>
              </a:rPr>
              <a:t>major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 form</a:t>
            </a:r>
            <a:r>
              <a:rPr lang="de-DE" sz="1200" b="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endParaRPr lang="de-DE" sz="1200" b="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de-DE" sz="1200" dirty="0" err="1" smtClean="0">
                <a:solidFill>
                  <a:schemeClr val="tx1"/>
                </a:solidFill>
                <a:latin typeface="Calibri" pitchFamily="34" charset="0"/>
              </a:rPr>
              <a:t>Oleocanthal</a:t>
            </a:r>
            <a:r>
              <a:rPr lang="de-DE" sz="1200" b="0" dirty="0" smtClean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3,4‐HPEA‐EDA</a:t>
            </a:r>
            <a:endParaRPr lang="de-DE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5496" y="1273324"/>
            <a:ext cx="5854691" cy="71551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6pPr>
            <a:lvl7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7pPr>
            <a:lvl8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8pPr>
            <a:lvl9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de-DE" sz="2200" dirty="0" smtClean="0">
                <a:latin typeface="Calibri" pitchFamily="34" charset="0"/>
                <a:cs typeface="Calibri" pitchFamily="34" charset="0"/>
              </a:rPr>
              <a:t>Outlook: </a:t>
            </a:r>
            <a:r>
              <a:rPr lang="de-DE" sz="2200" dirty="0" err="1" smtClean="0">
                <a:latin typeface="Calibri" pitchFamily="34" charset="0"/>
                <a:cs typeface="Calibri" pitchFamily="34" charset="0"/>
              </a:rPr>
              <a:t>cancer</a:t>
            </a:r>
            <a:r>
              <a:rPr lang="de-DE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200" dirty="0" err="1" smtClean="0">
                <a:latin typeface="Calibri" pitchFamily="34" charset="0"/>
                <a:cs typeface="Calibri" pitchFamily="34" charset="0"/>
              </a:rPr>
              <a:t>prevention</a:t>
            </a:r>
            <a:endParaRPr lang="de-DE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mit Pfeil 4"/>
          <p:cNvCxnSpPr/>
          <p:nvPr/>
        </p:nvCxnSpPr>
        <p:spPr>
          <a:xfrm>
            <a:off x="971600" y="4469051"/>
            <a:ext cx="4968552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83568" y="545800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000000"/>
                </a:solidFill>
                <a:latin typeface="Calibri" pitchFamily="34" charset="0"/>
              </a:rPr>
              <a:t>PND40</a:t>
            </a:r>
            <a:endParaRPr lang="de-DE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75656" y="545799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000000"/>
                </a:solidFill>
                <a:latin typeface="Calibri" pitchFamily="34" charset="0"/>
              </a:rPr>
              <a:t>PND 49, 52</a:t>
            </a:r>
            <a:endParaRPr lang="de-DE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769059" y="5472625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000000"/>
                </a:solidFill>
                <a:latin typeface="Calibri" pitchFamily="34" charset="0"/>
              </a:rPr>
              <a:t>PND 84</a:t>
            </a:r>
            <a:endParaRPr lang="de-DE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380312" y="545799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000000"/>
                </a:solidFill>
                <a:latin typeface="Calibri" pitchFamily="34" charset="0"/>
              </a:rPr>
              <a:t>PND 220</a:t>
            </a:r>
            <a:endParaRPr lang="de-DE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971600" y="4973112"/>
            <a:ext cx="0" cy="43204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1835696" y="4973111"/>
            <a:ext cx="0" cy="43204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4057089" y="4976319"/>
            <a:ext cx="0" cy="432047"/>
          </a:xfrm>
          <a:prstGeom prst="straightConnector1">
            <a:avLst/>
          </a:prstGeom>
          <a:ln w="41275" cmpd="dbl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V="1">
            <a:off x="7668344" y="4973108"/>
            <a:ext cx="0" cy="41288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6012160" y="4469051"/>
            <a:ext cx="2232248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flipH="1">
            <a:off x="5868144" y="4325035"/>
            <a:ext cx="144016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flipH="1">
            <a:off x="5940153" y="4325035"/>
            <a:ext cx="144016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feil nach unten 45"/>
          <p:cNvSpPr/>
          <p:nvPr/>
        </p:nvSpPr>
        <p:spPr>
          <a:xfrm>
            <a:off x="7596337" y="3532947"/>
            <a:ext cx="72008" cy="360040"/>
          </a:xfrm>
          <a:prstGeom prst="downArrow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" name="Pfeil nach unten 50"/>
          <p:cNvSpPr/>
          <p:nvPr/>
        </p:nvSpPr>
        <p:spPr>
          <a:xfrm>
            <a:off x="971602" y="3532947"/>
            <a:ext cx="72008" cy="360040"/>
          </a:xfrm>
          <a:prstGeom prst="downArrow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835696" y="4037003"/>
            <a:ext cx="583264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0000"/>
                </a:solidFill>
                <a:latin typeface="Calibri" pitchFamily="34" charset="0"/>
              </a:rPr>
              <a:t>Determination of </a:t>
            </a:r>
            <a:r>
              <a:rPr lang="de-DE" sz="1600" dirty="0" err="1" smtClean="0">
                <a:solidFill>
                  <a:srgbClr val="000000"/>
                </a:solidFill>
                <a:latin typeface="Calibri" pitchFamily="34" charset="0"/>
              </a:rPr>
              <a:t>body</a:t>
            </a:r>
            <a:r>
              <a:rPr lang="de-DE" sz="1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latin typeface="Calibri" pitchFamily="34" charset="0"/>
              </a:rPr>
              <a:t>weight</a:t>
            </a:r>
            <a:r>
              <a:rPr lang="de-DE" sz="1600" dirty="0" smtClean="0">
                <a:solidFill>
                  <a:srgbClr val="000000"/>
                </a:solidFill>
                <a:latin typeface="Calibri" pitchFamily="34" charset="0"/>
              </a:rPr>
              <a:t> and </a:t>
            </a:r>
            <a:r>
              <a:rPr lang="de-DE" sz="1600" dirty="0" err="1" smtClean="0">
                <a:solidFill>
                  <a:srgbClr val="000000"/>
                </a:solidFill>
                <a:latin typeface="Calibri" pitchFamily="34" charset="0"/>
              </a:rPr>
              <a:t>tumor</a:t>
            </a:r>
            <a:r>
              <a:rPr lang="de-DE" sz="1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latin typeface="Calibri" pitchFamily="34" charset="0"/>
              </a:rPr>
              <a:t>growth</a:t>
            </a:r>
            <a:endParaRPr lang="de-DE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1835696" y="4562545"/>
            <a:ext cx="583264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0000"/>
                </a:solidFill>
                <a:latin typeface="Calibri" pitchFamily="34" charset="0"/>
              </a:rPr>
              <a:t>Determination of </a:t>
            </a:r>
            <a:r>
              <a:rPr lang="de-DE" sz="1600" dirty="0" err="1" smtClean="0">
                <a:solidFill>
                  <a:srgbClr val="000000"/>
                </a:solidFill>
                <a:latin typeface="Calibri" pitchFamily="34" charset="0"/>
              </a:rPr>
              <a:t>food</a:t>
            </a:r>
            <a:r>
              <a:rPr lang="de-DE" sz="16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latin typeface="Calibri" pitchFamily="34" charset="0"/>
              </a:rPr>
              <a:t>intake</a:t>
            </a:r>
            <a:endParaRPr lang="de-DE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611562" y="2999278"/>
            <a:ext cx="7920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0000"/>
                </a:solidFill>
                <a:latin typeface="Calibri" pitchFamily="34" charset="0"/>
              </a:rPr>
              <a:t>Arrival </a:t>
            </a:r>
            <a:r>
              <a:rPr lang="de-DE" sz="1200" dirty="0" err="1" smtClean="0">
                <a:solidFill>
                  <a:srgbClr val="000000"/>
                </a:solidFill>
                <a:latin typeface="Calibri" pitchFamily="34" charset="0"/>
              </a:rPr>
              <a:t>animals</a:t>
            </a:r>
            <a:endParaRPr lang="de-DE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403649" y="2999278"/>
            <a:ext cx="10081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0000"/>
                </a:solidFill>
                <a:latin typeface="Calibri" pitchFamily="34" charset="0"/>
              </a:rPr>
              <a:t>MNU </a:t>
            </a:r>
          </a:p>
          <a:p>
            <a:pPr algn="ctr"/>
            <a:r>
              <a:rPr lang="de-DE" sz="1200" dirty="0" smtClean="0">
                <a:solidFill>
                  <a:srgbClr val="000000"/>
                </a:solidFill>
                <a:latin typeface="Calibri" pitchFamily="34" charset="0"/>
              </a:rPr>
              <a:t>50 mg/kg </a:t>
            </a:r>
            <a:r>
              <a:rPr lang="de-DE" sz="1200" dirty="0" err="1" smtClean="0">
                <a:solidFill>
                  <a:srgbClr val="000000"/>
                </a:solidFill>
                <a:latin typeface="Calibri" pitchFamily="34" charset="0"/>
              </a:rPr>
              <a:t>KG</a:t>
            </a:r>
            <a:endParaRPr lang="de-DE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7092280" y="2937719"/>
            <a:ext cx="10801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000000"/>
                </a:solidFill>
                <a:latin typeface="Calibri" pitchFamily="34" charset="0"/>
              </a:rPr>
              <a:t>Analysis </a:t>
            </a:r>
            <a:r>
              <a:rPr lang="de-DE" sz="1400" dirty="0" err="1" smtClean="0">
                <a:solidFill>
                  <a:srgbClr val="000000"/>
                </a:solidFill>
                <a:latin typeface="Calibri" pitchFamily="34" charset="0"/>
              </a:rPr>
              <a:t>of</a:t>
            </a:r>
            <a:r>
              <a:rPr lang="de-DE" sz="1400" dirty="0" smtClean="0">
                <a:solidFill>
                  <a:srgbClr val="000000"/>
                </a:solidFill>
                <a:latin typeface="Calibri" pitchFamily="34" charset="0"/>
              </a:rPr>
              <a:t> Tumors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3347864" y="5951602"/>
            <a:ext cx="1404156" cy="8617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solidFill>
                  <a:srgbClr val="C00000"/>
                </a:solidFill>
                <a:latin typeface="Calibri" pitchFamily="34" charset="0"/>
              </a:rPr>
              <a:t>Estrogenicity</a:t>
            </a:r>
            <a:r>
              <a:rPr lang="de-DE" sz="1400" dirty="0" smtClean="0">
                <a:solidFill>
                  <a:srgbClr val="C00000"/>
                </a:solidFill>
                <a:latin typeface="Calibri" pitchFamily="34" charset="0"/>
              </a:rPr>
              <a:t>:</a:t>
            </a:r>
            <a:r>
              <a:rPr lang="de-DE" sz="12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de-DE" sz="1200" dirty="0" err="1" smtClean="0">
                <a:solidFill>
                  <a:srgbClr val="C00000"/>
                </a:solidFill>
                <a:latin typeface="Calibri" pitchFamily="34" charset="0"/>
              </a:rPr>
              <a:t>Ovex</a:t>
            </a:r>
            <a:r>
              <a:rPr lang="de-DE" sz="12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1200" dirty="0" err="1" smtClean="0">
                <a:solidFill>
                  <a:srgbClr val="C00000"/>
                </a:solidFill>
                <a:latin typeface="Calibri" pitchFamily="34" charset="0"/>
              </a:rPr>
              <a:t>animals</a:t>
            </a:r>
            <a:r>
              <a:rPr lang="de-DE" sz="12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1200" dirty="0" err="1" smtClean="0">
                <a:solidFill>
                  <a:srgbClr val="C00000"/>
                </a:solidFill>
                <a:latin typeface="Calibri" pitchFamily="34" charset="0"/>
              </a:rPr>
              <a:t>extract</a:t>
            </a:r>
            <a:r>
              <a:rPr lang="de-DE" sz="12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1200" dirty="0" err="1" smtClean="0">
                <a:solidFill>
                  <a:srgbClr val="C00000"/>
                </a:solidFill>
                <a:latin typeface="Calibri" pitchFamily="34" charset="0"/>
              </a:rPr>
              <a:t>added</a:t>
            </a:r>
            <a:r>
              <a:rPr lang="de-DE" sz="12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1200" dirty="0" err="1" smtClean="0">
                <a:solidFill>
                  <a:srgbClr val="C00000"/>
                </a:solidFill>
                <a:latin typeface="Calibri" pitchFamily="34" charset="0"/>
              </a:rPr>
              <a:t>to</a:t>
            </a:r>
            <a:r>
              <a:rPr lang="de-DE" sz="12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sz="1200" dirty="0" err="1" smtClean="0">
                <a:solidFill>
                  <a:srgbClr val="C00000"/>
                </a:solidFill>
                <a:latin typeface="Calibri" pitchFamily="34" charset="0"/>
              </a:rPr>
              <a:t>chow</a:t>
            </a:r>
            <a:endParaRPr lang="de-DE" sz="1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7" name="Pfeil nach unten 36"/>
          <p:cNvSpPr/>
          <p:nvPr/>
        </p:nvSpPr>
        <p:spPr>
          <a:xfrm>
            <a:off x="1835698" y="3532947"/>
            <a:ext cx="72008" cy="360040"/>
          </a:xfrm>
          <a:prstGeom prst="downArrow">
            <a:avLst/>
          </a:prstGeom>
          <a:solidFill>
            <a:srgbClr val="C0000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" name="Pfeil nach unten 32"/>
          <p:cNvSpPr/>
          <p:nvPr/>
        </p:nvSpPr>
        <p:spPr>
          <a:xfrm>
            <a:off x="1691680" y="3532947"/>
            <a:ext cx="72008" cy="360040"/>
          </a:xfrm>
          <a:prstGeom prst="downArrow">
            <a:avLst/>
          </a:prstGeom>
          <a:solidFill>
            <a:srgbClr val="C0000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187625" y="1600345"/>
            <a:ext cx="1224136" cy="8617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>
                <a:solidFill>
                  <a:srgbClr val="00B050"/>
                </a:solidFill>
                <a:latin typeface="Calibri" pitchFamily="34" charset="0"/>
              </a:rPr>
              <a:t>Prevention</a:t>
            </a:r>
            <a:r>
              <a:rPr lang="de-DE" sz="1400" dirty="0" smtClean="0">
                <a:solidFill>
                  <a:srgbClr val="00B050"/>
                </a:solidFill>
                <a:latin typeface="Calibri" pitchFamily="34" charset="0"/>
              </a:rPr>
              <a:t>:</a:t>
            </a:r>
          </a:p>
          <a:p>
            <a:pPr algn="ctr"/>
            <a:r>
              <a:rPr lang="de-DE" sz="1200" dirty="0" smtClean="0">
                <a:solidFill>
                  <a:srgbClr val="00B050"/>
                </a:solidFill>
                <a:latin typeface="Calibri" pitchFamily="34" charset="0"/>
              </a:rPr>
              <a:t>SHAM </a:t>
            </a:r>
            <a:r>
              <a:rPr lang="de-DE" sz="1200" dirty="0" err="1" smtClean="0">
                <a:solidFill>
                  <a:srgbClr val="00B050"/>
                </a:solidFill>
                <a:latin typeface="Calibri" pitchFamily="34" charset="0"/>
              </a:rPr>
              <a:t>animals</a:t>
            </a:r>
            <a:r>
              <a:rPr lang="de-DE" sz="1200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de-DE" sz="1200" dirty="0" err="1" smtClean="0">
                <a:solidFill>
                  <a:srgbClr val="00B050"/>
                </a:solidFill>
                <a:latin typeface="Calibri" pitchFamily="34" charset="0"/>
              </a:rPr>
              <a:t>extract</a:t>
            </a:r>
            <a:r>
              <a:rPr lang="de-DE" sz="1200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de-DE" sz="1200" dirty="0" err="1" smtClean="0">
                <a:solidFill>
                  <a:srgbClr val="00B050"/>
                </a:solidFill>
                <a:latin typeface="Calibri" pitchFamily="34" charset="0"/>
              </a:rPr>
              <a:t>added</a:t>
            </a:r>
            <a:r>
              <a:rPr lang="de-DE" sz="1200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de-DE" sz="1200" dirty="0" err="1" smtClean="0">
                <a:solidFill>
                  <a:srgbClr val="00B050"/>
                </a:solidFill>
                <a:latin typeface="Calibri" pitchFamily="34" charset="0"/>
              </a:rPr>
              <a:t>to</a:t>
            </a:r>
            <a:r>
              <a:rPr lang="de-DE" sz="1200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de-DE" sz="1200" dirty="0" err="1" smtClean="0">
                <a:solidFill>
                  <a:srgbClr val="00B050"/>
                </a:solidFill>
                <a:latin typeface="Calibri" pitchFamily="34" charset="0"/>
              </a:rPr>
              <a:t>chow</a:t>
            </a:r>
            <a:endParaRPr lang="de-DE" sz="1200" dirty="0">
              <a:solidFill>
                <a:srgbClr val="00B050"/>
              </a:solidFill>
              <a:latin typeface="Calibri" pitchFamily="34" charset="0"/>
            </a:endParaRP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1799692" y="2505676"/>
            <a:ext cx="0" cy="432047"/>
          </a:xfrm>
          <a:prstGeom prst="straightConnector1">
            <a:avLst/>
          </a:prstGeom>
          <a:ln w="41275" cmpd="dbl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573121"/>
              </p:ext>
            </p:extLst>
          </p:nvPr>
        </p:nvGraphicFramePr>
        <p:xfrm>
          <a:off x="3640909" y="156240"/>
          <a:ext cx="5472606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95187"/>
                <a:gridCol w="2345503"/>
                <a:gridCol w="133191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latin typeface="Calibri" panose="020F0502020204030204" pitchFamily="34" charset="0"/>
                        </a:rPr>
                        <a:t>Animal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latin typeface="Calibri" panose="020F0502020204030204" pitchFamily="34" charset="0"/>
                        </a:rPr>
                        <a:t>Inductor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Duration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ACI rat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E2</a:t>
                      </a:r>
                      <a:r>
                        <a:rPr lang="de-DE" sz="16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600" baseline="0" dirty="0" err="1" smtClean="0">
                          <a:latin typeface="Calibri" panose="020F0502020204030204" pitchFamily="34" charset="0"/>
                        </a:rPr>
                        <a:t>releasing</a:t>
                      </a:r>
                      <a:r>
                        <a:rPr lang="de-DE" sz="16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600" baseline="0" dirty="0" err="1" smtClean="0">
                          <a:latin typeface="Calibri" panose="020F0502020204030204" pitchFamily="34" charset="0"/>
                        </a:rPr>
                        <a:t>device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&gt; 300 </a:t>
                      </a:r>
                      <a:r>
                        <a:rPr lang="de-DE" sz="1600" dirty="0" err="1" smtClean="0">
                          <a:latin typeface="Calibri" panose="020F0502020204030204" pitchFamily="34" charset="0"/>
                        </a:rPr>
                        <a:t>days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Sprague-</a:t>
                      </a:r>
                      <a:r>
                        <a:rPr lang="de-DE" sz="1600" dirty="0" err="1" smtClean="0">
                          <a:latin typeface="Calibri" panose="020F0502020204030204" pitchFamily="34" charset="0"/>
                        </a:rPr>
                        <a:t>Dawley</a:t>
                      </a:r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 rat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latin typeface="Calibri" panose="020F0502020204030204" pitchFamily="34" charset="0"/>
                        </a:rPr>
                        <a:t>Methylnitroso</a:t>
                      </a:r>
                      <a:r>
                        <a:rPr lang="de-DE" sz="1600" baseline="0" dirty="0" err="1" smtClean="0">
                          <a:latin typeface="Calibri" panose="020F0502020204030204" pitchFamily="34" charset="0"/>
                        </a:rPr>
                        <a:t>urea</a:t>
                      </a:r>
                      <a:r>
                        <a:rPr lang="de-DE" sz="1600" baseline="0" dirty="0" smtClean="0">
                          <a:latin typeface="Calibri" panose="020F0502020204030204" pitchFamily="34" charset="0"/>
                        </a:rPr>
                        <a:t> MNU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≈ 150 </a:t>
                      </a:r>
                      <a:r>
                        <a:rPr lang="de-DE" sz="1600" dirty="0" err="1" smtClean="0">
                          <a:latin typeface="Calibri" panose="020F0502020204030204" pitchFamily="34" charset="0"/>
                        </a:rPr>
                        <a:t>days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664642" cy="138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59" y="1593017"/>
            <a:ext cx="1158801" cy="86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314453" y="1589891"/>
            <a:ext cx="2489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No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stimulation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of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estrogen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dependent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tumor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growth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</a:p>
          <a:p>
            <a:r>
              <a:rPr lang="de-DE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de-DE" sz="16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Manuscript</a:t>
            </a:r>
            <a:r>
              <a:rPr lang="de-DE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 </a:t>
            </a:r>
            <a:r>
              <a:rPr lang="de-DE" sz="1600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preparation</a:t>
            </a:r>
            <a:r>
              <a:rPr lang="de-DE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de-DE" sz="16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 t="12194" r="5183"/>
          <a:stretch/>
        </p:blipFill>
        <p:spPr bwMode="auto">
          <a:xfrm>
            <a:off x="3056309" y="2522617"/>
            <a:ext cx="1152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feld 35"/>
          <p:cNvSpPr txBox="1"/>
          <p:nvPr/>
        </p:nvSpPr>
        <p:spPr>
          <a:xfrm>
            <a:off x="4355976" y="2515543"/>
            <a:ext cx="2489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Cancer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prevention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of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cyclopia</a:t>
            </a:r>
            <a:r>
              <a:rPr lang="de-DE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extracts</a:t>
            </a:r>
            <a:endParaRPr lang="de-DE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de-DE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(Visser et al. 2016</a:t>
            </a:r>
            <a:r>
              <a:rPr lang="de-DE" sz="1600" b="0" smtClean="0">
                <a:solidFill>
                  <a:schemeClr val="tx1"/>
                </a:solidFill>
                <a:latin typeface="Calibri" panose="020F0502020204030204" pitchFamily="34" charset="0"/>
              </a:rPr>
              <a:t>, JSBMB)</a:t>
            </a:r>
            <a:endParaRPr lang="de-DE" sz="16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2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46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8" grpId="0" animBg="1"/>
      <p:bldP spid="61" grpId="0" animBg="1"/>
      <p:bldP spid="37" grpId="0" animBg="1"/>
      <p:bldP spid="33" grpId="0" animBg="1"/>
      <p:bldP spid="28" grpId="0" animBg="1"/>
      <p:bldP spid="2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835264"/>
              </p:ext>
            </p:extLst>
          </p:nvPr>
        </p:nvGraphicFramePr>
        <p:xfrm>
          <a:off x="3640909" y="116632"/>
          <a:ext cx="5472606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95187"/>
                <a:gridCol w="2345503"/>
                <a:gridCol w="133191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latin typeface="Calibri" panose="020F0502020204030204" pitchFamily="34" charset="0"/>
                        </a:rPr>
                        <a:t>Animal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latin typeface="Calibri" panose="020F0502020204030204" pitchFamily="34" charset="0"/>
                        </a:rPr>
                        <a:t>Inductor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Duration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ACI rat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E2-Pellet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&gt; 300 </a:t>
                      </a:r>
                      <a:r>
                        <a:rPr lang="de-DE" sz="1600" dirty="0" err="1" smtClean="0">
                          <a:latin typeface="Calibri" panose="020F0502020204030204" pitchFamily="34" charset="0"/>
                        </a:rPr>
                        <a:t>days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Sprague-</a:t>
                      </a:r>
                      <a:r>
                        <a:rPr lang="de-DE" sz="1600" dirty="0" err="1" smtClean="0">
                          <a:latin typeface="Calibri" panose="020F0502020204030204" pitchFamily="34" charset="0"/>
                        </a:rPr>
                        <a:t>Dawley</a:t>
                      </a:r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 rat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latin typeface="Calibri" panose="020F0502020204030204" pitchFamily="34" charset="0"/>
                        </a:rPr>
                        <a:t>Methylnitroso</a:t>
                      </a:r>
                      <a:r>
                        <a:rPr lang="de-DE" sz="1600" baseline="0" dirty="0" err="1" smtClean="0">
                          <a:latin typeface="Calibri" panose="020F0502020204030204" pitchFamily="34" charset="0"/>
                        </a:rPr>
                        <a:t>urea</a:t>
                      </a:r>
                      <a:r>
                        <a:rPr lang="de-DE" sz="1600" baseline="0" dirty="0" smtClean="0">
                          <a:latin typeface="Calibri" panose="020F0502020204030204" pitchFamily="34" charset="0"/>
                        </a:rPr>
                        <a:t> MNU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≈ 150 </a:t>
                      </a:r>
                      <a:r>
                        <a:rPr lang="de-DE" sz="1600" dirty="0" err="1" smtClean="0">
                          <a:latin typeface="Calibri" panose="020F0502020204030204" pitchFamily="34" charset="0"/>
                        </a:rPr>
                        <a:t>days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664642" cy="138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668005"/>
              </p:ext>
            </p:extLst>
          </p:nvPr>
        </p:nvGraphicFramePr>
        <p:xfrm>
          <a:off x="2843807" y="4149080"/>
          <a:ext cx="4968553" cy="255624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04256"/>
                <a:gridCol w="1368152"/>
                <a:gridCol w="1296145"/>
              </a:tblGrid>
              <a:tr h="285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400" dirty="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</a:rPr>
                        <a:t>Placebo diet</a:t>
                      </a:r>
                      <a:endParaRPr lang="de-DE" sz="140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 err="1">
                          <a:effectLst/>
                          <a:latin typeface="Calibri" panose="020F0502020204030204" pitchFamily="34" charset="0"/>
                        </a:rPr>
                        <a:t>sISO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Calibri" panose="020F0502020204030204" pitchFamily="34" charset="0"/>
                        </a:rPr>
                        <a:t>diet</a:t>
                      </a:r>
                      <a:endParaRPr lang="de-DE" sz="1400" dirty="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5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40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</a:rPr>
                        <a:t>E2 </a:t>
                      </a:r>
                      <a:r>
                        <a:rPr lang="de-DE" sz="1400" dirty="0" err="1">
                          <a:effectLst/>
                          <a:latin typeface="Calibri" panose="020F0502020204030204" pitchFamily="34" charset="0"/>
                        </a:rPr>
                        <a:t>silicone</a:t>
                      </a:r>
                      <a:endParaRPr lang="de-DE" sz="1400" dirty="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E2 silicone</a:t>
                      </a:r>
                      <a:endParaRPr lang="de-DE" sz="140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1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Tumor incidence</a:t>
                      </a:r>
                      <a:endParaRPr lang="de-DE" sz="1400" dirty="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8/10</a:t>
                      </a:r>
                      <a:endParaRPr lang="de-DE" sz="140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6/10</a:t>
                      </a:r>
                      <a:endParaRPr lang="de-DE" sz="140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1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Total number of tumors</a:t>
                      </a:r>
                      <a:endParaRPr lang="de-DE" sz="1400" dirty="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de-DE" sz="1400" dirty="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de-DE" sz="140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Tumors per                     tumor-bearing animal</a:t>
                      </a:r>
                      <a:endParaRPr lang="de-DE" sz="1400" dirty="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4.5 ± 1.8</a:t>
                      </a:r>
                      <a:endParaRPr lang="de-DE" sz="1400" dirty="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2.0 ± 1.3    (p=0.018)</a:t>
                      </a:r>
                      <a:endParaRPr lang="de-DE" sz="140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1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Tumor wet weight [g]</a:t>
                      </a:r>
                      <a:endParaRPr lang="de-DE" sz="1400" dirty="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3.1 ± 1.5</a:t>
                      </a:r>
                      <a:endParaRPr lang="de-DE" sz="140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7.7 ± 4.6</a:t>
                      </a:r>
                      <a:endParaRPr lang="de-DE" sz="140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Terminal tumor volume [cm</a:t>
                      </a:r>
                      <a:r>
                        <a:rPr lang="en-US" sz="1400" baseline="300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]</a:t>
                      </a:r>
                      <a:endParaRPr lang="de-DE" sz="140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6.8 ± 4.8</a:t>
                      </a:r>
                      <a:endParaRPr lang="de-DE" sz="1400" dirty="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19.0 ± 12.2</a:t>
                      </a:r>
                      <a:endParaRPr lang="de-DE" sz="140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1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Tumor specific growth rate</a:t>
                      </a:r>
                      <a:endParaRPr lang="de-DE" sz="1400" dirty="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0.15 ± 0.11</a:t>
                      </a:r>
                      <a:endParaRPr lang="de-DE" sz="1400" dirty="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0.11 ± 0.07</a:t>
                      </a:r>
                      <a:endParaRPr lang="de-DE" sz="1400" dirty="0">
                        <a:solidFill>
                          <a:srgbClr val="0B2A51"/>
                        </a:solidFill>
                        <a:effectLst/>
                        <a:latin typeface="Calibri" panose="020F0502020204030204" pitchFamily="34" charset="0"/>
                        <a:ea typeface="ヒラギノ角ゴ Pro W3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t="3056" r="2013" b="4889"/>
          <a:stretch/>
        </p:blipFill>
        <p:spPr bwMode="auto">
          <a:xfrm>
            <a:off x="107504" y="1916832"/>
            <a:ext cx="5661198" cy="17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/>
          <a:srcRect l="12370" t="8265" r="61951" b="59207"/>
          <a:stretch/>
        </p:blipFill>
        <p:spPr bwMode="auto">
          <a:xfrm>
            <a:off x="5921025" y="2911996"/>
            <a:ext cx="2915000" cy="1037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Scannen000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7616" r="1746" b="16471"/>
          <a:stretch/>
        </p:blipFill>
        <p:spPr bwMode="auto">
          <a:xfrm>
            <a:off x="6876256" y="1435224"/>
            <a:ext cx="1403318" cy="14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7504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Möller et al., ATOX, 2016</a:t>
            </a:r>
            <a:endParaRPr lang="de-DE" sz="14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51087"/>
            <a:ext cx="7624763" cy="22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33438" y="2692400"/>
            <a:ext cx="39179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de-DE" sz="1100" b="0">
                <a:solidFill>
                  <a:srgbClr val="000000"/>
                </a:solidFill>
                <a:latin typeface="Calibri" pitchFamily="34" charset="0"/>
                <a:ea typeface="msgothic"/>
                <a:cs typeface="msgothic"/>
              </a:rPr>
              <a:t>Visvader J E , and Stingl J Genes Dev. 2014;28:1143-1158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907704" y="405483"/>
            <a:ext cx="5400600" cy="503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altLang="de-DE" sz="2400" dirty="0">
                <a:solidFill>
                  <a:srgbClr val="000000"/>
                </a:solidFill>
                <a:latin typeface="Calibri" pitchFamily="34" charset="0"/>
              </a:rPr>
              <a:t>Critical Windows – high </a:t>
            </a:r>
            <a:r>
              <a:rPr lang="de-DE" altLang="de-DE" sz="2400" dirty="0" err="1">
                <a:solidFill>
                  <a:srgbClr val="000000"/>
                </a:solidFill>
                <a:latin typeface="Calibri" pitchFamily="34" charset="0"/>
              </a:rPr>
              <a:t>risk</a:t>
            </a:r>
            <a:r>
              <a:rPr lang="de-DE" altLang="de-DE" sz="2400" dirty="0">
                <a:solidFill>
                  <a:srgbClr val="000000"/>
                </a:solidFill>
                <a:latin typeface="Calibri" pitchFamily="34" charset="0"/>
              </a:rPr>
              <a:t> time </a:t>
            </a:r>
            <a:r>
              <a:rPr lang="de-DE" altLang="de-DE" sz="2400" dirty="0" err="1">
                <a:solidFill>
                  <a:srgbClr val="000000"/>
                </a:solidFill>
                <a:latin typeface="Calibri" pitchFamily="34" charset="0"/>
              </a:rPr>
              <a:t>periods</a:t>
            </a:r>
            <a:endParaRPr lang="de-DE" altLang="de-DE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4" name="Textfeld 7"/>
          <p:cNvSpPr txBox="1">
            <a:spLocks noChangeArrowheads="1"/>
          </p:cNvSpPr>
          <p:nvPr/>
        </p:nvSpPr>
        <p:spPr bwMode="auto">
          <a:xfrm>
            <a:off x="2123728" y="6535738"/>
            <a:ext cx="40324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altLang="de-DE" b="0" dirty="0" err="1" smtClean="0">
                <a:solidFill>
                  <a:srgbClr val="000000"/>
                </a:solidFill>
                <a:latin typeface="Calibri" pitchFamily="34" charset="0"/>
              </a:rPr>
              <a:t>Adapted</a:t>
            </a:r>
            <a:r>
              <a:rPr lang="de-DE" altLang="de-DE" b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altLang="de-DE" b="0" dirty="0" err="1" smtClean="0">
                <a:solidFill>
                  <a:srgbClr val="000000"/>
                </a:solidFill>
                <a:latin typeface="Calibri" pitchFamily="34" charset="0"/>
              </a:rPr>
              <a:t>from</a:t>
            </a:r>
            <a:r>
              <a:rPr lang="de-DE" altLang="de-DE" b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altLang="de-DE" b="0" dirty="0">
                <a:solidFill>
                  <a:srgbClr val="000000"/>
                </a:solidFill>
                <a:latin typeface="Calibri" pitchFamily="34" charset="0"/>
              </a:rPr>
              <a:t>Martinson et al. 2013 </a:t>
            </a:r>
            <a:r>
              <a:rPr lang="de-DE" altLang="de-DE" b="0" dirty="0" err="1">
                <a:solidFill>
                  <a:srgbClr val="000000"/>
                </a:solidFill>
                <a:latin typeface="Calibri" pitchFamily="34" charset="0"/>
              </a:rPr>
              <a:t>Exp</a:t>
            </a:r>
            <a:r>
              <a:rPr lang="de-DE" altLang="de-DE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altLang="de-DE" b="0" dirty="0" err="1">
                <a:solidFill>
                  <a:srgbClr val="000000"/>
                </a:solidFill>
                <a:latin typeface="Calibri" pitchFamily="34" charset="0"/>
              </a:rPr>
              <a:t>Cell</a:t>
            </a:r>
            <a:r>
              <a:rPr lang="de-DE" altLang="de-DE" b="0" dirty="0">
                <a:solidFill>
                  <a:srgbClr val="000000"/>
                </a:solidFill>
                <a:latin typeface="Calibri" pitchFamily="34" charset="0"/>
              </a:rPr>
              <a:t> Res; 319:1671-8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771726"/>
            <a:ext cx="9139237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958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5461" y="2204864"/>
            <a:ext cx="5422643" cy="43924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-DE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Bone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protective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de-DE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model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de-DE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inflammation-induced</a:t>
            </a:r>
            <a:r>
              <a:rPr lang="de-DE" sz="1800" b="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bone</a:t>
            </a:r>
            <a:r>
              <a:rPr lang="de-DE" sz="1800" b="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loss</a:t>
            </a:r>
            <a:endParaRPr lang="de-DE" sz="1800" b="0" i="1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-"/>
            </a:pP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Oleuropein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de-DE" sz="16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Puel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et al., 2006 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-"/>
            </a:pP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Hydroxy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de-DE" sz="16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tyrosol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de-DE" sz="16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Puel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et al., 2008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-"/>
            </a:pP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Olive </a:t>
            </a:r>
            <a:r>
              <a:rPr lang="de-DE" sz="16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oil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Saleh et al., 2011 </a:t>
            </a:r>
          </a:p>
          <a:p>
            <a:pPr eaLnBrk="1" hangingPunct="1">
              <a:lnSpc>
                <a:spcPct val="90000"/>
              </a:lnSpc>
            </a:pPr>
            <a:endParaRPr lang="de-DE" sz="16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-DE" sz="18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Bone</a:t>
            </a:r>
            <a:r>
              <a:rPr lang="de-DE" sz="18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protection</a:t>
            </a:r>
            <a:r>
              <a:rPr lang="de-DE" sz="18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de-DE" sz="18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models</a:t>
            </a:r>
            <a:r>
              <a:rPr lang="de-DE" sz="18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18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hormone</a:t>
            </a:r>
            <a:r>
              <a:rPr lang="de-DE" sz="1800" b="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deficiency</a:t>
            </a:r>
            <a:r>
              <a:rPr lang="de-DE" sz="1800" b="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related</a:t>
            </a:r>
            <a:r>
              <a:rPr lang="de-DE" sz="1800" b="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bone</a:t>
            </a:r>
            <a:r>
              <a:rPr lang="de-DE" sz="1800" b="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loss</a:t>
            </a:r>
            <a:r>
              <a:rPr lang="de-DE" sz="1800" b="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lvl="1" eaLnBrk="1" hangingPunct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sz="16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Hormonal </a:t>
            </a:r>
            <a:r>
              <a:rPr lang="de-DE" sz="1600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activities</a:t>
            </a:r>
            <a:r>
              <a:rPr lang="de-DE" sz="1600" i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de-DE" sz="1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de-DE" sz="18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de-DE" sz="1800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-DE" sz="1800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Role</a:t>
            </a:r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olive</a:t>
            </a:r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oil</a:t>
            </a:r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polyphenols</a:t>
            </a:r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de-DE" sz="1800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prevention</a:t>
            </a:r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hormone</a:t>
            </a:r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dependent</a:t>
            </a:r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cancers</a:t>
            </a:r>
            <a:r>
              <a:rPr lang="de-DE" sz="1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de-DE" sz="14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de-DE" sz="16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de-DE" sz="16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16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</a:t>
            </a:r>
          </a:p>
        </p:txBody>
      </p:sp>
      <p:pic>
        <p:nvPicPr>
          <p:cNvPr id="6" name="Picture 6" descr="https://encrypted-tbn1.google.com/images?q=tbn:ANd9GcQxB36UF55AGzvaOn0HF87dyWEDERunv5IYWp80j86Ak9R5E8yGm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3" b="34"/>
          <a:stretch/>
        </p:blipFill>
        <p:spPr bwMode="auto">
          <a:xfrm>
            <a:off x="6012160" y="1196751"/>
            <a:ext cx="3068341" cy="227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693756"/>
            <a:ext cx="3024337" cy="16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9" name="Textfeld 8"/>
          <p:cNvSpPr txBox="1"/>
          <p:nvPr/>
        </p:nvSpPr>
        <p:spPr>
          <a:xfrm>
            <a:off x="6012160" y="5428381"/>
            <a:ext cx="3068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tx1"/>
                </a:solidFill>
                <a:latin typeface="Calibri" pitchFamily="34" charset="0"/>
              </a:rPr>
              <a:t>Oleacein</a:t>
            </a:r>
            <a:r>
              <a:rPr lang="de-DE" sz="1200" b="0" dirty="0" smtClean="0">
                <a:solidFill>
                  <a:schemeClr val="tx1"/>
                </a:solidFill>
                <a:latin typeface="Calibri" pitchFamily="34" charset="0"/>
              </a:rPr>
              <a:t>: 3,4‐DHPEA‐EDA 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de-DE" sz="1200" b="0" dirty="0" err="1">
                <a:solidFill>
                  <a:schemeClr val="tx1"/>
                </a:solidFill>
                <a:latin typeface="Calibri" pitchFamily="34" charset="0"/>
              </a:rPr>
              <a:t>Oleacein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) </a:t>
            </a:r>
            <a:r>
              <a:rPr lang="de-DE" sz="1200" i="1" dirty="0">
                <a:solidFill>
                  <a:schemeClr val="tx1"/>
                </a:solidFill>
                <a:latin typeface="Calibri" pitchFamily="34" charset="0"/>
              </a:rPr>
              <a:t>Synonyms:</a:t>
            </a:r>
            <a:r>
              <a:rPr lang="de-DE" sz="12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3,4‐DHPEA‐Elenolic </a:t>
            </a:r>
            <a:r>
              <a:rPr lang="de-DE" sz="1200" b="0" dirty="0" err="1" smtClean="0">
                <a:solidFill>
                  <a:schemeClr val="tx1"/>
                </a:solidFill>
                <a:latin typeface="Calibri" pitchFamily="34" charset="0"/>
              </a:rPr>
              <a:t>acid</a:t>
            </a:r>
            <a:r>
              <a:rPr lang="de-DE" sz="1200" b="0" dirty="0" smtClean="0">
                <a:solidFill>
                  <a:schemeClr val="tx1"/>
                </a:solidFill>
                <a:latin typeface="Calibri" pitchFamily="34" charset="0"/>
              </a:rPr>
              <a:t> Di‐Aldehyde; </a:t>
            </a:r>
            <a:r>
              <a:rPr lang="de-DE" sz="1200" b="0" dirty="0" err="1">
                <a:solidFill>
                  <a:schemeClr val="tx1"/>
                </a:solidFill>
                <a:latin typeface="Calibri" pitchFamily="34" charset="0"/>
              </a:rPr>
              <a:t>Oleuropein‐aglycone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200" b="0" dirty="0" err="1" smtClean="0">
                <a:solidFill>
                  <a:schemeClr val="tx1"/>
                </a:solidFill>
                <a:latin typeface="Calibri" pitchFamily="34" charset="0"/>
              </a:rPr>
              <a:t>dialdehyde</a:t>
            </a:r>
            <a:r>
              <a:rPr lang="de-DE" sz="1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de-DE" sz="1200" b="0" dirty="0" err="1">
                <a:solidFill>
                  <a:schemeClr val="tx1"/>
                </a:solidFill>
                <a:latin typeface="Calibri" pitchFamily="34" charset="0"/>
              </a:rPr>
              <a:t>Decarboxymethyl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200" b="0" dirty="0" err="1" smtClean="0">
                <a:solidFill>
                  <a:schemeClr val="tx1"/>
                </a:solidFill>
                <a:latin typeface="Calibri" pitchFamily="34" charset="0"/>
              </a:rPr>
              <a:t>oleuropein‐aglycone</a:t>
            </a:r>
            <a:r>
              <a:rPr lang="de-DE" sz="1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200" b="0" dirty="0" err="1">
                <a:solidFill>
                  <a:schemeClr val="tx1"/>
                </a:solidFill>
                <a:latin typeface="Calibri" pitchFamily="34" charset="0"/>
              </a:rPr>
              <a:t>major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 form</a:t>
            </a:r>
            <a:r>
              <a:rPr lang="de-DE" sz="1200" b="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endParaRPr lang="de-DE" sz="1200" b="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de-DE" sz="1200" dirty="0" err="1" smtClean="0">
                <a:solidFill>
                  <a:schemeClr val="tx1"/>
                </a:solidFill>
                <a:latin typeface="Calibri" pitchFamily="34" charset="0"/>
              </a:rPr>
              <a:t>Oleocanthal</a:t>
            </a:r>
            <a:r>
              <a:rPr lang="de-DE" sz="1200" b="0" dirty="0" smtClean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3,4‐HPEA‐EDA</a:t>
            </a:r>
            <a:endParaRPr lang="de-DE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5496" y="1273324"/>
            <a:ext cx="5854691" cy="71551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6pPr>
            <a:lvl7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7pPr>
            <a:lvl8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8pPr>
            <a:lvl9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de-DE" sz="2200" dirty="0" smtClean="0">
                <a:latin typeface="Calibri" pitchFamily="34" charset="0"/>
                <a:cs typeface="Calibri" pitchFamily="34" charset="0"/>
              </a:rPr>
              <a:t>Outlook: </a:t>
            </a:r>
            <a:r>
              <a:rPr lang="de-DE" sz="22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breast</a:t>
            </a:r>
            <a:r>
              <a:rPr lang="de-DE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200" dirty="0" err="1" smtClean="0">
                <a:latin typeface="Calibri" pitchFamily="34" charset="0"/>
                <a:cs typeface="Calibri" pitchFamily="34" charset="0"/>
              </a:rPr>
              <a:t>cancer</a:t>
            </a:r>
            <a:r>
              <a:rPr lang="de-DE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200" dirty="0" err="1" smtClean="0">
                <a:latin typeface="Calibri" pitchFamily="34" charset="0"/>
                <a:cs typeface="Calibri" pitchFamily="34" charset="0"/>
              </a:rPr>
              <a:t>prevention</a:t>
            </a:r>
            <a:endParaRPr lang="de-DE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4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r="7339"/>
          <a:stretch>
            <a:fillRect/>
          </a:stretch>
        </p:blipFill>
        <p:spPr bwMode="auto">
          <a:xfrm>
            <a:off x="6654867" y="260648"/>
            <a:ext cx="2453637" cy="68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29"/>
          <a:stretch>
            <a:fillRect/>
          </a:stretch>
        </p:blipFill>
        <p:spPr bwMode="auto">
          <a:xfrm>
            <a:off x="7958138" y="1301006"/>
            <a:ext cx="1077912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/>
          <a:stretch>
            <a:fillRect/>
          </a:stretch>
        </p:blipFill>
        <p:spPr bwMode="auto">
          <a:xfrm>
            <a:off x="3851920" y="3845"/>
            <a:ext cx="1040095" cy="104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 descr="BOKU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286"/>
            <a:ext cx="822055" cy="80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7" t="5615" r="4272" b="4092"/>
          <a:stretch>
            <a:fillRect/>
          </a:stretch>
        </p:blipFill>
        <p:spPr bwMode="auto">
          <a:xfrm>
            <a:off x="8040688" y="2132856"/>
            <a:ext cx="106838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729" y="3289036"/>
            <a:ext cx="12477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846" y="4725144"/>
            <a:ext cx="935658" cy="93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845174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54" y="5876751"/>
            <a:ext cx="9350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7314" r="5373" b="9846"/>
          <a:stretch>
            <a:fillRect/>
          </a:stretch>
        </p:blipFill>
        <p:spPr bwMode="auto">
          <a:xfrm>
            <a:off x="7740352" y="4054844"/>
            <a:ext cx="1368152" cy="59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77272"/>
            <a:ext cx="81121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91" y="6140450"/>
            <a:ext cx="168592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7272"/>
            <a:ext cx="1125069" cy="93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 descr="logo_university of Yaound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65" y="5661248"/>
            <a:ext cx="76981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2" descr="https://encrypted-tbn2.gstatic.com/images?q=tbn:ANd9GcSbjWPFeMN69lJLNP028kJnclXg3KqiRdXXq2r-dhBSXVDkxh3q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839" y="5733256"/>
            <a:ext cx="110723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https://encrypted-tbn2.gstatic.com/images?q=tbn:ANd9GcSHBKVmsftWeNf6LevMi9SsdOq0hA4j_HB-W0ZJrzVsEeuXjFDm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93" y="5816600"/>
            <a:ext cx="13493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DSH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/>
          <a:stretch>
            <a:fillRect/>
          </a:stretch>
        </p:blipFill>
        <p:spPr bwMode="auto">
          <a:xfrm>
            <a:off x="4735686" y="4725144"/>
            <a:ext cx="844426" cy="66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3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0" b="-1"/>
          <a:stretch/>
        </p:blipFill>
        <p:spPr bwMode="auto">
          <a:xfrm>
            <a:off x="4429572" y="4093318"/>
            <a:ext cx="1439862" cy="55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3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447" y="3486522"/>
            <a:ext cx="13874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3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97" y="2852936"/>
            <a:ext cx="122396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5496" y="3992721"/>
            <a:ext cx="4031679" cy="191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de-DE" sz="1400" i="1" dirty="0">
                <a:solidFill>
                  <a:srgbClr val="000000"/>
                </a:solidFill>
                <a:ea typeface="MS PGothic"/>
              </a:rPr>
              <a:t>Molekulare Zellphysiologie &amp; </a:t>
            </a:r>
            <a:r>
              <a:rPr lang="de-DE" sz="1400" i="1" dirty="0" smtClean="0">
                <a:solidFill>
                  <a:srgbClr val="000000"/>
                </a:solidFill>
                <a:ea typeface="MS PGothic"/>
              </a:rPr>
              <a:t>Endokrinologie</a:t>
            </a:r>
            <a:endParaRPr lang="de-DE" sz="1400" i="1" dirty="0">
              <a:solidFill>
                <a:srgbClr val="000000"/>
              </a:solidFill>
              <a:ea typeface="MS PGothic"/>
            </a:endParaRPr>
          </a:p>
          <a:p>
            <a:pPr eaLnBrk="1" hangingPunct="1">
              <a:spcBef>
                <a:spcPts val="0"/>
              </a:spcBef>
            </a:pPr>
            <a:r>
              <a:rPr lang="de-DE" dirty="0" smtClean="0">
                <a:solidFill>
                  <a:srgbClr val="808080"/>
                </a:solidFill>
                <a:ea typeface="MS PGothic"/>
              </a:rPr>
              <a:t>Antje </a:t>
            </a:r>
            <a:r>
              <a:rPr lang="de-DE" dirty="0">
                <a:solidFill>
                  <a:srgbClr val="808080"/>
                </a:solidFill>
                <a:ea typeface="MS PGothic"/>
              </a:rPr>
              <a:t>Beyer	 </a:t>
            </a:r>
            <a:r>
              <a:rPr lang="de-DE" dirty="0" smtClean="0">
                <a:solidFill>
                  <a:srgbClr val="808080"/>
                </a:solidFill>
                <a:ea typeface="MS PGothic"/>
              </a:rPr>
              <a:t>		Carolina Blum</a:t>
            </a:r>
            <a:r>
              <a:rPr lang="de-DE" dirty="0">
                <a:solidFill>
                  <a:srgbClr val="808080"/>
                </a:solidFill>
                <a:ea typeface="MS PGothic"/>
              </a:rPr>
              <a:t>	</a:t>
            </a:r>
            <a:endParaRPr lang="de-DE" dirty="0" smtClean="0">
              <a:solidFill>
                <a:srgbClr val="808080"/>
              </a:solidFill>
              <a:ea typeface="MS PGothic"/>
            </a:endParaRPr>
          </a:p>
          <a:p>
            <a:pPr eaLnBrk="1" hangingPunct="1">
              <a:spcBef>
                <a:spcPts val="0"/>
              </a:spcBef>
            </a:pPr>
            <a:r>
              <a:rPr lang="de-DE" dirty="0" smtClean="0">
                <a:solidFill>
                  <a:srgbClr val="808080"/>
                </a:solidFill>
                <a:ea typeface="MS PGothic"/>
              </a:rPr>
              <a:t>Pia Bräuer			Susanne Broschk 	</a:t>
            </a:r>
          </a:p>
          <a:p>
            <a:pPr eaLnBrk="1" hangingPunct="1">
              <a:spcBef>
                <a:spcPts val="0"/>
              </a:spcBef>
            </a:pPr>
            <a:r>
              <a:rPr lang="de-DE" dirty="0" smtClean="0">
                <a:solidFill>
                  <a:srgbClr val="808080"/>
                </a:solidFill>
                <a:ea typeface="MS PGothic"/>
              </a:rPr>
              <a:t>Lotta Dittmann		Nicole Dressel</a:t>
            </a:r>
          </a:p>
          <a:p>
            <a:pPr eaLnBrk="1" hangingPunct="1">
              <a:spcBef>
                <a:spcPts val="0"/>
              </a:spcBef>
            </a:pPr>
            <a:r>
              <a:rPr lang="de-DE" dirty="0" smtClean="0">
                <a:solidFill>
                  <a:srgbClr val="FFFFFF">
                    <a:lumMod val="50000"/>
                  </a:srgbClr>
                </a:solidFill>
                <a:ea typeface="MS PGothic"/>
              </a:rPr>
              <a:t>Janina</a:t>
            </a:r>
            <a:r>
              <a:rPr lang="de-DE" dirty="0" smtClean="0">
                <a:solidFill>
                  <a:srgbClr val="00CC99"/>
                </a:solidFill>
                <a:ea typeface="MS PGothic"/>
              </a:rPr>
              <a:t> </a:t>
            </a:r>
            <a:r>
              <a:rPr lang="de-DE" dirty="0">
                <a:solidFill>
                  <a:srgbClr val="FFFFFF">
                    <a:lumMod val="50000"/>
                  </a:srgbClr>
                </a:solidFill>
                <a:ea typeface="MS PGothic"/>
              </a:rPr>
              <a:t>Helle</a:t>
            </a:r>
            <a:r>
              <a:rPr lang="de-DE" dirty="0">
                <a:solidFill>
                  <a:srgbClr val="808080"/>
                </a:solidFill>
                <a:ea typeface="MS PGothic"/>
              </a:rPr>
              <a:t>	</a:t>
            </a:r>
            <a:r>
              <a:rPr lang="de-DE" dirty="0" smtClean="0">
                <a:solidFill>
                  <a:srgbClr val="808080"/>
                </a:solidFill>
                <a:ea typeface="MS PGothic"/>
              </a:rPr>
              <a:t>		Anne Heller	</a:t>
            </a:r>
            <a:endParaRPr lang="de-DE" dirty="0">
              <a:solidFill>
                <a:srgbClr val="808080"/>
              </a:solidFill>
              <a:ea typeface="MS PGothic"/>
            </a:endParaRPr>
          </a:p>
          <a:p>
            <a:pPr eaLnBrk="1" hangingPunct="1">
              <a:spcBef>
                <a:spcPts val="0"/>
              </a:spcBef>
            </a:pPr>
            <a:r>
              <a:rPr lang="de-DE" dirty="0" err="1" smtClean="0">
                <a:solidFill>
                  <a:srgbClr val="808080"/>
                </a:solidFill>
                <a:ea typeface="MS PGothic"/>
              </a:rPr>
              <a:t>Annekathrin</a:t>
            </a:r>
            <a:r>
              <a:rPr lang="de-DE" dirty="0" smtClean="0">
                <a:solidFill>
                  <a:srgbClr val="808080"/>
                </a:solidFill>
                <a:ea typeface="MS PGothic"/>
              </a:rPr>
              <a:t> </a:t>
            </a:r>
            <a:r>
              <a:rPr lang="de-DE" dirty="0">
                <a:solidFill>
                  <a:srgbClr val="808080"/>
                </a:solidFill>
                <a:ea typeface="MS PGothic"/>
              </a:rPr>
              <a:t>Keiler </a:t>
            </a:r>
            <a:r>
              <a:rPr lang="de-DE" dirty="0" smtClean="0">
                <a:solidFill>
                  <a:srgbClr val="808080"/>
                </a:solidFill>
                <a:ea typeface="MS PGothic"/>
              </a:rPr>
              <a:t>	Georg </a:t>
            </a:r>
            <a:r>
              <a:rPr lang="de-DE" dirty="0">
                <a:solidFill>
                  <a:srgbClr val="808080"/>
                </a:solidFill>
                <a:ea typeface="MS PGothic"/>
              </a:rPr>
              <a:t>Kretzschmar </a:t>
            </a:r>
            <a:r>
              <a:rPr lang="de-DE" dirty="0" smtClean="0">
                <a:solidFill>
                  <a:srgbClr val="808080"/>
                </a:solidFill>
                <a:ea typeface="MS PGothic"/>
              </a:rPr>
              <a:t>Matthias Langner	</a:t>
            </a:r>
            <a:r>
              <a:rPr lang="de-DE" dirty="0">
                <a:solidFill>
                  <a:srgbClr val="808080"/>
                </a:solidFill>
                <a:ea typeface="MS PGothic"/>
              </a:rPr>
              <a:t> </a:t>
            </a:r>
            <a:r>
              <a:rPr lang="de-DE" dirty="0" smtClean="0">
                <a:solidFill>
                  <a:srgbClr val="808080"/>
                </a:solidFill>
                <a:ea typeface="MS PGothic"/>
              </a:rPr>
              <a:t>	Renate </a:t>
            </a:r>
            <a:r>
              <a:rPr lang="de-DE" dirty="0">
                <a:solidFill>
                  <a:srgbClr val="808080"/>
                </a:solidFill>
                <a:ea typeface="MS PGothic"/>
              </a:rPr>
              <a:t>Linke </a:t>
            </a:r>
            <a:r>
              <a:rPr lang="de-DE" dirty="0" smtClean="0">
                <a:solidFill>
                  <a:srgbClr val="808080"/>
                </a:solidFill>
                <a:ea typeface="MS PGothic"/>
              </a:rPr>
              <a:t>	</a:t>
            </a:r>
          </a:p>
          <a:p>
            <a:pPr eaLnBrk="1" hangingPunct="1">
              <a:spcBef>
                <a:spcPts val="0"/>
              </a:spcBef>
            </a:pPr>
            <a:r>
              <a:rPr lang="de-DE" dirty="0" smtClean="0">
                <a:solidFill>
                  <a:srgbClr val="808080"/>
                </a:solidFill>
                <a:ea typeface="MS PGothic"/>
              </a:rPr>
              <a:t>Frank </a:t>
            </a:r>
            <a:r>
              <a:rPr lang="de-DE" dirty="0">
                <a:solidFill>
                  <a:srgbClr val="808080"/>
                </a:solidFill>
                <a:ea typeface="MS PGothic"/>
              </a:rPr>
              <a:t>Möller </a:t>
            </a:r>
            <a:r>
              <a:rPr lang="de-DE" dirty="0" smtClean="0">
                <a:solidFill>
                  <a:srgbClr val="808080"/>
                </a:solidFill>
                <a:ea typeface="MS PGothic"/>
              </a:rPr>
              <a:t>		Sebastian Müller	</a:t>
            </a:r>
            <a:endParaRPr lang="de-DE" dirty="0">
              <a:solidFill>
                <a:srgbClr val="808080"/>
              </a:solidFill>
              <a:ea typeface="MS PGothic"/>
            </a:endParaRPr>
          </a:p>
          <a:p>
            <a:pPr eaLnBrk="1" hangingPunct="1">
              <a:spcBef>
                <a:spcPts val="0"/>
              </a:spcBef>
            </a:pPr>
            <a:r>
              <a:rPr lang="de-DE" dirty="0" smtClean="0">
                <a:solidFill>
                  <a:srgbClr val="808080"/>
                </a:solidFill>
                <a:ea typeface="MS PGothic"/>
              </a:rPr>
              <a:t>Katrin Richter		Miriam </a:t>
            </a:r>
            <a:r>
              <a:rPr lang="de-DE" dirty="0" err="1" smtClean="0">
                <a:solidFill>
                  <a:srgbClr val="808080"/>
                </a:solidFill>
                <a:ea typeface="MS PGothic"/>
              </a:rPr>
              <a:t>Stürzer</a:t>
            </a:r>
            <a:r>
              <a:rPr lang="de-DE" dirty="0" smtClean="0">
                <a:solidFill>
                  <a:srgbClr val="808080"/>
                </a:solidFill>
                <a:ea typeface="MS PGothic"/>
              </a:rPr>
              <a:t>		</a:t>
            </a:r>
          </a:p>
          <a:p>
            <a:pPr eaLnBrk="1" hangingPunct="1">
              <a:spcBef>
                <a:spcPts val="0"/>
              </a:spcBef>
            </a:pPr>
            <a:r>
              <a:rPr lang="de-DE" dirty="0" smtClean="0">
                <a:solidFill>
                  <a:srgbClr val="808080"/>
                </a:solidFill>
                <a:ea typeface="MS PGothic"/>
              </a:rPr>
              <a:t>Jannette Wober		Oliver Zierau</a:t>
            </a:r>
            <a:endParaRPr lang="de-DE" dirty="0">
              <a:solidFill>
                <a:srgbClr val="808080"/>
              </a:solidFill>
              <a:ea typeface="MS PGothic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27084" r="7548" b="16964"/>
          <a:stretch/>
        </p:blipFill>
        <p:spPr bwMode="auto">
          <a:xfrm>
            <a:off x="4429572" y="1412776"/>
            <a:ext cx="1656183" cy="22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3095587" cy="14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feld 1"/>
          <p:cNvSpPr txBox="1">
            <a:spLocks noChangeArrowheads="1"/>
          </p:cNvSpPr>
          <p:nvPr/>
        </p:nvSpPr>
        <p:spPr bwMode="auto">
          <a:xfrm>
            <a:off x="5867847" y="2958157"/>
            <a:ext cx="1801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808080"/>
                </a:solidFill>
                <a:ea typeface="MS PGothic"/>
              </a:rPr>
              <a:t>Dr. Clarissa Gerhäuser</a:t>
            </a:r>
          </a:p>
        </p:txBody>
      </p:sp>
      <p:sp>
        <p:nvSpPr>
          <p:cNvPr id="34" name="Textfeld 25"/>
          <p:cNvSpPr txBox="1">
            <a:spLocks noChangeArrowheads="1"/>
          </p:cNvSpPr>
          <p:nvPr/>
        </p:nvSpPr>
        <p:spPr bwMode="auto">
          <a:xfrm>
            <a:off x="5891659" y="3558530"/>
            <a:ext cx="1943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808080"/>
                </a:solidFill>
                <a:ea typeface="MS PGothic"/>
              </a:rPr>
              <a:t>Prof. Dr. Leane Lehmann</a:t>
            </a:r>
          </a:p>
        </p:txBody>
      </p:sp>
      <p:sp>
        <p:nvSpPr>
          <p:cNvPr id="35" name="Textfeld 26"/>
          <p:cNvSpPr txBox="1">
            <a:spLocks noChangeArrowheads="1"/>
          </p:cNvSpPr>
          <p:nvPr/>
        </p:nvSpPr>
        <p:spPr bwMode="auto">
          <a:xfrm>
            <a:off x="5874197" y="4230861"/>
            <a:ext cx="18018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808080"/>
                </a:solidFill>
                <a:ea typeface="MS PGothic"/>
              </a:rPr>
              <a:t>Prof. Dr. Sabine Kulling</a:t>
            </a:r>
          </a:p>
        </p:txBody>
      </p:sp>
      <p:sp>
        <p:nvSpPr>
          <p:cNvPr id="36" name="Textfeld 27"/>
          <p:cNvSpPr txBox="1">
            <a:spLocks noChangeArrowheads="1"/>
          </p:cNvSpPr>
          <p:nvPr/>
        </p:nvSpPr>
        <p:spPr bwMode="auto">
          <a:xfrm>
            <a:off x="5903093" y="4974382"/>
            <a:ext cx="1765251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808080"/>
                </a:solidFill>
                <a:ea typeface="MS PGothic"/>
              </a:rPr>
              <a:t>Prof. Dr. Patrick Diel</a:t>
            </a:r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4356100" y="2132856"/>
            <a:ext cx="33115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>
            <a:off x="4354513" y="2132856"/>
            <a:ext cx="14733" cy="33123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FFFFFF"/>
              </a:solidFill>
              <a:ea typeface="MS PGothic"/>
            </a:endParaRPr>
          </a:p>
        </p:txBody>
      </p:sp>
      <p:pic>
        <p:nvPicPr>
          <p:cNvPr id="39" name="Picture 2" descr="http://www.kobra-projekt.de/struktur/images/logo_ifado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427984" y="2194124"/>
            <a:ext cx="1317625" cy="658812"/>
          </a:xfrm>
          <a:prstGeom prst="rect">
            <a:avLst/>
          </a:prstGeom>
          <a:noFill/>
          <a:effectLst>
            <a:outerShdw blurRad="127000" dist="50800" dir="5400000" algn="ctr" rotWithShape="0">
              <a:srgbClr val="000000">
                <a:alpha val="62000"/>
              </a:srgbClr>
            </a:outerShdw>
          </a:effectLst>
        </p:spPr>
      </p:pic>
      <p:sp>
        <p:nvSpPr>
          <p:cNvPr id="40" name="Textfeld 32"/>
          <p:cNvSpPr txBox="1">
            <a:spLocks noChangeArrowheads="1"/>
          </p:cNvSpPr>
          <p:nvPr/>
        </p:nvSpPr>
        <p:spPr bwMode="auto">
          <a:xfrm>
            <a:off x="5904359" y="2394149"/>
            <a:ext cx="1943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808080"/>
                </a:solidFill>
                <a:ea typeface="MS PGothic"/>
              </a:rPr>
              <a:t>Prof. Dr. Gisela Degen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29" y="1700808"/>
            <a:ext cx="1371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0" y="1131094"/>
            <a:ext cx="7667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 flipH="1">
            <a:off x="7653039" y="1124744"/>
            <a:ext cx="14586" cy="43204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4355976" y="5445224"/>
            <a:ext cx="33115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FFFFFF"/>
              </a:solidFill>
              <a:ea typeface="MS PGothic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451"/>
            <a:ext cx="680589" cy="90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feld 1"/>
          <p:cNvSpPr txBox="1">
            <a:spLocks noChangeArrowheads="1"/>
          </p:cNvSpPr>
          <p:nvPr/>
        </p:nvSpPr>
        <p:spPr bwMode="auto">
          <a:xfrm>
            <a:off x="5938540" y="1784623"/>
            <a:ext cx="1801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808080"/>
                </a:solidFill>
                <a:ea typeface="MS PGothic"/>
              </a:rPr>
              <a:t>Dr. </a:t>
            </a:r>
            <a:r>
              <a:rPr lang="de-DE" dirty="0" smtClean="0">
                <a:solidFill>
                  <a:srgbClr val="808080"/>
                </a:solidFill>
                <a:ea typeface="MS PGothic"/>
              </a:rPr>
              <a:t>Michael </a:t>
            </a:r>
            <a:r>
              <a:rPr lang="de-DE" dirty="0" err="1" smtClean="0">
                <a:solidFill>
                  <a:srgbClr val="808080"/>
                </a:solidFill>
                <a:ea typeface="MS PGothic"/>
              </a:rPr>
              <a:t>Muders</a:t>
            </a:r>
            <a:endParaRPr lang="de-DE" dirty="0">
              <a:solidFill>
                <a:srgbClr val="808080"/>
              </a:solidFill>
              <a:ea typeface="MS PGothic"/>
            </a:endParaRPr>
          </a:p>
        </p:txBody>
      </p:sp>
      <p:sp>
        <p:nvSpPr>
          <p:cNvPr id="47" name="Textfeld 1"/>
          <p:cNvSpPr txBox="1">
            <a:spLocks noChangeArrowheads="1"/>
          </p:cNvSpPr>
          <p:nvPr/>
        </p:nvSpPr>
        <p:spPr bwMode="auto">
          <a:xfrm>
            <a:off x="6010548" y="1311151"/>
            <a:ext cx="1801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808080"/>
                </a:solidFill>
                <a:ea typeface="MS PGothic"/>
              </a:rPr>
              <a:t>Prof. Dr. D. Scharnweber</a:t>
            </a:r>
            <a:endParaRPr lang="de-DE" dirty="0">
              <a:solidFill>
                <a:srgbClr val="808080"/>
              </a:solidFill>
              <a:ea typeface="MS PGothic"/>
            </a:endParaRPr>
          </a:p>
        </p:txBody>
      </p:sp>
      <p:sp>
        <p:nvSpPr>
          <p:cNvPr id="2" name="AutoShape 1" descr="P1030544.JPG wird angezeigt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49" name="Textfeld 27"/>
          <p:cNvSpPr txBox="1">
            <a:spLocks noChangeArrowheads="1"/>
          </p:cNvSpPr>
          <p:nvPr/>
        </p:nvSpPr>
        <p:spPr bwMode="auto">
          <a:xfrm>
            <a:off x="3779912" y="5415607"/>
            <a:ext cx="2134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dirty="0" smtClean="0">
                <a:solidFill>
                  <a:srgbClr val="808080"/>
                </a:solidFill>
                <a:ea typeface="MS PGothic"/>
              </a:rPr>
              <a:t>Prof. Dr. Judy Bolton</a:t>
            </a:r>
          </a:p>
          <a:p>
            <a:pPr algn="ctr" eaLnBrk="1" hangingPunct="1"/>
            <a:r>
              <a:rPr lang="de-DE" dirty="0" smtClean="0">
                <a:solidFill>
                  <a:srgbClr val="808080"/>
                </a:solidFill>
                <a:ea typeface="MS PGothic"/>
              </a:rPr>
              <a:t>Prof</a:t>
            </a:r>
            <a:r>
              <a:rPr lang="de-DE" dirty="0">
                <a:solidFill>
                  <a:srgbClr val="808080"/>
                </a:solidFill>
                <a:ea typeface="MS PGothic"/>
              </a:rPr>
              <a:t>. Dr. </a:t>
            </a:r>
            <a:r>
              <a:rPr lang="de-DE" dirty="0" smtClean="0">
                <a:solidFill>
                  <a:srgbClr val="808080"/>
                </a:solidFill>
                <a:ea typeface="MS PGothic"/>
              </a:rPr>
              <a:t>Maarten </a:t>
            </a:r>
            <a:r>
              <a:rPr lang="de-DE" dirty="0" err="1" smtClean="0">
                <a:solidFill>
                  <a:srgbClr val="808080"/>
                </a:solidFill>
                <a:ea typeface="MS PGothic"/>
              </a:rPr>
              <a:t>Bosland</a:t>
            </a:r>
            <a:endParaRPr lang="de-DE" dirty="0" smtClean="0">
              <a:solidFill>
                <a:srgbClr val="808080"/>
              </a:solidFill>
              <a:ea typeface="MS PGothic"/>
            </a:endParaRPr>
          </a:p>
        </p:txBody>
      </p:sp>
      <p:pic>
        <p:nvPicPr>
          <p:cNvPr id="3074" name="Picture 2" descr="D:\Homepage\2016_Revision\mittarbeiter.jpg"/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r="3873"/>
          <a:stretch/>
        </p:blipFill>
        <p:spPr bwMode="auto">
          <a:xfrm>
            <a:off x="27654" y="1196752"/>
            <a:ext cx="4262697" cy="263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 t="12424" r="6137" b="21551"/>
          <a:stretch/>
        </p:blipFill>
        <p:spPr bwMode="auto">
          <a:xfrm>
            <a:off x="2195736" y="19148"/>
            <a:ext cx="1576819" cy="8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78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5258428" cy="37332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noFill/>
            </a:endParaRPr>
          </a:p>
        </p:txBody>
      </p:sp>
      <p:pic>
        <p:nvPicPr>
          <p:cNvPr id="9219" name="Picture 4" descr="Alfalfa (Medicago sativa)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261938"/>
            <a:ext cx="16525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7232650" y="1881188"/>
            <a:ext cx="169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0B2A51"/>
                </a:solidFill>
                <a:ea typeface="MS PGothic" pitchFamily="34" charset="-128"/>
              </a:rPr>
              <a:t>Alfalfa          (</a:t>
            </a:r>
            <a:r>
              <a:rPr lang="de-DE" altLang="de-DE" sz="1200" i="1">
                <a:solidFill>
                  <a:srgbClr val="0B2A51"/>
                </a:solidFill>
                <a:ea typeface="MS PGothic" pitchFamily="34" charset="-128"/>
              </a:rPr>
              <a:t>Medicago sativa</a:t>
            </a:r>
            <a:r>
              <a:rPr lang="de-DE" altLang="de-DE" sz="1200">
                <a:solidFill>
                  <a:srgbClr val="0B2A51"/>
                </a:solidFill>
                <a:ea typeface="MS PGothic" pitchFamily="34" charset="-128"/>
              </a:rPr>
              <a:t>)</a:t>
            </a:r>
          </a:p>
        </p:txBody>
      </p:sp>
      <p:pic>
        <p:nvPicPr>
          <p:cNvPr id="9221" name="Picture 6" descr="Hopfen(Humulus lupulus)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22"/>
          <a:stretch>
            <a:fillRect/>
          </a:stretch>
        </p:blipFill>
        <p:spPr bwMode="auto">
          <a:xfrm>
            <a:off x="3706813" y="4627563"/>
            <a:ext cx="1651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3706813" y="6246813"/>
            <a:ext cx="168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B2A51"/>
                </a:solidFill>
                <a:ea typeface="MS PGothic" pitchFamily="34" charset="-128"/>
              </a:rPr>
              <a:t>Hops            (</a:t>
            </a:r>
            <a:r>
              <a:rPr lang="de-DE" altLang="de-DE" sz="1200" i="1">
                <a:solidFill>
                  <a:srgbClr val="0B2A51"/>
                </a:solidFill>
                <a:ea typeface="MS PGothic" pitchFamily="34" charset="-128"/>
              </a:rPr>
              <a:t>Humulus lupulus</a:t>
            </a:r>
            <a:r>
              <a:rPr lang="de-DE" altLang="de-DE" sz="1200">
                <a:solidFill>
                  <a:srgbClr val="0B2A51"/>
                </a:solidFill>
                <a:ea typeface="MS PGothic" pitchFamily="34" charset="-128"/>
              </a:rPr>
              <a:t>)</a:t>
            </a:r>
          </a:p>
        </p:txBody>
      </p:sp>
      <p:pic>
        <p:nvPicPr>
          <p:cNvPr id="9223" name="Picture 8" descr="Leinsamen (Linum_usitatissimum)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6" r="19417"/>
          <a:stretch>
            <a:fillRect/>
          </a:stretch>
        </p:blipFill>
        <p:spPr bwMode="auto">
          <a:xfrm>
            <a:off x="5470525" y="4627563"/>
            <a:ext cx="1651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5470525" y="6246813"/>
            <a:ext cx="1762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dirty="0" err="1">
                <a:solidFill>
                  <a:srgbClr val="0B2A51"/>
                </a:solidFill>
                <a:ea typeface="MS PGothic" pitchFamily="34" charset="-128"/>
              </a:rPr>
              <a:t>Flax</a:t>
            </a:r>
            <a:r>
              <a:rPr lang="de-DE" altLang="de-DE" sz="1200" dirty="0">
                <a:solidFill>
                  <a:srgbClr val="0B2A51"/>
                </a:solidFill>
                <a:ea typeface="MS PGothic" pitchFamily="34" charset="-128"/>
              </a:rPr>
              <a:t>	          </a:t>
            </a:r>
            <a:r>
              <a:rPr lang="de-DE" altLang="de-DE" sz="1200" dirty="0" smtClean="0">
                <a:solidFill>
                  <a:srgbClr val="0B2A51"/>
                </a:solidFill>
                <a:ea typeface="MS PGothic" pitchFamily="34" charset="-128"/>
              </a:rPr>
              <a:t>     </a:t>
            </a:r>
            <a:r>
              <a:rPr lang="de-DE" altLang="de-DE" sz="1200" dirty="0">
                <a:solidFill>
                  <a:srgbClr val="0B2A51"/>
                </a:solidFill>
                <a:ea typeface="MS PGothic" pitchFamily="34" charset="-128"/>
              </a:rPr>
              <a:t>(</a:t>
            </a:r>
            <a:r>
              <a:rPr lang="de-DE" altLang="de-DE" sz="1200" i="1" dirty="0">
                <a:solidFill>
                  <a:srgbClr val="0B2A51"/>
                </a:solidFill>
                <a:ea typeface="MS PGothic" pitchFamily="34" charset="-128"/>
              </a:rPr>
              <a:t>Linum </a:t>
            </a:r>
            <a:r>
              <a:rPr lang="de-DE" altLang="de-DE" sz="1200" i="1" dirty="0" err="1" smtClean="0">
                <a:solidFill>
                  <a:srgbClr val="0B2A51"/>
                </a:solidFill>
                <a:ea typeface="MS PGothic" pitchFamily="34" charset="-128"/>
              </a:rPr>
              <a:t>sitatissimum</a:t>
            </a:r>
            <a:r>
              <a:rPr lang="de-DE" altLang="de-DE" sz="1200" dirty="0">
                <a:solidFill>
                  <a:srgbClr val="0B2A51"/>
                </a:solidFill>
                <a:ea typeface="MS PGothic" pitchFamily="34" charset="-128"/>
              </a:rPr>
              <a:t>)</a:t>
            </a:r>
          </a:p>
        </p:txBody>
      </p:sp>
      <p:pic>
        <p:nvPicPr>
          <p:cNvPr id="9225" name="Picture 10" descr="Rotklee(Trifolium pratense)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261938"/>
            <a:ext cx="1651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3706813" y="1881188"/>
            <a:ext cx="161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0B2A51"/>
                </a:solidFill>
                <a:ea typeface="MS PGothic" pitchFamily="34" charset="-128"/>
              </a:rPr>
              <a:t>Red Clover	 (</a:t>
            </a:r>
            <a:r>
              <a:rPr lang="de-DE" altLang="de-DE" sz="1200" i="1">
                <a:solidFill>
                  <a:srgbClr val="0B2A51"/>
                </a:solidFill>
                <a:ea typeface="MS PGothic" pitchFamily="34" charset="-128"/>
              </a:rPr>
              <a:t>Trifolium pratense</a:t>
            </a:r>
            <a:r>
              <a:rPr lang="de-DE" altLang="de-DE" sz="1200">
                <a:solidFill>
                  <a:srgbClr val="0B2A51"/>
                </a:solidFill>
                <a:ea typeface="MS PGothic" pitchFamily="34" charset="-128"/>
              </a:rPr>
              <a:t>)</a:t>
            </a:r>
          </a:p>
        </p:txBody>
      </p:sp>
      <p:pic>
        <p:nvPicPr>
          <p:cNvPr id="9227" name="Picture 12" descr="Sibirischer Rhabarber (Rheum rhaponticum)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8" r="24631" b="25290"/>
          <a:stretch>
            <a:fillRect/>
          </a:stretch>
        </p:blipFill>
        <p:spPr bwMode="auto">
          <a:xfrm>
            <a:off x="5470525" y="257175"/>
            <a:ext cx="1651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5372100" y="1876425"/>
            <a:ext cx="186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0B2A51"/>
                </a:solidFill>
                <a:ea typeface="MS PGothic" pitchFamily="34" charset="-128"/>
              </a:rPr>
              <a:t>Siberian Rhubarb (</a:t>
            </a:r>
            <a:r>
              <a:rPr lang="de-DE" altLang="de-DE" sz="1200" i="1">
                <a:solidFill>
                  <a:srgbClr val="0B2A51"/>
                </a:solidFill>
                <a:ea typeface="MS PGothic" pitchFamily="34" charset="-128"/>
              </a:rPr>
              <a:t>Rheum rhaponticum</a:t>
            </a:r>
            <a:r>
              <a:rPr lang="de-DE" altLang="de-DE" sz="1200">
                <a:solidFill>
                  <a:srgbClr val="0B2A51"/>
                </a:solidFill>
                <a:ea typeface="MS PGothic" pitchFamily="34" charset="-128"/>
              </a:rPr>
              <a:t>)</a:t>
            </a:r>
          </a:p>
        </p:txBody>
      </p:sp>
      <p:pic>
        <p:nvPicPr>
          <p:cNvPr id="9229" name="Picture 14" descr="Rotweintrauben (Vitis spec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2443163"/>
            <a:ext cx="1651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3706813" y="4098925"/>
            <a:ext cx="190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0B2A51"/>
                </a:solidFill>
                <a:ea typeface="MS PGothic" pitchFamily="34" charset="-128"/>
              </a:rPr>
              <a:t>Red Wine	            (</a:t>
            </a:r>
            <a:r>
              <a:rPr lang="de-DE" altLang="de-DE" sz="1200" i="1">
                <a:solidFill>
                  <a:srgbClr val="0B2A51"/>
                </a:solidFill>
                <a:ea typeface="MS PGothic" pitchFamily="34" charset="-128"/>
              </a:rPr>
              <a:t>Vitis vinifera</a:t>
            </a:r>
            <a:r>
              <a:rPr lang="de-DE" altLang="de-DE" sz="1200">
                <a:solidFill>
                  <a:srgbClr val="0B2A51"/>
                </a:solidFill>
                <a:ea typeface="MS PGothic" pitchFamily="34" charset="-128"/>
              </a:rPr>
              <a:t>)</a:t>
            </a:r>
          </a:p>
        </p:txBody>
      </p:sp>
      <p:pic>
        <p:nvPicPr>
          <p:cNvPr id="9231" name="Picture 16" descr="Soja (Glycine max)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4" b="28886"/>
          <a:stretch>
            <a:fillRect/>
          </a:stretch>
        </p:blipFill>
        <p:spPr bwMode="auto">
          <a:xfrm>
            <a:off x="5470525" y="2443163"/>
            <a:ext cx="1651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5470525" y="4087813"/>
            <a:ext cx="168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0B2A51"/>
                </a:solidFill>
                <a:ea typeface="MS PGothic" pitchFamily="34" charset="-128"/>
              </a:rPr>
              <a:t>Soybean               (</a:t>
            </a:r>
            <a:r>
              <a:rPr lang="de-DE" altLang="de-DE" sz="1200" i="1">
                <a:solidFill>
                  <a:srgbClr val="0B2A51"/>
                </a:solidFill>
                <a:ea typeface="MS PGothic" pitchFamily="34" charset="-128"/>
              </a:rPr>
              <a:t>Glycine max</a:t>
            </a:r>
            <a:r>
              <a:rPr lang="de-DE" altLang="de-DE" sz="1200">
                <a:solidFill>
                  <a:srgbClr val="0B2A51"/>
                </a:solidFill>
                <a:ea typeface="MS PGothic" pitchFamily="34" charset="-128"/>
              </a:rPr>
              <a:t>)</a:t>
            </a:r>
          </a:p>
        </p:txBody>
      </p:sp>
      <p:pic>
        <p:nvPicPr>
          <p:cNvPr id="9233" name="Picture 18" descr="granatapfel (Punica granatum)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r="12466"/>
          <a:stretch>
            <a:fillRect/>
          </a:stretch>
        </p:blipFill>
        <p:spPr bwMode="auto">
          <a:xfrm>
            <a:off x="7232650" y="4627563"/>
            <a:ext cx="16525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7232650" y="6246813"/>
            <a:ext cx="169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0B2A51"/>
                </a:solidFill>
                <a:ea typeface="MS PGothic" pitchFamily="34" charset="-128"/>
              </a:rPr>
              <a:t>Pomegranate  (</a:t>
            </a:r>
            <a:r>
              <a:rPr lang="de-DE" altLang="de-DE" sz="1200" i="1">
                <a:solidFill>
                  <a:srgbClr val="0B2A51"/>
                </a:solidFill>
                <a:ea typeface="MS PGothic" pitchFamily="34" charset="-128"/>
              </a:rPr>
              <a:t>Punica granatum</a:t>
            </a:r>
            <a:r>
              <a:rPr lang="de-DE" altLang="de-DE" sz="1200">
                <a:solidFill>
                  <a:srgbClr val="0B2A51"/>
                </a:solidFill>
                <a:ea typeface="MS PGothic" pitchFamily="34" charset="-128"/>
              </a:rPr>
              <a:t>) </a:t>
            </a:r>
          </a:p>
        </p:txBody>
      </p:sp>
      <p:pic>
        <p:nvPicPr>
          <p:cNvPr id="9235" name="Picture 20" descr="Traubensilberkerze (Cimicifuga recemosa)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2988" r="1701" b="21362"/>
          <a:stretch>
            <a:fillRect/>
          </a:stretch>
        </p:blipFill>
        <p:spPr bwMode="auto">
          <a:xfrm>
            <a:off x="7232650" y="2443163"/>
            <a:ext cx="16525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Text Box 21"/>
          <p:cNvSpPr txBox="1">
            <a:spLocks noChangeArrowheads="1"/>
          </p:cNvSpPr>
          <p:nvPr/>
        </p:nvSpPr>
        <p:spPr bwMode="auto">
          <a:xfrm>
            <a:off x="7234238" y="4062413"/>
            <a:ext cx="1909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0B2A51"/>
                </a:solidFill>
                <a:ea typeface="MS PGothic" pitchFamily="34" charset="-128"/>
              </a:rPr>
              <a:t>Black Cohosh     (</a:t>
            </a:r>
            <a:r>
              <a:rPr lang="de-DE" altLang="de-DE" sz="1200" i="1">
                <a:solidFill>
                  <a:srgbClr val="0B2A51"/>
                </a:solidFill>
                <a:ea typeface="MS PGothic" pitchFamily="34" charset="-128"/>
              </a:rPr>
              <a:t>Actaea  racemosa</a:t>
            </a:r>
            <a:r>
              <a:rPr lang="de-DE" altLang="de-DE" sz="1200">
                <a:solidFill>
                  <a:srgbClr val="0B2A51"/>
                </a:solidFill>
                <a:ea typeface="MS PGothic" pitchFamily="34" charset="-128"/>
              </a:rPr>
              <a:t>) </a:t>
            </a:r>
          </a:p>
        </p:txBody>
      </p:sp>
      <p:pic>
        <p:nvPicPr>
          <p:cNvPr id="9237" name="Picture 22" descr="Citrus_grandis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260350"/>
            <a:ext cx="1651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Text Box 23"/>
          <p:cNvSpPr txBox="1">
            <a:spLocks noChangeArrowheads="1"/>
          </p:cNvSpPr>
          <p:nvPr/>
        </p:nvSpPr>
        <p:spPr bwMode="auto">
          <a:xfrm>
            <a:off x="1935163" y="1879600"/>
            <a:ext cx="161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0B2A51"/>
                </a:solidFill>
                <a:ea typeface="MS PGothic" pitchFamily="34" charset="-128"/>
              </a:rPr>
              <a:t>Grapefruit	    (</a:t>
            </a:r>
            <a:r>
              <a:rPr lang="de-DE" altLang="de-DE" sz="1200" i="1">
                <a:solidFill>
                  <a:srgbClr val="0B2A51"/>
                </a:solidFill>
                <a:ea typeface="MS PGothic" pitchFamily="34" charset="-128"/>
              </a:rPr>
              <a:t>Citrus grandis</a:t>
            </a:r>
            <a:r>
              <a:rPr lang="de-DE" altLang="de-DE" sz="1200">
                <a:solidFill>
                  <a:srgbClr val="0B2A51"/>
                </a:solidFill>
                <a:ea typeface="MS PGothic" pitchFamily="34" charset="-128"/>
              </a:rPr>
              <a:t>)</a:t>
            </a:r>
          </a:p>
        </p:txBody>
      </p:sp>
      <p:pic>
        <p:nvPicPr>
          <p:cNvPr id="9239" name="Picture 24" descr="Monotes_engleri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6" t="17390" r="22606" b="18773"/>
          <a:stretch>
            <a:fillRect/>
          </a:stretch>
        </p:blipFill>
        <p:spPr bwMode="auto">
          <a:xfrm>
            <a:off x="1935163" y="2457450"/>
            <a:ext cx="1651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Text Box 25"/>
          <p:cNvSpPr txBox="1">
            <a:spLocks noChangeArrowheads="1"/>
          </p:cNvSpPr>
          <p:nvPr/>
        </p:nvSpPr>
        <p:spPr bwMode="auto">
          <a:xfrm>
            <a:off x="1935163" y="4076700"/>
            <a:ext cx="161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0B2A51"/>
                </a:solidFill>
                <a:ea typeface="MS PGothic" pitchFamily="34" charset="-128"/>
              </a:rPr>
              <a:t>Monotes	    (</a:t>
            </a:r>
            <a:r>
              <a:rPr lang="de-DE" altLang="de-DE" sz="1200" i="1">
                <a:solidFill>
                  <a:srgbClr val="0B2A51"/>
                </a:solidFill>
                <a:ea typeface="MS PGothic" pitchFamily="34" charset="-128"/>
              </a:rPr>
              <a:t>Monotes engleri</a:t>
            </a:r>
            <a:r>
              <a:rPr lang="de-DE" altLang="de-DE" sz="1200">
                <a:solidFill>
                  <a:srgbClr val="0B2A51"/>
                </a:solidFill>
                <a:ea typeface="MS PGothic" pitchFamily="34" charset="-128"/>
              </a:rPr>
              <a:t>)</a:t>
            </a:r>
          </a:p>
        </p:txBody>
      </p:sp>
      <p:sp>
        <p:nvSpPr>
          <p:cNvPr id="15392" name="Text Box 29"/>
          <p:cNvSpPr txBox="1">
            <a:spLocks noChangeArrowheads="1"/>
          </p:cNvSpPr>
          <p:nvPr/>
        </p:nvSpPr>
        <p:spPr bwMode="auto">
          <a:xfrm>
            <a:off x="147638" y="1879600"/>
            <a:ext cx="1616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1200" dirty="0" smtClean="0">
                <a:solidFill>
                  <a:srgbClr val="0B2A51"/>
                </a:solidFill>
                <a:latin typeface="Arial" charset="0"/>
                <a:ea typeface="MS PGothic" pitchFamily="34" charset="-128"/>
              </a:rPr>
              <a:t>Honey Bush	    (</a:t>
            </a:r>
            <a:r>
              <a:rPr lang="de-DE" altLang="de-DE" sz="1050" i="1" dirty="0" err="1" smtClean="0">
                <a:solidFill>
                  <a:srgbClr val="0B2A51"/>
                </a:solidFill>
                <a:latin typeface="Arial" charset="0"/>
                <a:ea typeface="MS PGothic" pitchFamily="34" charset="-128"/>
              </a:rPr>
              <a:t>Cyclopia</a:t>
            </a:r>
            <a:r>
              <a:rPr lang="de-DE" altLang="de-DE" sz="1050" i="1" dirty="0" smtClean="0">
                <a:solidFill>
                  <a:srgbClr val="0B2A51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de-DE" altLang="de-DE" sz="1050" i="1" dirty="0" err="1" smtClean="0">
                <a:solidFill>
                  <a:srgbClr val="0B2A51"/>
                </a:solidFill>
                <a:latin typeface="Arial" charset="0"/>
                <a:ea typeface="MS PGothic" pitchFamily="34" charset="-128"/>
              </a:rPr>
              <a:t>genistoides</a:t>
            </a:r>
            <a:endParaRPr lang="de-DE" altLang="de-DE" sz="1050" dirty="0" smtClean="0">
              <a:solidFill>
                <a:srgbClr val="0B2A51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9244" name="Picture 30" descr="Fenne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" r="22786"/>
          <a:stretch>
            <a:fillRect/>
          </a:stretch>
        </p:blipFill>
        <p:spPr bwMode="auto">
          <a:xfrm>
            <a:off x="149225" y="2459038"/>
            <a:ext cx="168910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5" name="Text Box 31"/>
          <p:cNvSpPr txBox="1">
            <a:spLocks noChangeArrowheads="1"/>
          </p:cNvSpPr>
          <p:nvPr/>
        </p:nvSpPr>
        <p:spPr bwMode="auto">
          <a:xfrm>
            <a:off x="174625" y="4073525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>
                <a:solidFill>
                  <a:srgbClr val="0B2A51"/>
                </a:solidFill>
                <a:ea typeface="MS PGothic" pitchFamily="34" charset="-128"/>
              </a:rPr>
              <a:t>Fennel	    </a:t>
            </a:r>
            <a:r>
              <a:rPr lang="de-DE" altLang="de-DE" sz="1200" i="1">
                <a:solidFill>
                  <a:srgbClr val="0B2A51"/>
                </a:solidFill>
                <a:ea typeface="MS PGothic" pitchFamily="34" charset="-128"/>
              </a:rPr>
              <a:t>(Foeniculum vulgare</a:t>
            </a:r>
            <a:r>
              <a:rPr lang="de-DE" altLang="de-DE" sz="1200" i="1">
                <a:solidFill>
                  <a:srgbClr val="0B2A51"/>
                </a:solidFill>
                <a:latin typeface="Microsoft Sans Serif" pitchFamily="34" charset="0"/>
                <a:ea typeface="MS PGothic" pitchFamily="34" charset="-128"/>
              </a:rPr>
              <a:t> </a:t>
            </a:r>
            <a:r>
              <a:rPr lang="de-DE" altLang="de-DE" sz="1200" i="1">
                <a:solidFill>
                  <a:srgbClr val="0B2A51"/>
                </a:solidFill>
                <a:ea typeface="MS PGothic" pitchFamily="34" charset="-128"/>
              </a:rPr>
              <a:t>)</a:t>
            </a:r>
          </a:p>
        </p:txBody>
      </p:sp>
      <p:pic>
        <p:nvPicPr>
          <p:cNvPr id="9246" name="Picture 32" descr="Erythrina crista-galli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 r="9921"/>
          <a:stretch>
            <a:fillRect/>
          </a:stretch>
        </p:blipFill>
        <p:spPr bwMode="auto">
          <a:xfrm>
            <a:off x="184150" y="4619625"/>
            <a:ext cx="16525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7" name="Text Box 33"/>
          <p:cNvSpPr txBox="1">
            <a:spLocks noChangeArrowheads="1"/>
          </p:cNvSpPr>
          <p:nvPr/>
        </p:nvSpPr>
        <p:spPr bwMode="auto">
          <a:xfrm>
            <a:off x="160338" y="6249988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dirty="0">
                <a:solidFill>
                  <a:srgbClr val="0B2A51"/>
                </a:solidFill>
                <a:ea typeface="MS PGothic" pitchFamily="34" charset="-128"/>
              </a:rPr>
              <a:t>Coral </a:t>
            </a:r>
            <a:r>
              <a:rPr lang="de-DE" altLang="de-DE" sz="1200" dirty="0" err="1">
                <a:solidFill>
                  <a:srgbClr val="0B2A51"/>
                </a:solidFill>
                <a:ea typeface="MS PGothic" pitchFamily="34" charset="-128"/>
              </a:rPr>
              <a:t>Tree</a:t>
            </a:r>
            <a:r>
              <a:rPr lang="de-DE" altLang="de-DE" sz="1200" dirty="0">
                <a:solidFill>
                  <a:srgbClr val="0B2A51"/>
                </a:solidFill>
                <a:ea typeface="MS PGothic" pitchFamily="34" charset="-128"/>
              </a:rPr>
              <a:t>	    </a:t>
            </a:r>
            <a:r>
              <a:rPr lang="de-DE" altLang="de-DE" sz="1200" i="1" dirty="0">
                <a:solidFill>
                  <a:srgbClr val="0B2A51"/>
                </a:solidFill>
                <a:ea typeface="MS PGothic" pitchFamily="34" charset="-128"/>
              </a:rPr>
              <a:t>(</a:t>
            </a:r>
            <a:r>
              <a:rPr lang="de-DE" altLang="de-DE" sz="1200" i="1" dirty="0" err="1">
                <a:solidFill>
                  <a:srgbClr val="0B2A51"/>
                </a:solidFill>
                <a:ea typeface="MS PGothic" pitchFamily="34" charset="-128"/>
              </a:rPr>
              <a:t>Erithrina</a:t>
            </a:r>
            <a:r>
              <a:rPr lang="de-DE" altLang="de-DE" sz="1200" i="1" dirty="0">
                <a:solidFill>
                  <a:srgbClr val="0B2A51"/>
                </a:solidFill>
                <a:ea typeface="MS PGothic" pitchFamily="34" charset="-128"/>
              </a:rPr>
              <a:t> </a:t>
            </a:r>
            <a:r>
              <a:rPr lang="de-DE" altLang="de-DE" sz="1200" i="1" dirty="0" err="1">
                <a:solidFill>
                  <a:srgbClr val="0B2A51"/>
                </a:solidFill>
                <a:ea typeface="MS PGothic" pitchFamily="34" charset="-128"/>
              </a:rPr>
              <a:t>spec</a:t>
            </a:r>
            <a:r>
              <a:rPr lang="de-DE" altLang="de-DE" sz="1200" i="1" dirty="0">
                <a:solidFill>
                  <a:srgbClr val="0B2A51"/>
                </a:solidFill>
                <a:ea typeface="MS PGothic" pitchFamily="34" charset="-128"/>
              </a:rPr>
              <a:t>.</a:t>
            </a:r>
            <a:r>
              <a:rPr lang="de-DE" altLang="de-DE" sz="1200" dirty="0">
                <a:solidFill>
                  <a:srgbClr val="0B2A51"/>
                </a:solidFill>
                <a:ea typeface="MS PGothic" pitchFamily="34" charset="-128"/>
              </a:rPr>
              <a:t> </a:t>
            </a:r>
            <a:r>
              <a:rPr lang="de-DE" altLang="de-DE" sz="1200" i="1" dirty="0">
                <a:solidFill>
                  <a:srgbClr val="0B2A51"/>
                </a:solidFill>
                <a:ea typeface="MS PGothic" pitchFamily="34" charset="-128"/>
              </a:rPr>
              <a:t>)</a:t>
            </a:r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5467350" y="2430463"/>
            <a:ext cx="1636713" cy="21605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708400" y="4581525"/>
            <a:ext cx="1636713" cy="21605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7231063" y="4578350"/>
            <a:ext cx="1636712" cy="21605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9252" name="AutoShape 38" descr="data:image/jpeg;base64,/9j/4AAQSkZJRgABAQAAAQABAAD/2wCEAAkGBhMSERUUExQWFRUVFyAaGRgYGBweIBshIh8iICAgHyAdHigfICAjHR4dIC8jJCcpLCwsHSAyNTAqNSYrLCkBCQoKDgwOGg8PGiwkHyQqLCw0LCwsLCwsKi0sLCwsLCwsLCwsLCwsLCwsLCwsLCwsLCwsLCwsLCwsLCwsLCwsLP/AABEIAQAAxQMBIgACEQEDEQH/xAAcAAACAwEBAQEAAAAAAAAAAAAFBgMEBwACAQj/xAA9EAACAgAFAgUCBAQGAQQCAwABAgMRAAQSITEFQQYTIlFhMnEUQoGRByOhsVJiwdHh8DMVJHLxU4IWQ5L/xAAbAQACAwEBAQAAAAAAAAAAAAADBAECBQYAB//EAC8RAAEEAQMEAgAEBgMAAAAAAAEAAgMRIQQSMQUTQVEiYXGBkaEyQrHB0fAUI/H/2gAMAwEAAhEDEQA/AC/jnOGL+YJE1SSMqxPuCjKFDBfdWLG/kc4Vz1cQaczl49RBK65QG1MfzAUAgtdvscMvVckjZnztCySRhkjSRgFLKAGJH5UTY77sScK2YQfgM3EGSR4JY5JGjA0n1MPR30gMNyPfGG1gOUw11DKrZTxG7okDj8QkorTpNqxJNKK2IY3YO4rEvU8zJ5WWWI/RB5asNVqysWdiboOarvd9sB4sqrKnqZZAVJ23dWNWg5BAPHfbDX0Fnkk0UGjiLiIAaAULFiWqtwKSzVCubxZ21tlXaNxRnKdOWGGDNZr0PGpjks+qRQNl0na2vc80BeAHiHq8mkymMJ55LLe+oEqNDb3VKBQHduMXeqeKsuDC8wMsiihErakQ/wCI2RqY4Ff+vwyBll8yZy5kUuirp1CmCFTXbjtgEd3vIVtwB2hUleVAnlyaLkLFR+QF9Cam4dePjEUsJDzI0a2dAH0+iWxYVrrSV1WN69Ptgln8jGEbRIqzRjzSrFxqSr/w6bB/WzzuDgX0oKSzTa6MTx6yCw18gG+KF/IOG7FWpNXSuZbxBHqYadKknSBvGL9ILKD6mANWPbjFnM5iOWJUSV5ZA+yAMSfUfpsbEW23scRHKjLxlZVjjdyFJdgSjVr4o6LWrY+4xbbosDSq4DZUWA0hJZlfkVpYUteqyO3GB1eUIjKEmZUidfLUISK8wAsP/if2uxi3JmVOVXMyQxTt5hjcOWCoT6o20Kyiioobcg4+5voMkcwKENVOrElo2BUP+bkUwBvBbpiZfRMjxSZcyxFGj3MbEEMGUn6dPPPBNHAWvAyVZwHhKeT6er6l3BJKqq+mieDvYIo8c4v53p8cbTMqao4SFkjD7HkBlKg+g1er3NY+9cKRyKsJHlNIZFddeogD0+k2QdgNQN96o4K9L0KWAiZJgI2ZXBUMCfLZW1DdJFOq62b2vBS6sjhVOcKTw7DorMa0LBUZo7a7Qh1ruxCEHe97w4L0ryYJwDc+YZzGWJIKk0vbZdHOFvoeWWSoZE8nypmlZg1qm1gB/hRVHmsEOm+MJHgd5RKiNYEwjBUEsaUXtWkgE8ChhGUPd/hGjApe83AHYLKGQQAFQCAjnb61qyTW6sTwBi1l+iMYVaQlmadNAUhNlVjp2rYkkUe2BmVzVZy8wwkjK6onjvSwI52/MBt/9YYeqdaQZWOXUoKyq9HfcH6fTuDW2AvleCGnlEczGEuddjzFEGIl3SiR6wxajsADQX6CrWpAFURZunpQUSAMqFRHEjEDeNAsitQ76rXTgVJG0E8iFyWSnKbqJHe7AcnajxVbrgjFmcvGrjVqkQsGMi6nj1aVqj9RBJC/vhizVIBq0M8Q9UcK4dNKurRCyaslWDUNy2oWPa8UosroJXMusQ0gC0VtIZSF1Mp9HBI/Xvgh1HpUpy6QqKaRU1M/0gf/AIy29OQQxoXRwNXNrHlmkaItE4IkZXtSNQ0ldrBVq5Fivk4uwWFY4GEWyPTZE1/hDlpomokswemNWt2GAIthfexeKfV+rmLXG2TywYMU1BWshF9NfzOwIIBNfGIMjIsS6IzrhZ1eUOsYcqjhGNoxZgVckWovtiXr6xyDbU0vJ00Ag1EkCjtY9P2BPfFyacAhAZSx4ik/9w4kDek6ArMpII+r3Htx7Y7FnI9LEimTy2lLM3L8b/IJN+5+MdhoUFfa5MkGdkjLIAVEVI7CkcMfqNBfUoNeo83zj50uRpZA0jpmMvIjRu9AbNWkSAAGw3v77Y8eLMw07ZcaWZJoPNUrqbSwXS4Cr2BGq9/tgL4eyMzuxgLFlFO4B8sjnckCjt3G+BkbQSEKi/K6bw80majSBTFJqOr1s6oIx6mtxa01ALfbDXJ1oBmOTyrOo9TuBpEjVvbHav6nsMDerZ9lzDOjFEZQxdNg7bA0eG2H0jkjfBzxHHLGAziF4WCr5TKTp9JNsK5NdqrCckwLmtci0QzCUEzEUCI0+ZeR2Vm8qFKXuaLMKoce/OI16jrJLImkODodEJ0tuCCR6tttu2L2Zy2UbS34do3ZaIhfWLkFgGNvUCR3H74rZKCLLRSytIslRqFV9ShtwApqzp1Yc+JVI+cqg08bSSyTAnXCqppNUCwoLdHUnBHsDieSICOTyr0llXSQQWAA1D3Lm1s/JwT6Hm3aObMeqNS5jTywoBchmvTwwQCzvzsMN/hzw5IGjnzBifSpKkQqjWR9TUoPG1YV1eqZC23fp7RWmygXWvDmZkKyrA0S0CyIQTqIAZqu9woFG9sV+leHzmmNSmXUTq1EasvyKZSKcMBuN9JqiuGjO+MIfUy5jWqi2KBqUXW5A9yO/fE/S+oxtIh2trIdfzX/AIq5B53xjDqGojYdzPwRRCSNwS91bwm8UarIBKnOrVSppVgop2ujq3A9sL/S5Jctli8zsI2j9MZAfWxCkdyArb3W43xr+d6ek8bRSAMrCqP9D+h3xmnUOsRR5cSTiTVFLoSOgQGMYU/dVX1i+5wx0/WO1TKcMoOGlA4ZJMwZsxQYJRKq5UhFYE+XwAQAKFce/GCPVM680cjJIkk0jiEMm0pjJLhZUIJ2ZasVRHtgTm+ljU8cbrIl6ggsFfSD6UJILPQF3X7YmysIMnkwh/NW2bX/ACqC8L6DbFixsnce+NkgeEIcokmWzan8MiSSPZkn0urimUKQSwDKdIqidhgd4b6M2YkkbTG+VAKlczIPTQulKsCtE8gViGXKk5YtqtUmCMoFIxa6IOoMxQ6hZ22xOkR06Y4aRU8s8fzTyWJs2djsNheJadotXAs4RFepQsY0WMr5T+W6gawiAHdXB9Q1DVdXtifN5aSAJIw/lOoUprXUylLeUALY3sWfesA8tOBI2YBRVRZHSI2PUAoVfSPUTr/WjeG3P9J02KiVTpDPIvqkLhG0Kb7DTwKG+ASAbrpS01yVAczKJGoeZ50YUq6hTewFFbqkv1N3322wcyuVALylfM8tDWhr8wEAqtHvq4PO2E3MsqykIwL3pIkUMpYSBSNuV004f4OHvoPTY4Zz5aKqlNmXYNuRdWa2A/fCerl7MXcPhWa02hC+Gc3mHSaULE60yqXNXqBplAO1bbUcLmY8P5+I6i0kccCCMul7gamJpSdQs0NuMa8zhavucV8lNqBvmzY9t+MYzerTxjcQKPj0iZIWVy5zM6GfMSFo4whkPlp/MZ12HoFsEUhgzd9sRSZqCVJUETsyr6pDOyBdVAqVZdzuENc/vg3436T5eYYq+hZoPStbalYHY8A+kH9cLGfygNuSfKRlGYlLr/Mm2LKp+p9DAE0a9I98dPp3NmaJEMMHKgkQ59UdCmTVF0lUU2zWdRJJ3oaa78jHYOxdXdbENJHZZTQYsGJbUa45rT2o++OwYyO8AKKPtXZFYZERJKIt2UyncrGxtlDfJGBPUuprk8uFyqJNE5CFmZ6Ztz6l229jdYBdYzjTaNTbrokjRRYKMFNCrFg3++HbI+G55UiSQJGnlN5sci1rttQYBdhp9rsXhZ5EQBlPPhVA9K9kuiKco8hEdSQK+lRSaqs0B3HFjHvI9OOZjVZ1X0G1WNtyOPVRrjg3eDU0ZjhWMRlfSBaeoUABQ7ix8Y7qTnSAIQyVVsu/+4xzEuqJeQPeD6TTMCggviPoGUiy2kZZBIzBYvK2lJsbhxuK771WFrM9GzYmVELxq4JkZ9B0KCT6hRCBU+kAbnDDn445EoqYmAI1R0L+4O3684+ZPossuWkjgKJrYB2J9TrpoqTXG/PONPR6wRsp7rP2odHQsoZ4eywzOZjALjKxuTFCx2u71MAACS1tvZB24xp08gRWJqgCf0AxmXhtJ8rmgs6ui01ErYHfZuDQNbHD70bNmTzAGDBFABrckrZvtgGra+aUDkeD9KpbjcOEi9Ui83UsWhY+UVRQajuaHvp7+wwb6p0BI41kgDDUmsBT32O14r57LRxlyARUSsCCbcufUwHsCTde+Js0sUEMQLsJmQ6ASTQ9q3AB4x5xcTSaBtzSEw5Dq6yLf5gtlf74WPGfSkCGd4fNQN9KGmsigTq2rtt7jHnOdDljmjmVtJLqrjtRNE4ZOvZZjlJQotgupR/mBDAfuMItrSahhYcEqmojY3LTykDqWfMaQR5SAqsiCQsO6AWwsEAEEEH/AJwC6d0nNBm9D/zIxZ39QemouN74sc74YYcyTmwpAELk+Wig/wAsMFPqA4Fne+QWPtiTxl0ln0mEWqgnRudRc8DeiFAr4098dY2S+Vnj4lCstmhHlyJAiRRow8uyXc6vy7bUW+r98MPRMl+ImVGVAsQDr/L9OnWLrsS4sEg4GZvMR5eNYSoYtA8buyuAFIJCIa/x6bJrj4w0fw66eIoGRapVU7EkW1sQCe24AwnrXmOK2fxI1l1lKkfRhHmHge5CsjyMSwGgcRUTxtVgcjF6XP8A4iNW9Yky8bIz1qQcUSL4oEXgz1HNwh5Z/JY64/XZIIKV6SBsAVJpvdTjz/DaHVBM5H/klIo+wA2PvycKS6pzYRKfpX7eLQ7L5vL5aMOyhJiYwNgGERcDUoN01MzbcgYj8CdTA1FmJL6nAA4TUyiq2vbf5Bxb8WLHlJ42drSUmgwAVdCelbo/mqtr43wp9O8SRedlwUBZQFZwirpZiSwVR+UM7ervfGGHMGp0p+1Ivda1LK5lnuVvpsKie1mrPud8XsvDpLn/ABNf9BgZOdMCH2lQ/oGH+mPnijxAcpGpWMyu5Koo23Auz8Y5PtvlcGs5OP0UuGaCWv4jZ3XmYoYyiukLs8jtSxo+zfdmC+mt/bC51bJxQjy48syiIsDLIutqDUwC7gE6huKobbngtkiweeWQa5Smh1OoK8muxpJHGj00OAL74pdd6bLmZLE+qvOkLKxCxjfj06mIrTzvY++O60tRsbHfAQnGhSqw5qNIUJ1LIxYu/lE66oL9Q4AHI51HYVj7ipmMrPP5SpllbyoEB1F1Bu6YDfkDf7Y+4Y235CFlSeF+nu+YhldGJ/EqZI/JCk/UVdLAtQ59Siq574ffEGflZnVG9FKPSN1N8FjsdRoVhV8QdbhhkEalnpPMSYMW1M9ihR9KqL296xb6d1shLZxEpZdS7FjRvVX37Yx9cx8j2vpHjFBPUebuP1kRuo3uu3PeiMS5tysZ3tjweMY31LqM76W20MWoAk73wVu19/bfBeLxXMIDGGLLGtWaBFgcX6qHF1jJk6Q8UWn7VgbytB6L09SgkcBmbffge1DATxL17yM2qoSg0Lr0gdyex2J++CfhbrAmhiCjhAWPb2H6nf8AbC9426afxqufpkj2PyuxH3qjgGnjHecyXnOEeIB0lOUnVGQxRu0plKyBqckMo3sA8UVNG+L2wQ8C9SjSGQhvT5hqzZqtgaws9UhLZWUgEhU9RAuuN9sUelRGB1VHI1IrXVWGFjg402MJhsHgrzmgHYU3J1dAiqY2eWIabZQB3I72y3W32wOzOTknJedgXOk2EKlACSQKNkUf6DAjOzyl6G1Hd+7fuThj6LnBmNMUlhoqIIsll/Mp97HGKSOdGNwP4qwIb4U3R45FYiWUzQu2pCSSu3azuK29J9sM82eUV9wPucdlI0UeiPQtewAr7f74BZvqqO7Kun0PtXII2/rjFkJ1Mm70qC5DVK31/oCMjSoAveQKB/MUe9b7AXXeqwtrlVKGPLT+ooqu8e7LDettj9LU5UEHvXvhxyeeJh3om9PPN8H/AL7HHf8Ao0RiMaqFVhRKAC/1GNDTdQGnAaQSUs5pohJvW/EMCK0erMGN6TSNSIECkVuNRsbmqJN74KeE+rpHFIz+lBWk0fpAofrVDFbN+Dy7kmakQrdDVqr8oB2vejizD4WMMZMkhYE3pVdk3453A4+MNarVwysABz6V44w0USlnOddkPnzo+lnb/wAJ4rhWU/4gOQOcOHhHqUZiLxm1Ltz7k7muwN7X2wFz/RhXqUtHtXdR9va8DYopco5MKs0L/Wu5Cmtv3x6YtnjEbcEZH5I5jDfOE2eP8vG+VOp446cU7i9N3dV3IsDGf5Tp0MUusJ6DEGUPTF7U+uhwCTt9ucP8Rjz6KskepBvvfNUd+LFjCDnc8i5ljIFZctqWjXrCFoox2+kkHSNyWvjDPTmPMRjcTeUE/BEovFzFYowAUjUK3PqPzxvX9cNGbzCSxJI4ZtEgCqO9gfVe9D6vmsZl0/OVOizO3lleauj227/b5xonQetRR+lnVtR0hQNw1bfVwfg4iTShkrS0Jkub2wRyjvTwssbxn1DUyuB7k6ifvv8A0xn/AIngkMkiMxURsyIqFqcn1KXAHJ2BPBJxo3R8qkIkIZmJbU4arDHaqHG1YSPGOQSbNhlm8tn0gjSXtgOyj3AFMTi2iicyVxvBPlJOcC7CqdJmzWqR2mMaMQEqKR1pbUooA9IRr2/zY7E3h/pGYmQjJ5ryhHQdJFIIY7ne/VbFt8djaoJYyZQrMeGYo9McvmReaCEeVa8plOyMPp0PezDDZ4B6F5UTzToPODMBwdKr/h+G5sfGMxyfijNQx6BmJdBG6l9QIPsGsD++NN8GdaFNHZsHV5bsCQjcFTwa3HyKxl9VZL2KZ7/ZGacqLPdFWSXMMgDPD60axe4sjizfbfCpmUkm+uKP7sxJH7DDl1HLaWZgTTEkgDg3Sg+40i6+cDpcmosgn342H3N4z4pjHQ5NfomWiwpv4dSCMSQn6vMFC+1X37Xhx6pklmjKkCxup9iO/wDpjNugSFsxNNEQ1La02/oO/wAHb1Uex5w6t17z8uHgBtxRJr0b0SffTycJ67SyicSt81aruBOEvdRz7sgy+kRrtqqvV3F/GBk8DEoD+RAmw5C3V/OBfU+pPl5XhkA1IxtjxQs/cn2xon/oIeHLlRTaF1fqLs/Y4alJ0zBfBRmvZutJvT5lMnlsGOsn9MNPhjpqBtaspHNgj5Hvf78Yp5PpaR5z1gHQG/XbE34XLjOxSRpoEr6X4piVarHazW/vWAyuEo2gkWEV7hRpGMx1t2kEWXXzWH/kc/QvwTxZxQ61kJKEpiiRhtqRiSfg+kWLw0R5MKvoUKOaUAC/tgVBmkzdrRGkfqrXX9P98ZzHFlFrKHtKsdRseEvdDzPnShNwD9Q9qPv/AE/XDnnbELeXQYDb4/5rCb0MhOolKG6MGIvZgRse1ULH3OGfredWKBnc0Nv7jBNQS2ZoYOQP3VpTvdhUOpZxIavZIqLfJsf9/U4P+WGH/f8Au+M5zeeXOzLGuyySqKPtd2R7AA4MeFeryCWeCWRi0UhVRpBBAJ7gX2/bBX6RzYxL5byF57a45VyfPmGcR0PLO3GwvgH+uK3jLqEWWgRSpUSyDdFsbC9/vx++B3iLpHn5xHb6KXT6qDd9yN6wb8QAPkZg9XGtjfa1Nj/bDDntMkTj55CtNW0EJRbxBJlssfw1yrTENrsRBv8AIfnYX3NDfAbp4/EsuXCSRkvZBa0V7DWSQW3qtJOxrfbFxcoRl3exNo9aruoHOrUdhV0QvvWJ8l1NI/SViKxsqSyJeoPrFAj82rWTq23U46WMYO1JOeDk8qPOzQZaRYJUKhl3KAiVNJvf1UUr8wHY0cUMtlidKpIJEsEyWo0KT9RvYG02vf3wSl6qzyMktM9y1pXWYiLXWo50EKC0Zu71fajDk4MyXAcxTyUskT0qML1M8RIG57IwsAkfOC7AqF55KITdd8rMhJfMA1K6jWCJFba2RPQDW+rUeOBxjzPLTjy22RqVgTaAaiFYvsaOwsEjVQxFk+g6IzHNCurU4VnYWLFB10gegD1CmO+PQkbWkYgXXuXUsTrZGABa/TZKHv3+cDcADhXYP5iqmY8QEtazmIVVSBSTXyNj72PfHYh6V4OkmaSRFhjVm2ExI7nZRzQFc/HOOwS2DyhFoOVR8VdMSI1+WtSO+xYdgR2INgjFjp8cMq5eOBm85DbOVCjT9TqxBsgAWCe1jEvSetzGGaF2dJIFMjNIuo6AKZSrgmyeDW14YeqdLJgj8iOOBp01SyyOiFEIB0XYBZu9DYD5xU7gNrkVucrz0fxtHLndJUBJmC99LcjVTH036aHxip1/MedMRERJFl2KSoGotZ3YDuFqrHfA2PpXToJFM2d1lKqPLISdv8Umy3881jQfC/TIJgkywrGkZPlruTqbdmZjuxqvjc7Yz9RHFpj368cfas19ikiZbo+ayubR40mmRL0ER/WCLZd+x4v4xY8PNJ+OlijDIjuXpxpZV/Mtcb8fpjXJI+MV5ckjMHKjWBQatwPa/b4xkS9aLmmN7OQrNACyT+IWUBz8pKnSxjW6NFyoFXxdUaxsKoBQGwGw/TGIeP8AqWvPymMn0uBvdB1FHbgkEAXhq8LfxKkzDCKYIrVesfm/Q8HB+oaSWbSxub/KM/oFIFmkZz5MgeZb1b6QO/II/XCNnusVFl545Tr8zVoKkaQCfce688b4dvFHXoIYCykWOAp+P73jKOixedLDGx2LhSL3AJs1fbn/AKcF6ZEDG6R44/ojSOOAF+hMj1FZI1kQ+l1DD9ReBXS1VZJSu5kkY32Fbf3H9cEMrl0jQBVCqABX2FYBS9UjjzKxAjUbeuKFn/k45/e6Xcxt1/ZQxvITLGgA22xVly8cykOiutnYgHg1f9D++PUraguhgLP/ADgb4ZlJiJb7ftzhcNOzeOQoDcE3wh2Xypj6hHHojVELOjKtGihWj83f7Y8p01xmJZY09fnOSRyRZK7HY+364aYmsaiB8fbEM3T7YFWIG5Zfytfv3B+caDdeXNLXcUvB+bKC5dzmAhClBpZhq7UwFED5O2C69O2o6SPYrd/e8V+nQsZZNYACEBVBsAcg/qf7Ylz/AFALJAt7yOR+yn/U4Wme6STa30rPceBwl3+IUKSRwoSE/mEtsx2APZPVzVGtjvhPzLsC8kUyZgqFLNpOtlWt2oC07aiCQca0j6pHUqPTVGuxGFDLeGgnUlK+kq/8vSNhGYiSWF6SA9r77jHQdJ1nw7TvH72lntFJe6TFmXeFoRoUh2Z46bSTsK8wbfKjeidsC+rwNmczGpSZGXXqy9AI2kbGI2KL0LU73wDjV/FfTvJypbLgJIgYx0NgaJJ9rq9+d8LHg3MSyZgvO1pmohIiOdtWxZURiSNJDXjZfK+FjpHDgcL20OaCEHkfKrEiOjzrehrDaotJtFG10NRU1tafbFXMTv5gjSRBSanbdAq/UAx78197xqPUcw0Q1enR3scf/fvgT1noozEJkijTzbBA0ipApvQ3uD84xY+qB7hvbQKt2/jfhI+dWSwymHS24PmAg9vSaPH3P6Y7APrXUi5RXgf0A0q60Avc7AHv3+Bj5jcbGSLUU0YTrDlPK1vM4ZHjtEcqxRSD5gEnLRWNie23IwueKAcy08+u/IjRkEpAVVbkp7ktQAI339sSZTPD8QMuyCZ/JbznBPp5LoLNCMKa25PG+FbxPFEsreUGHmNek1pC9jQ7E/SOwA74Mxnzs8oFjG1Qz9SaZ/McizX0gAAAbACv0xs38MupiTIRi/UhZTZs/USP6HGFKLNXtWGfw5JmMvpky8qnnzQD/wCPcC3BHF99xhXqOkOpiLWmjz+iIwjgrdEluRh7Afv/ANrEjOALJoDknAXwrK75ZZXPqktj278/7YF9XOYmnVUDNEE+mxpY39R+3yf0xwo0++YtceOUy1lmgk3xX4YzLCXNMirEXlcKzUQrHuB3bnm8K8jilEgKMiH1Bvr40Adu/wC2NzTqEaL5eZlhDEUVLjcHaiDjIetRQ5bOSAaZo69IYAqQSCACO2mhYrbVjr+nat09se2q4+wgubXCCZ3qMktKZC6rx2vD1/CroQm82WQXHG40Lx663bbsBW2ECTNM++lQqJp9IrbgEnezdbnffGm/wczi+VNET6gQ4Hwwr/QYL1Mui0jti802m7NzM0xX8semh7lt9/sMZz4ginTqjTDcaxpNjigAu/8A3c403qSqp1caq3PuOP6HGS+P+q6s1IqborKSwPehwf3xh9IBfIQ0YLaKYJG0LYclCAEA/Kv9T/3+uAnU895ExiRSTLTIoG1saNnsLs4D+F/HSPk5ZZ5FWWI7juwoVQ2sncUDzgfmvGcb5+GYH+TH6TtRplNek7khrutuMBj6fMJXh7cC/wDIVQ7K0XPvoiY3wOceOnZsuq7bVdn77YEvnjm/5SAhAVMjNwVsHSPlhg1apSX6muh/3gDGY5hYzaeT4+lJAAo8obkllkmmkBCx6wi2pOrSKJ+obarxOenOZUZ9LaTYIFVzwMTwuulkVrK8n29z/wB9sXCQqWews4sXOc74isKm4hRZZw1kDbVX7bYC9S8Q/h88DI+mAxqBasbe2LUR7LpJvsRix09pEgZpXCDdhQ+kc73ycKfVmjeF5ZKJALa/zfofkbYf6dccp8jhT2t1ps8WhMzl41KudTqylQa3Pps8C7HOETrMa5WYlJKfKm0TemJ3NncjmqNXvhx8JdXbM5eNWTyypUgMd9INrz7it8J/i2CE5+RxbjbUoBILVvZHIGOhM24kO58qIQQdq0DO5pZcmWIoSxcf/Ibf1OLXScp5cSJZOlQLP25/fGetnJiix6h5QYH7UbrbtjQI82CilTua4xy87DEW5sbrpXeza2glTxDmJI81IkTOtUx0k7hhY/QHVX647C74264w6hMEegqopoXuASf2Jx2OrhY4xgj0liEndL8USRebKfXLK6h2Y/Uo/IK4s0fsBgrkZos55UuZjIkgWVZAFKpJGqlkAPAaMnTXtpwJ8LZdXlHmWIoA876QNVgAKBsdy+kfqcGukRyD8TmZJnYSQzysuw18f+QUQutqFAXt8Y2XEJcBJ0cR5FMAoZuaAPYmtj2vGt+CfC+Xnh39SK29alLNW4fvSihQ2POEKLoaFlMbsuXlkSNg4IIZmoqRWm0vYjs2Nj8MwSKJ5GUKsk7ugsXo4U7bbgDGR1eQsg+DqJNI7BlFPTGFjQAUNl9hijksvtpawWIqjRxV8LzmYyytvqkIH2HGFmfr2ZPVFhYsEWcojEECiCfb2+d6xy2n0hfI5l8ZTTvh8VU8e9KMGfiZQXGYJPqo8H1+17EUL2rCe4RHRnR2YSK9MNjGB6Vo7kkVZ4xpHUNecy3lzkCRsyY0CCrCuFbmyAy2TRwxZjw9lFPmSRI5CqhZxqoAUKB2AHGw746A9RZpWBhFnjCCNxwVjjdVcpKgCQxzS6mRU1XbavSa2VT22xf6PmZMiVkWJ2ViyayrKsi2SDuLDAVWNN6b4XybuJ0y6KB9Gxo/5tPHvW2GCZON+94V1HWGOaW7CR5tSPiVlPiP+JHmZcxRLIpcetnCbDuFqzd9zjOypagBuxAA47/88423x14MjzMLyotTIpYaR9db0RwT7HnGJrOoNnce1/3/ANsaHS5IJIt0La9hUcVdy9pEp0KbkBD8sKDDTV1R5O3YYkymVLBWJCqOTV0BXqI9rIHtZx6zfXJjFDEzApC2qOgBQ3Fbc12LWarFzw9EkgZGkWMldK3v5rMQNFD1VVHtRo740yPagGinTpXiF4oyj0kibPdCiAL/ALg/GJofE+kOy07lSbu9K2AT/XC71fKCJI2cO0uthKD6r1E3qrhi1Hn2xP0/o0UvlwqK9QXbYkajerueW24/pjCn0kDSXnymw/cCtD8NLeWL2CWYkn7Gv9MXepxSMiqgsMwDfAon+4A/XE8WVRF0ooVQOAMe1P8AbnHKvnaZNwGEG82lz+IEhhyPmgm1YAKNwb9O4+OfjCB4fyEhCecbRyxVL5YBiAwOw1Oti/f2xpnivJNJk5Y0Btwooe2oX/SxhaXw3I8sronplm8zS5BGpQQCSdwov6VvHTaCaAab4iipbdE2rXh3pjkM5P8AMnumI4HbYcUtKBxtin1bouYy8sJhdpJZWKMoUGkrck8Db7ffF3MdVjinjiE4bMppJFFYzY3CjgEi9ycAepeMXabzZII/Kb0/+U6x8tpYbD7V84NGyQuLnDlSHG0aznRDEpdtRTTzGNVH/NZFAe+B3U89NFqbLtQOk1p1FVIFVd/mYCucUeo+MRJCuuMeS16FDkEgE6SwVrClgQQfjHvKuwjTQjqZaaRImAPvfdlsjT9jj0el213Ap7lglJ2czEiTyiJmk3GpgOSdz79ycdhn8MeID0yErLkXLyuz23+H8oBZSTXf747GturACWq0gZLMKsiFtQAcFipo1YO3zsR+uGLpzgzB4wJqRtMXBLPGxo6mAKowDH5JwsQQ3pFgc3qNVW97/bbBnp3VIYo1tWMhzAV6UN/J07gBgVJL9sOOGcIN4TH4TWsuPxDbZgkR25X+YW9JPO1g04A3v2xqfQmP4eMMCGRdLA8gjY38/wC+Mq6N4nD5hI3CHKxOw1KnNowjKo28e53CmrHGHbw74kV5HBOkudQ1EaSKAoH/ABbb45nrkTngV4ymYrcETy7x5WRoyaDEugrsTuP0N/uMAev+JY3iYswaiGWMgKxo0KPevteIvF3UUdwq2W4PfT7gHCd1CItKke4Dsq38EgV96s/phTQwWe47kjKcFNpxC0vKZINHlMwCQAmr30s4sn2+MWfEcxOTfnU1KPkkiv3OL2RjChoq9NbD/KRVfpiGZBJMqt9MNNXYtW1/AH98ZjtQDJZH8Jv8kO/krmQg8qJEJvQoBP2G/wDXEOYzGoxuD6S1ffY/6jHjqc9oRdW9X9hZx5mzielBRClO43+Pvvf6YWjYXGz5Q6JyigNHGXeI8oZXfKpl44XbLs8MgVGabSwLLxaWoPe7HO5w19S8RNHDmtV640dgAB6aCjTz6idWr7YyXw5NGc+kgMihXDxkMCRRv1E3tp2Pvvjpuh6V8LXPdweEB5tVcv09p4mZDbQxmQoRRKlqLLt6gpqxyMWM0VhdDDISEKsH4YalGoUNtIPfk3hun6QI5HzGXQKwR5FVfrLqW1KbslN9JRauxfbAjrnTl0ebEKjtXlgJ9cBcVtvRjOwBrbg439wPCrzyqGSklk1lF9BoOrAEC3LL9TG/Uf2+2GjwDNWaJYszEBRtsq6uST34G3vhQfNuVJLBLJKxjk78twftfOCvTPPSMyhXCsAS9GqB2o//ACAwjq2l8Zb7RGO9LbrAU37Yr9PPoW/bCh0/xuZI9DRlpNBJKC+Odu22Gvp+YVo0ZSCGUEfI5xxc8T4QA4cIpbQVvNfQaNbHfCJ17pZaMqiyCRafSrMBIBvpNck198MnWswNFB6YNQW61VzgNlZzrBHIPHcffDUL3MPcH6eFaIYXeEsvkp4jpy8YkG0iutsCflt6x48UeEoPw7iEJGTVqXpTX7kfpgtlekhM+06ihNBTD/MrLZ/UEftgm7KGrSLI5od9jir9UWTB7HGsGv6hU5WLR+FVX1NLrdQp8uI+kR3VliKB1MDtffBvM5GJFlePMldNRSE+oxkHYrQs7iq4xc8e3k29Kh4pEGlHJpSpJ9JBsUQu3GBEGXkgkWKTSZMy5ZkX5VWDA9uQd++OsjkM7BIChjHKqy9GOYdvIXN5lY6BaQ0QSLO29A84+4aej9UmjmnMLRPqKhjISDagqQdBokG9++2OwzvaqWR4Way9Pky0jCaJ9DxuBrQA1VjTq9IYEDg3zgflci9MVZVaMirNFm5AQAGzteNm8ep+MiOVjClw6ku5pUA3NdyTxQHfC3P/AAjnKRmOWFiqngMpJPPqA3HsThfTdVjdGDLTSfH++1LoC3KTc/mo5Jlmy8OgCNdSEjZlUanG4sHtfcnF7MyzRTMpXSyncEiz6Q3G++k4DZjKFGKuTqRjG0er1WLGw9gQBzhtyXSRqc+hpHjEqWxoSAFjGNdX6CAbO+H5Ax1WrRktUmRzyzFQNrbSbNDV2APFn+uIswqmckFWeGQxgalp2FXSsRQW2Gokb8YA5nMpIVDkxkEK3p+nf6j3YqOO42xHmsogI8pg/rKnaxvRW79Pq32+DgDNKxuQrPlJWm9H8ZFZWXMxyRWtR7El+4CgbknsN/vil0Lxo7JmMxPIsf8ANCLqQjejpUVZJpTwNu+EyYSJl4iiMJEBYNpkLKY5CzFTq0hQOaFbnfApOsvUVkkRSiTTqYE2bO/Arejz6sAHS9Ob+PKr3icrT8/1JpkyvkZiNSxLJqilYtZohtCkCtwbOKGd68MtMqvE1MGUlKpmbYMlmmC1f61itnM3fpaaV+nZxKjmuzA92Q9DlTswPI3wvZ3MrPCkMjalyhlZpASVOphpAaiSHAresXGhjZQrAUNnNFH+tyTnMKJUQpMtLIgYGb00C4uxpAUFdiCO+FtMlJlCJWpqUMuginUjRJ899J22O+Jsn1q4nUtMRJJqKrRUNQ0n1g0xNiwwNDe8GJcxBHFCWDPIo1jUN5F1eqIkGqZbN88YZHwIaOEG/KuZXq/m5co7S6vS4MbqSh2IsLTaSNIbk2AcRZvrgJljnQlQqxK6BhLJyfb1AEXv8YBJNHGriEMELEp6qaru3A59B0WD2vBbNBc9ljpZEmi06ZCNN6RspbkHk38VgZA3Z4RB/BSHiMzp6JpJDCrERPEylQOd7IsDsfnFTLSs2mPWxRmHvX6DvzwMO3TtleOSVpJEB1NsPUQQANqv5P3wsdT6WYYJC3nebDmWQMDaKARsxGwZrHt2O4xUfO1cDaFL+MOWJXLzDzBVtGCv6HUL/SqwweFfEqQsUZ28pSSpYHYHejS+5542wolo2ZtaKyqSA4Ggm+5HuB3x8gatQXVpHBfa/wBDzv7YV1GnZIwscrtcRkrdctOsyWpDqfsQcCf/AOPVmNYJ8utlvg9xgT/DdZVRxIAFYKy0du4P27Ya8qlMw/zGv1xxszTp5HMabVrpSBRsfbbHLH6i3vtgf1nqKxaddBfMVdRNbm/3xan6giLqJFdt+fgYW7EmKHOFH2lL+IPlzDQ+oiFkY6PUd7LKV5FrXqwCzeb0xljMnMaCVgCWWluhXCVp29sfJ4J6ne6ZxqfyyCwOo0wN2F0mj9sesx1OIvDFHJrhZCguqDAjdRV1Y/v7Y7mCLtRNZ6QXFQx5J57khLaSxsepaP8A+g3+7b47BBvDQc6o5owukAr6hRFg1pHH/wAt8dhkMco30mCAZOcnyz5UhN7ir/fY4LR52OACN2tr4AOPcXQcuooRJxVkWf3O+AHW8rFAwKMSbsxk3Q+54+xxxIMc52tJTgO/4k4Rrp/RIkdpCimViWLFRYs3Q9sDvFOVjzCKj6QQ4N+4HI4v2/bH2LxZl6Jldlqg1K+kXdWwBG/3x9fosU586CXUfbVY/wBxgje9FJvkJHrC81rd1PQc/wAO0LGVD5jMv1MwBLdz6lZd19xyNqwD6d4eWYZlWinUNMhLMy7vGWBoqoUA6qv4J3xqGTjKxgGyRjNpfExczF0dI4W109XfqDEhe4B2X4xt9L100+4OyAl5QMpP8XZ6GSfVFK5UKYtIFKqrtSgn6Sd9+ecLhSux4vjseP0w1dVyeXeqSVV4EylHVr/xDY/6nBCUGbp0IEqhIyctLYJtlb+SfSb9SmuasVjpmnCUugljpHiGTLK6ALJFL9cMllG22OxtWHuKxZyXV9CkxlUatlJ2NGtDWKYUxYG7Gw7YsZzNpkM1JHGkcrxkqXdDSMLB0qTTUe9Y9ZfoErxu0iVZ81pabUoo2qhRRv42FiyMeLsZXrRTIdfiszMkQRCAAeS/IdVWiK7k+2Iup5dm0NA6lQvpsqdQpmIKkWCbO4oVXfC5n5/Pl/lRaUVSFUAXpUWxb3NAk4Lv01Dk0zTrqeRmkpdhRYxgUK9IYA7e+BGMA7lN+Ex9MjijBQJHqaLVIVpdIsAAGzpJUn74FdX6HSmOE7FkXjdweW1VVWQP1OK3hkAROYEPnXFQYipHWQyenihpQir3/XBwdXeTNrGyaKBJWmTTRU1RsG67HbAHN2m0SyAqs8RRppViTTGAhJ80oGUKpFrSsQNyTtucDc14nnbzUKoDKQrqo+sgVfNfN3i6ucnLTwxMpSfzGEQRnLA0WIBoDi7vAyDKnLZiF3pggErnTrCgmlsDuTQ+CcXABx5V9xFJpy3h+JYo11xJKiE0ygM17kai1HSdv9sBsx1iKRwHXZAPLKra1q9Q24F99/bH2zmMrkw0miQT5iNmcFvWxWVdVcahtdYg6T0DMAxPG4AkYxo4awtXs9cA1Y2F74C6HbZcURhL8LVfDU1xauVrYjjB1cB+jZVhHodgrkbMvBPf2vffejgpHq4ZarYnsfkY4jW6Z0b944V3VdJa8XZR1uYIZlU3pBFptRIDAqR77WMJ3WOirLpTzBG1ayls5XnbmiSSNgAMallrYknta/ffCVnESLNMjaY2jJk8zTqtatABzqFNtv8ATxjZ6TqDIO27x5QnCgqnSJom1w6y5hABlLBAhs+on/Cvb33GLPTen5eaFg2hXU3WhiCASVYadyAWJOn3wE6XkowyQMaWVmCuUJaRA+tWPIB02tY+t1nMSui6PLIjJi9AGoFw6m/y6goXbte+N7ZRKCL8q2YJbPlTM42sxWL25IY3v7nc1j7iXO+FcrIQ2bmTXxqoDUe+6gFgp2DHntxjsGazCt3AE7ZzPOHEar6mF88D3OFXxf01kgkLj0EeqRSSee9nb2w4wRgM7XZZufYDasKX8Seqjy1gWj6g8gsj0rvp233NY4bQH/vaxgx5KdDiMAJF6H1hkhaB1ZoHfUQFJsIu3q5FkCx/vhw8DZYlkkp11RswBKnUdxtpOwA3AbfCTB1MqzvCrRq1kAWwUH01uPmsP/8ADzKh2kmAIRDojBN70Cf22H646PqT6ic4qCTVJxyhcqpf0nYkf74SM14JlimlaG5FlfzPqoqTerbhr7Y0HUKxBDKGsjg8H7f83jl4NTLprezg+ELlY7m+lZaKdUOZEOYjIZll1iORtq9QA0WbJ7Cxj30bq+WaSS0ZfM2kSP1xy01o4rdHVtweDvxh6/iDk6yxzCRwtLFW8sYf0k139jRxnnSc02YmQyOhzDSFqIZF0BAFW1ARRqP7/fHbaHVf8mASN5SrmgHKv5TpOVaRp5mVmklldLJAf1aqIPMgHAuvvgsiaZgVLEsGh0CgwLaXDjfTe4UX7nAvL5ZYHd5VWMwUgINumogbpRWiW1bG6GCHSdbzPrdZ/Ler0hQwCgKb7WpIa+AowaRxoVypiY0m3Kh4kycszVl4RCqDT5hcFpPNNFmI2BJFbnj74pdUB/BRpGVl0ZdrA3JtizHbZQoo773Xzi/1HJRCaN2cmCUGeQq5COUNhFXYGmXSPjeu+BeX6sI51zSREDMG1XsjKRqoLfpKkgr/ALYKd1WoFIFPl3VSpulpgV+m2oDcE7DVzjRPBuTaYQpMWkCqzagwNMfTQarKgAmr7jBgrF1Hp8imNFkAKkAVT9qrs21f8YAdDz8eSm/Ds6k2A7DcLtsAftSnGNLqzqI3MaKcD/pTEcJJ5Rfw/BHH1CWNVWoloadwC/t/h22I9xgb4m8FzeY/4cR+VIhDWdJHr1De69Jog/fnFjwuMvH1KVIHDK6hh8HuP05w3ZqIywZiMHS4BIJ7WLB/vhMSyR6oUeQOUdzQylkknT5AEYRhTFoCrevWd1skAAdz+uCPhfpYEwUho5VBYOW5YcApwQQfvgfmurPDni5XzF9XpWgrKdwygHaiTyP1xpXSukZeaCOYKNa+onkk87/pVY153vbX2rMlZGKHlVPDXUpBaTDRKrEkD6SDZVh7e2G2Sf3I+mz8YUOmdAczzO+lhKwaxdj2C/AHyMUR1SSbMSakKIzVGWu/QKIYVQW1JO/fGNqY++1zGH0fwUTFrnAhPcFcjvvhE/iDKwzKGNQzBUUH2ZmYgf8A+bPfBzN+LsvAiiVjrIWlWiSDxW4FH74Ues9TkzTyPFlmayFJMlaCpIG3Ctovi8D6TpJWvJeKCXeD4UOX6e2bzTGKXS8H8s+YAA1gqSnFcnYDYEEc4K9G8O6VbTIAsbNahPrWMiwBq9IFgjkG+MUHjcn+a0YCMXSZNWosQFCMDtTA/UCTxg506VoZlo+oetlOobPRbfgkFQCD7Y6gtrlLlxATH0ro6mJP5RBrfSQL79x89tt8fMLbeL3hNLKqoUUqCoP9/ntjsNNeyl7Y4q9mUmyo1NIXj3JYL9O97gXQ+cLvXvFGXMTIkavMwrVp4B3JN98M3UPHOXiXnzGPZdwPuTxhe6r0WDMwNmI2RSi6tvpI9q7Y4nRxkkPlaR/vpa8bgR8wkl2GtV1+WXRtxYGw4vjj3xovgjquXji8lHPpOoh/qGpQST2ILBqPthQy2TYgsdIUbLtvxubrvxWOXpxaVTdaSOBud9xt+3641NV25ozET/6guFuWpE/iOCRF3rYvXz2X++L4WqA2AG2KXSZ1aMFdgNsW1NkntVY4yUm9vACG4UUr/wARusJFlhCRraZgAnuAQTdb1jPp8ypfLTZVAJnRoJNI/luw9K7H6WYU2n4Bxq2b8JZWWTzXjJkBBD63BFbje9qPbAeXwREgzRXU0Mw1GE1s4siSNuVIvb33x1XSdfpYYxESQf7peRpKy6bxHmVZQzFJYlEZ1LTEC9n1fUbHfBXIdQnmyuYYlD+JtdhuCpXgDseNsS5FnRzJm5IinklNMjJKR3GlSD+o554xZ6CElVHhjMZDsylFUKzVoLKt6gPpJFHHRyVtsKkZzRQjqPR5/wANl8tpZyHJBUE6Gf8AIGquKO3G+B8OcnyckTax/KLOtU6hxs1Di72wzdX6nGuYXzJMxDJBJrSbQ3lsdKgkg2dPbnucUfEnhp5pHnyipNGwDFYmB0mtwE+qiba/k4K11gWhCrpXundZMM0n4bcFAZYS2vUWJJ0kcbG9uLwt5Z0Eo80FArkkb2RfHG7Vt84L+H8mYqzMkGmKIWQWIZywpV7V6xdVfHNYsxt5kpafKoXA1agx5euRdah9VngjCRawOP7lMh7hRCq5RpXnebKI6kSEoGB1ACrB/Y2MaF03rD5osAmiQxUxvYHt273hZmLxDRE4LiTWzltRu77ck9/fBTwt5yRzS2TJO5IWkGx4YdwL2rGXrWB0e4YI4tHBJ5XrKwpFD+FaImfVQYLdjsSRsSAStYux5NoyYSwMTWr6CVCqQT3OzLxz3xPF0nMsyuWHp1UyEWprmjV3xze+Bz5FyUi1hqdjJaiwSQT3JwKOQbS9zvtVAFq10rqzxxwwAqZSvybNXueAa2/TADqrSPPMJncCCIyONRUUdjVAgm7G9Y0bJdKii3jQA1V98IfXAmalzH4f6mtJHBsvoIOimIATuSN9se0Hbc8uaOfP5qHy1wEP6lA1iFHcRugNmNGBWivlh+zULF4vfjnYfSQ/mUFk2LKD6NLg0xINEHA2QacvAqlhpkZByiDfUS4bfbfnbF1c8SIltikMCSvf5htVH33GrbjftjaBJCX3WcrzksgVjRZBTad9YtS/5BqXfdk/QjnBnL5KSN1Vqj16zbuDRJAJ07Cr435AwK8UZzyqbzBGZGGlVGxBIomvpU6ifkg4Jrn1nJMpVQ7pCEv1E2TrF9/UL+2JFlU3ZwEI69lUEpQn/wARKW7KmqtyQCGsWTvfN/GOwTm6KJQPMAlK3voDCtRGx2JBrvjsX3gKe670sv6n1ORzG8hLeZbPpIAPqIIAA9Pt3/ril0aSUOoUO6M1Moumrc7D2Ftfxjuo5l2MfmBYwgICA8AEsdjdE3Xzthwk6XkwoaGdMuki1qaQkWQDpYC9ypN1W174YLGgba5RXPPhN2aOWOXQJtIALFHf3xHkMymVaJnXV5p0oRvTEgV8HfvhcgSPU/k53KKtDSkepkSqvd9yCAdgecDpvERYiNvKca7ABIsiwpO4I/xADfjGCemPaaux+6YbM1zaT34jJgmiiSZh50mt1oUFvt9z6ftZ7YYcl1dWcIikjucZAOtSZjMRPLKEkQaNbiuOAbHJ4LfONT8HkND5lbsfg8bc9xjJ6lpRDC0vz/lSDbco9K3C+/8AbH1RjwU9V/FY85rMiNGc8KpP7YwbMj2gIfAWHeIfJgzWc85GklMjeSrGkAJPqbfUa5AG22IMtEC8XmGb8OqEROkenUBua+574cOoZ5kjZpGQMBq/mxpItk7bWHH9cL+b8V5liFSeNlXSdCR+WjWd1IItgNrF4+lxOuMA+ks1vytVMl4iznmaV/mR/wD4n9Wy882RsLPYXgkviBnKuIIKX/8AsOqkbkDUPgDbAiE6MyLoGEyF5AzW/NCjxyFrHleqSiRXSNUDgfkGkk+kMV+gUVO4A5OCFoK8aGU39UzreZHC7KjzWWZifKWRD25bcLt8kVi7NAIjTeuKcC11WCAwFgiiDv2xQyCiSWLzAxb6iEsEU4I3AKjfje8X+t5rdyahkjq7fbS9k2Sb4C7dsKjYBQGUUFxFoB1qFo8usMceimZjJIxDgrXqsDewBpvsaw4eDA8mXhmtGBHY/TRIKm+4rVv7nAKTLx5htUkjSBoyQADsDtV2PVtYIHajgx4Z6CYIVZsu6lC2nQQpI/KZAW32rb33wrrXQuZskK8wnwj8XiOEMkYJ9TEbiuCd9+1jHrqfSY2YzoxVjVlTYNbbjCkk3nZuN+3lOyFiBZJNLxuoIoWRzvh36fPC0WgSaiDuL3vmvmicZUukEEZDD4U5uyF6yE7Ns/P9D9v9sZsGWHMI8ZDx+sTaVJKsoKXV7alKqTuLA99nrr3UTlkoPpMnpUkXpN8/arHGxo4W8h0iWTMv+HqARkrLa7ENvQ/xA/UPbf4xHTT2mOlfgH2okFlDM5DmGiZbckPqPqvVGw0shHPp/wBDiv5sqyozOwgXLeZ3r0IEZSD6bY3t7HBjqOVGUSJJTqtiocXZ2uiPbTqH2rFDqfTXndMvX/tdKlK2K/lZd+bFbfAxuxStcA4cIGy3UvmZRJ5In1bGBSrAEC1bYtV0Ao04KdNKZdi86KQrBlcm+3YHc6bIG39sUM31VIS0MalJPLHllwLJ0gqpvZfSd/nBLo+RMvlSEICoKsZRqAkamXuNelbFkith3xc7qtXwPiFNnuoyRRRnzhCzvI1MDZFjT25rf/8AbHYF9fyczsvn5y3FnRFpjC2b35ssKPO22Oxbtn2qbj4WYZvpwj8p5BUcjHUE+pTe61fYEVgvmM5NljGGhhuHVT6QxdQaGquy0abm8CUz0kwETuFjok3YVTufMbQDbXtZ+MRtG8hHkx6FYFVFiyL1EMxrUbP5t6xpVYypOCrfTkWebzJmiGzvI0ppTQoAKosncUO+K4zRIcsRb6SWPqII32bkfOI8n0yRgw8s3pvUzKoAq7OrbddxRv2xY6TkzNOiJour1MdKIRuTf5qA474ghWBHKuw5QCVIWmUITu2g+lWo6iSODd78Y1n+G04OTpSCqOVUg8gGgR8Hcj4xnvTcjlps1IuueSJFAkIIj8xifUeLWMbbc0MTw+KZtCwRypG9iABEN+Xysl+9WNPt84y+o6P/AJUXbGDyrNkzS0rq/WqkjSJgSH/m1R0LV777E/GFHxL1zNzQZc5fzAZEaRk4YaFsg17imA73hWy0n4SQiZtDajcRUsbG2q7P1Bjti10XrZ8qQFZGlfLyUbAtyClqbvYV7bAYBpumQ6cDFkeVBeTwr3QIctPB+I6q8dk+lViIkq61sUF0TdGq2w89M8D9M0q8UauDTK+tzxuD9WM+6B4SE3lp62I3lW19ahvSFYmwulhqA7kY0LOZ0Za1ZBGiKCLViK3BC6eaNc++La15BDWFGjYHDlJnirwasGaLI50E+cdRs6i2yjbjVvijkYcxHGcxG2oxyPFIqrRA0i3G++++kYKeIkfMPHEr+VNmFWVAd9KorOFNcE6R++FHL9TkyrQFQz+lJWBY0JVJBYEc7bUffDena4s+aE8bXVaZfNLxRsmoupWSi3pe7UtY5BoyAVYwFy07v5q5l2bTQVzsuojVR5XffHZSbNSvrhjnjTzDIsSKWjUH1CrIoEsT+orE+Vn9OYhkWSN5o1ddYcbmwVCtZayQQ3PPbFywC15t3lM/gPIs0zJJE0aw0yqxB2YBl3H74e+qZ8QRtIwJqqA5JJoAfrgX4Ph/9rDI31zIGe+SaAH7AYJZtPMdV/Kp1MfkcD/XHD9Qka/VEu4aeEcAIX0nouq2mjjJP5dN1vdb7c/1GCmapPUzqCOLAJ/S97+2PHWRWXkptHp2IPB7f1wM8OKVdgzK+pbDVvY7b/GBCR0jTK4m/SJtLgXeAg/VejyS6hKz6C1rr9Tbd9QHo7+kbYJ+GnEIMJa7OtTd+mgPV9iKBwxJmASRRBGxBwK6v0IEPJCtTaaAHDfH/wBYYOsM7e1KKtXa5hG0ivtXM/kFzERUgWQSpI4PF+//ABhPyfTykagSFZoiwDOhdQaIIUe4UmuTv3we6XFMJ4/MDBVVqBINcb++/scWOuMzxTJHpDJTFrBKnZr088YY0crtM4RDPv6QZG7TQKS8h06WRkaHMRzBkVWdJCaKScFSti0bewCCNgMXvELMlrAPKj30sN0lIO4Io6SpurG4U78YmWNkSVxErPI2pn3AsgCzVMBSjjfmjgr0/p65nLguKb2LaiCOPWRq3u7NkXjoJtVE2nOxmkLa4cpA8S5uCCQLNlUneyQU1R0Nq2U0b33+Dj5gqvSMrqZi0qOTTLK7ArWwUFAQVHAx2HwWVhRsak7pnTZ5olXKZeRZFDCedXfTIDuAbOnTQO291gPmYS+nzDTysKL2NiL1G+QNgPjasaVk/BkCIjyxRKGYoxLuFVjen84+k0gHa8ZfFkXkZliSSTRdhbcKFG5sDjYn7Vg7DuyEJxybRTrs+SQRRws0pQqzyra3txTbWp2FCgPe8WOhtLPmI1YNCAxYGJSp1Mii7IoWAGN1zhWcC/vzhn//AJUfKcjUs0krOGVq0Bl0EGh6vRsL4oHFyMKW0V6gzkCTlEM5aSULK0hUrpBOsHljdc374v5TwsDGZiwA0GUeqtgrOxvkUNKgfvyMBMj0eRl2ZY41NtK3b0Mdh9R21bDvj2+enZSCrRK6mN2CPurVak1spIuhzimFUDK9dN6FNOhn2SMklpHNDci+TZ/S+MfczmPTUVBFZgCC1i/SLJAI1UW/XGjeAny+ay7QymJ5oyAKUikr06dXtR499+cW814FhmkkiJ0sE9LqKNng1waxjy9TjjmMTxwjNjNHKWv4ezP+KMUrqgCeWqfTqptx72TR9ztjTOp9NuMgtdPqW+2xNfOMeykDJnVymaJBiZmZrPq/MHs+4N/ph7bP+XnDF5rMia2WMPYQCE8j6tyffEyxb5g4HBz+S8CQLHhAPEvWIrhlEhY6wNgVbSBIutRv6CTR+xqtsKrdNlcxNqLyTB6UE6lAJCkVsAdJXfYA/rj7DDKZIFAaYLGXZFHqSM7slnkAd+Rvh66tkIvwLvFccyRjaiNWkXpG9HdS36n3xp22MABLyFVPCeTZPMRmJplNIKAGkM3qN3QjKg98Q5vp6SZ5lJJ8pJZWYsWJYrqVb/y609sFV8QLBLl0aRWWbKK0ZNWLetOwo6lahttvhX8UzMIYJfMR3nkk1qtArbq1GqsejTZ7LgJBLsqQThNfRPF6RdPy6yUJ46j03ua2v5HY/IPxg50vrSeSZ3NKf6n2GM46jJHPnIANOlYmBU/mdS2xA77jjnBLpWWLyR5UsT5RGsH2I1D9xW/tWMLX6CMgyn8StGKjhaB0aWScGWTZW+hPYe/3OF/wrqWQA9mI/qRhwy4oADYAYX8vGFzrKP8AHq/cWf6k456OQOa8AIkbh8h9KfxfO8cQljJDKy39vn98FOlyFhrIotW2KnVWWSRITvq9RHwN/wC4GCUUYUADgYE+YiJgPIP7Ibq7YB5UcvVI1ILlVN6QNW5PYb98AvFUyJG04HqsLqUU6E9mWvUvup/5CZ4x6VP/AOoXF6kmk29RADBRqDHhfpsHvZx2X8VNLZhmeMKttEXuvei93+hvHWCK2CT3RNfglwM4TJ0XLu5TMMxlhCtQQqBZOxZCAfSLFEtRF4sZXNpl5HDJJ6iGXy7PwQRdc1gzkujIERkpH0ANXDbb6hwfvzgd4f1DUpbWqtoUtWrbkX3A98ZkszZGOceOE01+4Hcl/r+Vg893lD/zDqClAdPv+bazZ747FrqtjOTieXLIgCeV5zhCRVmrU6qY1fxj5jotM1xhaQcUFTcz0v/Z"/>
          <p:cNvSpPr>
            <a:spLocks noChangeAspect="1" noChangeArrowheads="1"/>
          </p:cNvSpPr>
          <p:nvPr/>
        </p:nvSpPr>
        <p:spPr bwMode="auto">
          <a:xfrm>
            <a:off x="1254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>
              <a:solidFill>
                <a:srgbClr val="808080"/>
              </a:solidFill>
              <a:latin typeface="Microsoft Sans Serif" pitchFamily="34" charset="0"/>
            </a:endParaRPr>
          </a:p>
        </p:txBody>
      </p:sp>
      <p:sp>
        <p:nvSpPr>
          <p:cNvPr id="9253" name="AutoShape 40" descr="data:image/jpeg;base64,/9j/4AAQSkZJRgABAQAAAQABAAD/2wCEAAkGBhMSERUUExQWFRUVFyAaGRgYGBweIBshIh8iICAgHyAdHigfICAjHR4dIC8jJCcpLCwsHSAyNTAqNSYrLCkBCQoKDgwOGg8PGiwkHyQqLCw0LCwsLCwsKi0sLCwsLCwsLCwsLCwsLCwsLCwsLCwsLCwsLCwsLCwsLCwsLCwsLP/AABEIAQAAxQMBIgACEQEDEQH/xAAcAAACAwEBAQEAAAAAAAAAAAAFBgMEBwACAQj/xAA9EAACAgAFAgUCBAQGAQQCAwABAgMRAAQSITEFQQYTIlFhMnEUQoGRByOhsVJiwdHh8DMVJHLxU4IWQ5L/xAAbAQACAwEBAQAAAAAAAAAAAAADBAECBQYAB//EAC8RAAEEAQMEAgAEBgMAAAAAAAEAAgMRIQQSMQUTQVEiYXGBkaEyQrHB0fAUI/H/2gAMAwEAAhEDEQA/AC/jnOGL+YJE1SSMqxPuCjKFDBfdWLG/kc4Vz1cQaczl49RBK65QG1MfzAUAgtdvscMvVckjZnztCySRhkjSRgFLKAGJH5UTY77sScK2YQfgM3EGSR4JY5JGjA0n1MPR30gMNyPfGG1gOUw11DKrZTxG7okDj8QkorTpNqxJNKK2IY3YO4rEvU8zJ5WWWI/RB5asNVqysWdiboOarvd9sB4sqrKnqZZAVJ23dWNWg5BAPHfbDX0Fnkk0UGjiLiIAaAULFiWqtwKSzVCubxZ21tlXaNxRnKdOWGGDNZr0PGpjks+qRQNl0na2vc80BeAHiHq8mkymMJ55LLe+oEqNDb3VKBQHduMXeqeKsuDC8wMsiihErakQ/wCI2RqY4Ff+vwyBll8yZy5kUuirp1CmCFTXbjtgEd3vIVtwB2hUleVAnlyaLkLFR+QF9Cam4dePjEUsJDzI0a2dAH0+iWxYVrrSV1WN69Ptgln8jGEbRIqzRjzSrFxqSr/w6bB/WzzuDgX0oKSzTa6MTx6yCw18gG+KF/IOG7FWpNXSuZbxBHqYadKknSBvGL9ILKD6mANWPbjFnM5iOWJUSV5ZA+yAMSfUfpsbEW23scRHKjLxlZVjjdyFJdgSjVr4o6LWrY+4xbbosDSq4DZUWA0hJZlfkVpYUteqyO3GB1eUIjKEmZUidfLUISK8wAsP/if2uxi3JmVOVXMyQxTt5hjcOWCoT6o20Kyiioobcg4+5voMkcwKENVOrElo2BUP+bkUwBvBbpiZfRMjxSZcyxFGj3MbEEMGUn6dPPPBNHAWvAyVZwHhKeT6er6l3BJKqq+mieDvYIo8c4v53p8cbTMqao4SFkjD7HkBlKg+g1er3NY+9cKRyKsJHlNIZFddeogD0+k2QdgNQN96o4K9L0KWAiZJgI2ZXBUMCfLZW1DdJFOq62b2vBS6sjhVOcKTw7DorMa0LBUZo7a7Qh1ruxCEHe97w4L0ryYJwDc+YZzGWJIKk0vbZdHOFvoeWWSoZE8nypmlZg1qm1gB/hRVHmsEOm+MJHgd5RKiNYEwjBUEsaUXtWkgE8ChhGUPd/hGjApe83AHYLKGQQAFQCAjnb61qyTW6sTwBi1l+iMYVaQlmadNAUhNlVjp2rYkkUe2BmVzVZy8wwkjK6onjvSwI52/MBt/9YYeqdaQZWOXUoKyq9HfcH6fTuDW2AvleCGnlEczGEuddjzFEGIl3SiR6wxajsADQX6CrWpAFURZunpQUSAMqFRHEjEDeNAsitQ76rXTgVJG0E8iFyWSnKbqJHe7AcnajxVbrgjFmcvGrjVqkQsGMi6nj1aVqj9RBJC/vhizVIBq0M8Q9UcK4dNKurRCyaslWDUNy2oWPa8UosroJXMusQ0gC0VtIZSF1Mp9HBI/Xvgh1HpUpy6QqKaRU1M/0gf/AIy29OQQxoXRwNXNrHlmkaItE4IkZXtSNQ0ldrBVq5Fivk4uwWFY4GEWyPTZE1/hDlpomokswemNWt2GAIthfexeKfV+rmLXG2TywYMU1BWshF9NfzOwIIBNfGIMjIsS6IzrhZ1eUOsYcqjhGNoxZgVckWovtiXr6xyDbU0vJ00Ag1EkCjtY9P2BPfFyacAhAZSx4ik/9w4kDek6ArMpII+r3Htx7Y7FnI9LEimTy2lLM3L8b/IJN+5+MdhoUFfa5MkGdkjLIAVEVI7CkcMfqNBfUoNeo83zj50uRpZA0jpmMvIjRu9AbNWkSAAGw3v77Y8eLMw07ZcaWZJoPNUrqbSwXS4Cr2BGq9/tgL4eyMzuxgLFlFO4B8sjnckCjt3G+BkbQSEKi/K6bw80majSBTFJqOr1s6oIx6mtxa01ALfbDXJ1oBmOTyrOo9TuBpEjVvbHav6nsMDerZ9lzDOjFEZQxdNg7bA0eG2H0jkjfBzxHHLGAziF4WCr5TKTp9JNsK5NdqrCckwLmtci0QzCUEzEUCI0+ZeR2Vm8qFKXuaLMKoce/OI16jrJLImkODodEJ0tuCCR6tttu2L2Zy2UbS34do3ZaIhfWLkFgGNvUCR3H74rZKCLLRSytIslRqFV9ShtwApqzp1Yc+JVI+cqg08bSSyTAnXCqppNUCwoLdHUnBHsDieSICOTyr0llXSQQWAA1D3Lm1s/JwT6Hm3aObMeqNS5jTywoBchmvTwwQCzvzsMN/hzw5IGjnzBifSpKkQqjWR9TUoPG1YV1eqZC23fp7RWmygXWvDmZkKyrA0S0CyIQTqIAZqu9woFG9sV+leHzmmNSmXUTq1EasvyKZSKcMBuN9JqiuGjO+MIfUy5jWqi2KBqUXW5A9yO/fE/S+oxtIh2trIdfzX/AIq5B53xjDqGojYdzPwRRCSNwS91bwm8UarIBKnOrVSppVgop2ujq3A9sL/S5Jctli8zsI2j9MZAfWxCkdyArb3W43xr+d6ek8bRSAMrCqP9D+h3xmnUOsRR5cSTiTVFLoSOgQGMYU/dVX1i+5wx0/WO1TKcMoOGlA4ZJMwZsxQYJRKq5UhFYE+XwAQAKFce/GCPVM680cjJIkk0jiEMm0pjJLhZUIJ2ZasVRHtgTm+ljU8cbrIl6ggsFfSD6UJILPQF3X7YmysIMnkwh/NW2bX/ACqC8L6DbFixsnce+NkgeEIcokmWzan8MiSSPZkn0urimUKQSwDKdIqidhgd4b6M2YkkbTG+VAKlczIPTQulKsCtE8gViGXKk5YtqtUmCMoFIxa6IOoMxQ6hZ22xOkR06Y4aRU8s8fzTyWJs2djsNheJadotXAs4RFepQsY0WMr5T+W6gawiAHdXB9Q1DVdXtifN5aSAJIw/lOoUprXUylLeUALY3sWfesA8tOBI2YBRVRZHSI2PUAoVfSPUTr/WjeG3P9J02KiVTpDPIvqkLhG0Kb7DTwKG+ASAbrpS01yVAczKJGoeZ50YUq6hTewFFbqkv1N3322wcyuVALylfM8tDWhr8wEAqtHvq4PO2E3MsqykIwL3pIkUMpYSBSNuV004f4OHvoPTY4Zz5aKqlNmXYNuRdWa2A/fCerl7MXcPhWa02hC+Gc3mHSaULE60yqXNXqBplAO1bbUcLmY8P5+I6i0kccCCMul7gamJpSdQs0NuMa8zhavucV8lNqBvmzY9t+MYzerTxjcQKPj0iZIWVy5zM6GfMSFo4whkPlp/MZ12HoFsEUhgzd9sRSZqCVJUETsyr6pDOyBdVAqVZdzuENc/vg3436T5eYYq+hZoPStbalYHY8A+kH9cLGfygNuSfKRlGYlLr/Mm2LKp+p9DAE0a9I98dPp3NmaJEMMHKgkQ59UdCmTVF0lUU2zWdRJJ3oaa78jHYOxdXdbENJHZZTQYsGJbUa45rT2o++OwYyO8AKKPtXZFYZERJKIt2UyncrGxtlDfJGBPUuprk8uFyqJNE5CFmZ6Ztz6l229jdYBdYzjTaNTbrokjRRYKMFNCrFg3++HbI+G55UiSQJGnlN5sci1rttQYBdhp9rsXhZ5EQBlPPhVA9K9kuiKco8hEdSQK+lRSaqs0B3HFjHvI9OOZjVZ1X0G1WNtyOPVRrjg3eDU0ZjhWMRlfSBaeoUABQ7ix8Y7qTnSAIQyVVsu/+4xzEuqJeQPeD6TTMCggviPoGUiy2kZZBIzBYvK2lJsbhxuK771WFrM9GzYmVELxq4JkZ9B0KCT6hRCBU+kAbnDDn445EoqYmAI1R0L+4O3684+ZPossuWkjgKJrYB2J9TrpoqTXG/PONPR6wRsp7rP2odHQsoZ4eywzOZjALjKxuTFCx2u71MAACS1tvZB24xp08gRWJqgCf0AxmXhtJ8rmgs6ui01ErYHfZuDQNbHD70bNmTzAGDBFABrckrZvtgGra+aUDkeD9KpbjcOEi9Ui83UsWhY+UVRQajuaHvp7+wwb6p0BI41kgDDUmsBT32O14r57LRxlyARUSsCCbcufUwHsCTde+Js0sUEMQLsJmQ6ASTQ9q3AB4x5xcTSaBtzSEw5Dq6yLf5gtlf74WPGfSkCGd4fNQN9KGmsigTq2rtt7jHnOdDljmjmVtJLqrjtRNE4ZOvZZjlJQotgupR/mBDAfuMItrSahhYcEqmojY3LTykDqWfMaQR5SAqsiCQsO6AWwsEAEEEH/AJwC6d0nNBm9D/zIxZ39QemouN74sc74YYcyTmwpAELk+Wig/wAsMFPqA4Fne+QWPtiTxl0ln0mEWqgnRudRc8DeiFAr4098dY2S+Vnj4lCstmhHlyJAiRRow8uyXc6vy7bUW+r98MPRMl+ImVGVAsQDr/L9OnWLrsS4sEg4GZvMR5eNYSoYtA8buyuAFIJCIa/x6bJrj4w0fw66eIoGRapVU7EkW1sQCe24AwnrXmOK2fxI1l1lKkfRhHmHge5CsjyMSwGgcRUTxtVgcjF6XP8A4iNW9Yky8bIz1qQcUSL4oEXgz1HNwh5Z/JY64/XZIIKV6SBsAVJpvdTjz/DaHVBM5H/klIo+wA2PvycKS6pzYRKfpX7eLQ7L5vL5aMOyhJiYwNgGERcDUoN01MzbcgYj8CdTA1FmJL6nAA4TUyiq2vbf5Bxb8WLHlJ42drSUmgwAVdCelbo/mqtr43wp9O8SRedlwUBZQFZwirpZiSwVR+UM7ervfGGHMGp0p+1Ivda1LK5lnuVvpsKie1mrPud8XsvDpLn/ABNf9BgZOdMCH2lQ/oGH+mPnijxAcpGpWMyu5Koo23Auz8Y5PtvlcGs5OP0UuGaCWv4jZ3XmYoYyiukLs8jtSxo+zfdmC+mt/bC51bJxQjy48syiIsDLIutqDUwC7gE6huKobbngtkiweeWQa5Smh1OoK8muxpJHGj00OAL74pdd6bLmZLE+qvOkLKxCxjfj06mIrTzvY++O60tRsbHfAQnGhSqw5qNIUJ1LIxYu/lE66oL9Q4AHI51HYVj7ipmMrPP5SpllbyoEB1F1Bu6YDfkDf7Y+4Y235CFlSeF+nu+YhldGJ/EqZI/JCk/UVdLAtQ59Siq574ffEGflZnVG9FKPSN1N8FjsdRoVhV8QdbhhkEalnpPMSYMW1M9ihR9KqL296xb6d1shLZxEpZdS7FjRvVX37Yx9cx8j2vpHjFBPUebuP1kRuo3uu3PeiMS5tysZ3tjweMY31LqM76W20MWoAk73wVu19/bfBeLxXMIDGGLLGtWaBFgcX6qHF1jJk6Q8UWn7VgbytB6L09SgkcBmbffge1DATxL17yM2qoSg0Lr0gdyex2J++CfhbrAmhiCjhAWPb2H6nf8AbC9426afxqufpkj2PyuxH3qjgGnjHecyXnOEeIB0lOUnVGQxRu0plKyBqckMo3sA8UVNG+L2wQ8C9SjSGQhvT5hqzZqtgaws9UhLZWUgEhU9RAuuN9sUelRGB1VHI1IrXVWGFjg402MJhsHgrzmgHYU3J1dAiqY2eWIabZQB3I72y3W32wOzOTknJedgXOk2EKlACSQKNkUf6DAjOzyl6G1Hd+7fuThj6LnBmNMUlhoqIIsll/Mp97HGKSOdGNwP4qwIb4U3R45FYiWUzQu2pCSSu3azuK29J9sM82eUV9wPucdlI0UeiPQtewAr7f74BZvqqO7Kun0PtXII2/rjFkJ1Mm70qC5DVK31/oCMjSoAveQKB/MUe9b7AXXeqwtrlVKGPLT+ooqu8e7LDettj9LU5UEHvXvhxyeeJh3om9PPN8H/AL7HHf8Ao0RiMaqFVhRKAC/1GNDTdQGnAaQSUs5pohJvW/EMCK0erMGN6TSNSIECkVuNRsbmqJN74KeE+rpHFIz+lBWk0fpAofrVDFbN+Dy7kmakQrdDVqr8oB2vejizD4WMMZMkhYE3pVdk3453A4+MNarVwysABz6V44w0USlnOddkPnzo+lnb/wAJ4rhWU/4gOQOcOHhHqUZiLxm1Ltz7k7muwN7X2wFz/RhXqUtHtXdR9va8DYopco5MKs0L/Wu5Cmtv3x6YtnjEbcEZH5I5jDfOE2eP8vG+VOp446cU7i9N3dV3IsDGf5Tp0MUusJ6DEGUPTF7U+uhwCTt9ucP8Rjz6KskepBvvfNUd+LFjCDnc8i5ljIFZctqWjXrCFoox2+kkHSNyWvjDPTmPMRjcTeUE/BEovFzFYowAUjUK3PqPzxvX9cNGbzCSxJI4ZtEgCqO9gfVe9D6vmsZl0/OVOizO3lleauj227/b5xonQetRR+lnVtR0hQNw1bfVwfg4iTShkrS0Jkub2wRyjvTwssbxn1DUyuB7k6ifvv8A0xn/AIngkMkiMxURsyIqFqcn1KXAHJ2BPBJxo3R8qkIkIZmJbU4arDHaqHG1YSPGOQSbNhlm8tn0gjSXtgOyj3AFMTi2iicyVxvBPlJOcC7CqdJmzWqR2mMaMQEqKR1pbUooA9IRr2/zY7E3h/pGYmQjJ5ryhHQdJFIIY7ne/VbFt8djaoJYyZQrMeGYo9McvmReaCEeVa8plOyMPp0PezDDZ4B6F5UTzToPODMBwdKr/h+G5sfGMxyfijNQx6BmJdBG6l9QIPsGsD++NN8GdaFNHZsHV5bsCQjcFTwa3HyKxl9VZL2KZ7/ZGacqLPdFWSXMMgDPD60axe4sjizfbfCpmUkm+uKP7sxJH7DDl1HLaWZgTTEkgDg3Sg+40i6+cDpcmosgn342H3N4z4pjHQ5NfomWiwpv4dSCMSQn6vMFC+1X37Xhx6pklmjKkCxup9iO/wDpjNugSFsxNNEQ1La02/oO/wAHb1Uex5w6t17z8uHgBtxRJr0b0SffTycJ67SyicSt81aruBOEvdRz7sgy+kRrtqqvV3F/GBk8DEoD+RAmw5C3V/OBfU+pPl5XhkA1IxtjxQs/cn2xon/oIeHLlRTaF1fqLs/Y4alJ0zBfBRmvZutJvT5lMnlsGOsn9MNPhjpqBtaspHNgj5Hvf78Yp5PpaR5z1gHQG/XbE34XLjOxSRpoEr6X4piVarHazW/vWAyuEo2gkWEV7hRpGMx1t2kEWXXzWH/kc/QvwTxZxQ61kJKEpiiRhtqRiSfg+kWLw0R5MKvoUKOaUAC/tgVBmkzdrRGkfqrXX9P98ZzHFlFrKHtKsdRseEvdDzPnShNwD9Q9qPv/AE/XDnnbELeXQYDb4/5rCb0MhOolKG6MGIvZgRse1ULH3OGfredWKBnc0Nv7jBNQS2ZoYOQP3VpTvdhUOpZxIavZIqLfJsf9/U4P+WGH/f8Au+M5zeeXOzLGuyySqKPtd2R7AA4MeFeryCWeCWRi0UhVRpBBAJ7gX2/bBX6RzYxL5byF57a45VyfPmGcR0PLO3GwvgH+uK3jLqEWWgRSpUSyDdFsbC9/vx++B3iLpHn5xHb6KXT6qDd9yN6wb8QAPkZg9XGtjfa1Nj/bDDntMkTj55CtNW0EJRbxBJlssfw1yrTENrsRBv8AIfnYX3NDfAbp4/EsuXCSRkvZBa0V7DWSQW3qtJOxrfbFxcoRl3exNo9aruoHOrUdhV0QvvWJ8l1NI/SViKxsqSyJeoPrFAj82rWTq23U46WMYO1JOeDk8qPOzQZaRYJUKhl3KAiVNJvf1UUr8wHY0cUMtlidKpIJEsEyWo0KT9RvYG02vf3wSl6qzyMktM9y1pXWYiLXWo50EKC0Zu71fajDk4MyXAcxTyUskT0qML1M8RIG57IwsAkfOC7AqF55KITdd8rMhJfMA1K6jWCJFba2RPQDW+rUeOBxjzPLTjy22RqVgTaAaiFYvsaOwsEjVQxFk+g6IzHNCurU4VnYWLFB10gegD1CmO+PQkbWkYgXXuXUsTrZGABa/TZKHv3+cDcADhXYP5iqmY8QEtazmIVVSBSTXyNj72PfHYh6V4OkmaSRFhjVm2ExI7nZRzQFc/HOOwS2DyhFoOVR8VdMSI1+WtSO+xYdgR2INgjFjp8cMq5eOBm85DbOVCjT9TqxBsgAWCe1jEvSetzGGaF2dJIFMjNIuo6AKZSrgmyeDW14YeqdLJgj8iOOBp01SyyOiFEIB0XYBZu9DYD5xU7gNrkVucrz0fxtHLndJUBJmC99LcjVTH036aHxip1/MedMRERJFl2KSoGotZ3YDuFqrHfA2PpXToJFM2d1lKqPLISdv8Umy3881jQfC/TIJgkywrGkZPlruTqbdmZjuxqvjc7Yz9RHFpj368cfas19ikiZbo+ayubR40mmRL0ER/WCLZd+x4v4xY8PNJ+OlijDIjuXpxpZV/Mtcb8fpjXJI+MV5ckjMHKjWBQatwPa/b4xkS9aLmmN7OQrNACyT+IWUBz8pKnSxjW6NFyoFXxdUaxsKoBQGwGw/TGIeP8AqWvPymMn0uBvdB1FHbgkEAXhq8LfxKkzDCKYIrVesfm/Q8HB+oaSWbSxub/KM/oFIFmkZz5MgeZb1b6QO/II/XCNnusVFl545Tr8zVoKkaQCfce688b4dvFHXoIYCykWOAp+P73jKOixedLDGx2LhSL3AJs1fbn/AKcF6ZEDG6R44/ojSOOAF+hMj1FZI1kQ+l1DD9ReBXS1VZJSu5kkY32Fbf3H9cEMrl0jQBVCqABX2FYBS9UjjzKxAjUbeuKFn/k45/e6Xcxt1/ZQxvITLGgA22xVly8cykOiutnYgHg1f9D++PUraguhgLP/ADgb4ZlJiJb7ftzhcNOzeOQoDcE3wh2Xypj6hHHojVELOjKtGihWj83f7Y8p01xmJZY09fnOSRyRZK7HY+364aYmsaiB8fbEM3T7YFWIG5Zfytfv3B+caDdeXNLXcUvB+bKC5dzmAhClBpZhq7UwFED5O2C69O2o6SPYrd/e8V+nQsZZNYACEBVBsAcg/qf7Ylz/AFALJAt7yOR+yn/U4Wme6STa30rPceBwl3+IUKSRwoSE/mEtsx2APZPVzVGtjvhPzLsC8kUyZgqFLNpOtlWt2oC07aiCQca0j6pHUqPTVGuxGFDLeGgnUlK+kq/8vSNhGYiSWF6SA9r77jHQdJ1nw7TvH72lntFJe6TFmXeFoRoUh2Z46bSTsK8wbfKjeidsC+rwNmczGpSZGXXqy9AI2kbGI2KL0LU73wDjV/FfTvJypbLgJIgYx0NgaJJ9rq9+d8LHg3MSyZgvO1pmohIiOdtWxZURiSNJDXjZfK+FjpHDgcL20OaCEHkfKrEiOjzrehrDaotJtFG10NRU1tafbFXMTv5gjSRBSanbdAq/UAx78197xqPUcw0Q1enR3scf/fvgT1noozEJkijTzbBA0ipApvQ3uD84xY+qB7hvbQKt2/jfhI+dWSwymHS24PmAg9vSaPH3P6Y7APrXUi5RXgf0A0q60Avc7AHv3+Bj5jcbGSLUU0YTrDlPK1vM4ZHjtEcqxRSD5gEnLRWNie23IwueKAcy08+u/IjRkEpAVVbkp7ktQAI339sSZTPD8QMuyCZ/JbznBPp5LoLNCMKa25PG+FbxPFEsreUGHmNek1pC9jQ7E/SOwA74Mxnzs8oFjG1Qz9SaZ/McizX0gAAAbACv0xs38MupiTIRi/UhZTZs/USP6HGFKLNXtWGfw5JmMvpky8qnnzQD/wCPcC3BHF99xhXqOkOpiLWmjz+iIwjgrdEluRh7Afv/ANrEjOALJoDknAXwrK75ZZXPqktj278/7YF9XOYmnVUDNEE+mxpY39R+3yf0xwo0++YtceOUy1lmgk3xX4YzLCXNMirEXlcKzUQrHuB3bnm8K8jilEgKMiH1Bvr40Adu/wC2NzTqEaL5eZlhDEUVLjcHaiDjIetRQ5bOSAaZo69IYAqQSCACO2mhYrbVjr+nat09se2q4+wgubXCCZ3qMktKZC6rx2vD1/CroQm82WQXHG40Lx663bbsBW2ECTNM++lQqJp9IrbgEnezdbnffGm/wczi+VNET6gQ4Hwwr/QYL1Mui0jti802m7NzM0xX8semh7lt9/sMZz4ginTqjTDcaxpNjigAu/8A3c403qSqp1caq3PuOP6HGS+P+q6s1IqborKSwPehwf3xh9IBfIQ0YLaKYJG0LYclCAEA/Kv9T/3+uAnU895ExiRSTLTIoG1saNnsLs4D+F/HSPk5ZZ5FWWI7juwoVQ2sncUDzgfmvGcb5+GYH+TH6TtRplNek7khrutuMBj6fMJXh7cC/wDIVQ7K0XPvoiY3wOceOnZsuq7bVdn77YEvnjm/5SAhAVMjNwVsHSPlhg1apSX6muh/3gDGY5hYzaeT4+lJAAo8obkllkmmkBCx6wi2pOrSKJ+obarxOenOZUZ9LaTYIFVzwMTwuulkVrK8n29z/wB9sXCQqWews4sXOc74isKm4hRZZw1kDbVX7bYC9S8Q/h88DI+mAxqBasbe2LUR7LpJvsRix09pEgZpXCDdhQ+kc73ycKfVmjeF5ZKJALa/zfofkbYf6dccp8jhT2t1ps8WhMzl41KudTqylQa3Pps8C7HOETrMa5WYlJKfKm0TemJ3NncjmqNXvhx8JdXbM5eNWTyypUgMd9INrz7it8J/i2CE5+RxbjbUoBILVvZHIGOhM24kO58qIQQdq0DO5pZcmWIoSxcf/Ibf1OLXScp5cSJZOlQLP25/fGetnJiix6h5QYH7UbrbtjQI82CilTua4xy87DEW5sbrpXeza2glTxDmJI81IkTOtUx0k7hhY/QHVX647C74264w6hMEegqopoXuASf2Jx2OrhY4xgj0liEndL8USRebKfXLK6h2Y/Uo/IK4s0fsBgrkZos55UuZjIkgWVZAFKpJGqlkAPAaMnTXtpwJ8LZdXlHmWIoA876QNVgAKBsdy+kfqcGukRyD8TmZJnYSQzysuw18f+QUQutqFAXt8Y2XEJcBJ0cR5FMAoZuaAPYmtj2vGt+CfC+Xnh39SK29alLNW4fvSihQ2POEKLoaFlMbsuXlkSNg4IIZmoqRWm0vYjs2Nj8MwSKJ5GUKsk7ugsXo4U7bbgDGR1eQsg+DqJNI7BlFPTGFjQAUNl9hijksvtpawWIqjRxV8LzmYyytvqkIH2HGFmfr2ZPVFhYsEWcojEECiCfb2+d6xy2n0hfI5l8ZTTvh8VU8e9KMGfiZQXGYJPqo8H1+17EUL2rCe4RHRnR2YSK9MNjGB6Vo7kkVZ4xpHUNecy3lzkCRsyY0CCrCuFbmyAy2TRwxZjw9lFPmSRI5CqhZxqoAUKB2AHGw746A9RZpWBhFnjCCNxwVjjdVcpKgCQxzS6mRU1XbavSa2VT22xf6PmZMiVkWJ2ViyayrKsi2SDuLDAVWNN6b4XybuJ0y6KB9Gxo/5tPHvW2GCZON+94V1HWGOaW7CR5tSPiVlPiP+JHmZcxRLIpcetnCbDuFqzd9zjOypagBuxAA47/88423x14MjzMLyotTIpYaR9db0RwT7HnGJrOoNnce1/3/ANsaHS5IJIt0La9hUcVdy9pEp0KbkBD8sKDDTV1R5O3YYkymVLBWJCqOTV0BXqI9rIHtZx6zfXJjFDEzApC2qOgBQ3Fbc12LWarFzw9EkgZGkWMldK3v5rMQNFD1VVHtRo740yPagGinTpXiF4oyj0kibPdCiAL/ALg/GJofE+kOy07lSbu9K2AT/XC71fKCJI2cO0uthKD6r1E3qrhi1Hn2xP0/o0UvlwqK9QXbYkajerueW24/pjCn0kDSXnymw/cCtD8NLeWL2CWYkn7Gv9MXepxSMiqgsMwDfAon+4A/XE8WVRF0ooVQOAMe1P8AbnHKvnaZNwGEG82lz+IEhhyPmgm1YAKNwb9O4+OfjCB4fyEhCecbRyxVL5YBiAwOw1Oti/f2xpnivJNJk5Y0Btwooe2oX/SxhaXw3I8sronplm8zS5BGpQQCSdwov6VvHTaCaAab4iipbdE2rXh3pjkM5P8AMnumI4HbYcUtKBxtin1bouYy8sJhdpJZWKMoUGkrck8Db7ffF3MdVjinjiE4bMppJFFYzY3CjgEi9ycAepeMXabzZII/Kb0/+U6x8tpYbD7V84NGyQuLnDlSHG0aznRDEpdtRTTzGNVH/NZFAe+B3U89NFqbLtQOk1p1FVIFVd/mYCucUeo+MRJCuuMeS16FDkEgE6SwVrClgQQfjHvKuwjTQjqZaaRImAPvfdlsjT9jj0el213Ap7lglJ2czEiTyiJmk3GpgOSdz79ycdhn8MeID0yErLkXLyuz23+H8oBZSTXf747GturACWq0gZLMKsiFtQAcFipo1YO3zsR+uGLpzgzB4wJqRtMXBLPGxo6mAKowDH5JwsQQ3pFgc3qNVW97/bbBnp3VIYo1tWMhzAV6UN/J07gBgVJL9sOOGcIN4TH4TWsuPxDbZgkR25X+YW9JPO1g04A3v2xqfQmP4eMMCGRdLA8gjY38/wC+Mq6N4nD5hI3CHKxOw1KnNowjKo28e53CmrHGHbw74kV5HBOkudQ1EaSKAoH/ABbb45nrkTngV4ymYrcETy7x5WRoyaDEugrsTuP0N/uMAev+JY3iYswaiGWMgKxo0KPevteIvF3UUdwq2W4PfT7gHCd1CItKke4Dsq38EgV96s/phTQwWe47kjKcFNpxC0vKZINHlMwCQAmr30s4sn2+MWfEcxOTfnU1KPkkiv3OL2RjChoq9NbD/KRVfpiGZBJMqt9MNNXYtW1/AH98ZjtQDJZH8Jv8kO/krmQg8qJEJvQoBP2G/wDXEOYzGoxuD6S1ffY/6jHjqc9oRdW9X9hZx5mzielBRClO43+Pvvf6YWjYXGz5Q6JyigNHGXeI8oZXfKpl44XbLs8MgVGabSwLLxaWoPe7HO5w19S8RNHDmtV640dgAB6aCjTz6idWr7YyXw5NGc+kgMihXDxkMCRRv1E3tp2Pvvjpuh6V8LXPdweEB5tVcv09p4mZDbQxmQoRRKlqLLt6gpqxyMWM0VhdDDISEKsH4YalGoUNtIPfk3hun6QI5HzGXQKwR5FVfrLqW1KbslN9JRauxfbAjrnTl0ebEKjtXlgJ9cBcVtvRjOwBrbg439wPCrzyqGSklk1lF9BoOrAEC3LL9TG/Uf2+2GjwDNWaJYszEBRtsq6uST34G3vhQfNuVJLBLJKxjk78twftfOCvTPPSMyhXCsAS9GqB2o//ACAwjq2l8Zb7RGO9LbrAU37Yr9PPoW/bCh0/xuZI9DRlpNBJKC+Odu22Gvp+YVo0ZSCGUEfI5xxc8T4QA4cIpbQVvNfQaNbHfCJ17pZaMqiyCRafSrMBIBvpNck198MnWswNFB6YNQW61VzgNlZzrBHIPHcffDUL3MPcH6eFaIYXeEsvkp4jpy8YkG0iutsCflt6x48UeEoPw7iEJGTVqXpTX7kfpgtlekhM+06ihNBTD/MrLZ/UEftgm7KGrSLI5od9jir9UWTB7HGsGv6hU5WLR+FVX1NLrdQp8uI+kR3VliKB1MDtffBvM5GJFlePMldNRSE+oxkHYrQs7iq4xc8e3k29Kh4pEGlHJpSpJ9JBsUQu3GBEGXkgkWKTSZMy5ZkX5VWDA9uQd++OsjkM7BIChjHKqy9GOYdvIXN5lY6BaQ0QSLO29A84+4aej9UmjmnMLRPqKhjISDagqQdBokG9++2OwzvaqWR4Way9Pky0jCaJ9DxuBrQA1VjTq9IYEDg3zgflci9MVZVaMirNFm5AQAGzteNm8ep+MiOVjClw6ku5pUA3NdyTxQHfC3P/AAjnKRmOWFiqngMpJPPqA3HsThfTdVjdGDLTSfH++1LoC3KTc/mo5Jlmy8OgCNdSEjZlUanG4sHtfcnF7MyzRTMpXSyncEiz6Q3G++k4DZjKFGKuTqRjG0er1WLGw9gQBzhtyXSRqc+hpHjEqWxoSAFjGNdX6CAbO+H5Ax1WrRktUmRzyzFQNrbSbNDV2APFn+uIswqmckFWeGQxgalp2FXSsRQW2Gokb8YA5nMpIVDkxkEK3p+nf6j3YqOO42xHmsogI8pg/rKnaxvRW79Pq32+DgDNKxuQrPlJWm9H8ZFZWXMxyRWtR7El+4CgbknsN/vil0Lxo7JmMxPIsf8ANCLqQjejpUVZJpTwNu+EyYSJl4iiMJEBYNpkLKY5CzFTq0hQOaFbnfApOsvUVkkRSiTTqYE2bO/Arejz6sAHS9Ob+PKr3icrT8/1JpkyvkZiNSxLJqilYtZohtCkCtwbOKGd68MtMqvE1MGUlKpmbYMlmmC1f61itnM3fpaaV+nZxKjmuzA92Q9DlTswPI3wvZ3MrPCkMjalyhlZpASVOphpAaiSHAresXGhjZQrAUNnNFH+tyTnMKJUQpMtLIgYGb00C4uxpAUFdiCO+FtMlJlCJWpqUMuginUjRJ899J22O+Jsn1q4nUtMRJJqKrRUNQ0n1g0xNiwwNDe8GJcxBHFCWDPIo1jUN5F1eqIkGqZbN88YZHwIaOEG/KuZXq/m5co7S6vS4MbqSh2IsLTaSNIbk2AcRZvrgJljnQlQqxK6BhLJyfb1AEXv8YBJNHGriEMELEp6qaru3A59B0WD2vBbNBc9ljpZEmi06ZCNN6RspbkHk38VgZA3Z4RB/BSHiMzp6JpJDCrERPEylQOd7IsDsfnFTLSs2mPWxRmHvX6DvzwMO3TtleOSVpJEB1NsPUQQANqv5P3wsdT6WYYJC3nebDmWQMDaKARsxGwZrHt2O4xUfO1cDaFL+MOWJXLzDzBVtGCv6HUL/SqwweFfEqQsUZ28pSSpYHYHejS+5542wolo2ZtaKyqSA4Ggm+5HuB3x8gatQXVpHBfa/wBDzv7YV1GnZIwscrtcRkrdctOsyWpDqfsQcCf/AOPVmNYJ8utlvg9xgT/DdZVRxIAFYKy0du4P27Ya8qlMw/zGv1xxszTp5HMabVrpSBRsfbbHLH6i3vtgf1nqKxaddBfMVdRNbm/3xan6giLqJFdt+fgYW7EmKHOFH2lL+IPlzDQ+oiFkY6PUd7LKV5FrXqwCzeb0xljMnMaCVgCWWluhXCVp29sfJ4J6ne6ZxqfyyCwOo0wN2F0mj9sesx1OIvDFHJrhZCguqDAjdRV1Y/v7Y7mCLtRNZ6QXFQx5J57khLaSxsepaP8A+g3+7b47BBvDQc6o5owukAr6hRFg1pHH/wAt8dhkMco30mCAZOcnyz5UhN7ir/fY4LR52OACN2tr4AOPcXQcuooRJxVkWf3O+AHW8rFAwKMSbsxk3Q+54+xxxIMc52tJTgO/4k4Rrp/RIkdpCimViWLFRYs3Q9sDvFOVjzCKj6QQ4N+4HI4v2/bH2LxZl6Jldlqg1K+kXdWwBG/3x9fosU586CXUfbVY/wBxgje9FJvkJHrC81rd1PQc/wAO0LGVD5jMv1MwBLdz6lZd19xyNqwD6d4eWYZlWinUNMhLMy7vGWBoqoUA6qv4J3xqGTjKxgGyRjNpfExczF0dI4W109XfqDEhe4B2X4xt9L100+4OyAl5QMpP8XZ6GSfVFK5UKYtIFKqrtSgn6Sd9+ecLhSux4vjseP0w1dVyeXeqSVV4EylHVr/xDY/6nBCUGbp0IEqhIyctLYJtlb+SfSb9SmuasVjpmnCUugljpHiGTLK6ALJFL9cMllG22OxtWHuKxZyXV9CkxlUatlJ2NGtDWKYUxYG7Gw7YsZzNpkM1JHGkcrxkqXdDSMLB0qTTUe9Y9ZfoErxu0iVZ81pabUoo2qhRRv42FiyMeLsZXrRTIdfiszMkQRCAAeS/IdVWiK7k+2Iup5dm0NA6lQvpsqdQpmIKkWCbO4oVXfC5n5/Pl/lRaUVSFUAXpUWxb3NAk4Lv01Dk0zTrqeRmkpdhRYxgUK9IYA7e+BGMA7lN+Ex9MjijBQJHqaLVIVpdIsAAGzpJUn74FdX6HSmOE7FkXjdweW1VVWQP1OK3hkAROYEPnXFQYipHWQyenihpQir3/XBwdXeTNrGyaKBJWmTTRU1RsG67HbAHN2m0SyAqs8RRppViTTGAhJ80oGUKpFrSsQNyTtucDc14nnbzUKoDKQrqo+sgVfNfN3i6ucnLTwxMpSfzGEQRnLA0WIBoDi7vAyDKnLZiF3pggErnTrCgmlsDuTQ+CcXABx5V9xFJpy3h+JYo11xJKiE0ygM17kai1HSdv9sBsx1iKRwHXZAPLKra1q9Q24F99/bH2zmMrkw0miQT5iNmcFvWxWVdVcahtdYg6T0DMAxPG4AkYxo4awtXs9cA1Y2F74C6HbZcURhL8LVfDU1xauVrYjjB1cB+jZVhHodgrkbMvBPf2vffejgpHq4ZarYnsfkY4jW6Z0b944V3VdJa8XZR1uYIZlU3pBFptRIDAqR77WMJ3WOirLpTzBG1ayls5XnbmiSSNgAMallrYknta/ffCVnESLNMjaY2jJk8zTqtatABzqFNtv8ATxjZ6TqDIO27x5QnCgqnSJom1w6y5hABlLBAhs+on/Cvb33GLPTen5eaFg2hXU3WhiCASVYadyAWJOn3wE6XkowyQMaWVmCuUJaRA+tWPIB02tY+t1nMSui6PLIjJi9AGoFw6m/y6goXbte+N7ZRKCL8q2YJbPlTM42sxWL25IY3v7nc1j7iXO+FcrIQ2bmTXxqoDUe+6gFgp2DHntxjsGazCt3AE7ZzPOHEar6mF88D3OFXxf01kgkLj0EeqRSSee9nb2w4wRgM7XZZufYDasKX8Seqjy1gWj6g8gsj0rvp233NY4bQH/vaxgx5KdDiMAJF6H1hkhaB1ZoHfUQFJsIu3q5FkCx/vhw8DZYlkkp11RswBKnUdxtpOwA3AbfCTB1MqzvCrRq1kAWwUH01uPmsP/8ADzKh2kmAIRDojBN70Cf22H646PqT6ic4qCTVJxyhcqpf0nYkf74SM14JlimlaG5FlfzPqoqTerbhr7Y0HUKxBDKGsjg8H7f83jl4NTLprezg+ELlY7m+lZaKdUOZEOYjIZll1iORtq9QA0WbJ7Cxj30bq+WaSS0ZfM2kSP1xy01o4rdHVtweDvxh6/iDk6yxzCRwtLFW8sYf0k139jRxnnSc02YmQyOhzDSFqIZF0BAFW1ARRqP7/fHbaHVf8mASN5SrmgHKv5TpOVaRp5mVmklldLJAf1aqIPMgHAuvvgsiaZgVLEsGh0CgwLaXDjfTe4UX7nAvL5ZYHd5VWMwUgINumogbpRWiW1bG6GCHSdbzPrdZ/Ler0hQwCgKb7WpIa+AowaRxoVypiY0m3Kh4kycszVl4RCqDT5hcFpPNNFmI2BJFbnj74pdUB/BRpGVl0ZdrA3JtizHbZQoo773Xzi/1HJRCaN2cmCUGeQq5COUNhFXYGmXSPjeu+BeX6sI51zSREDMG1XsjKRqoLfpKkgr/ALYKd1WoFIFPl3VSpulpgV+m2oDcE7DVzjRPBuTaYQpMWkCqzagwNMfTQarKgAmr7jBgrF1Hp8imNFkAKkAVT9qrs21f8YAdDz8eSm/Ds6k2A7DcLtsAftSnGNLqzqI3MaKcD/pTEcJJ5Rfw/BHH1CWNVWoloadwC/t/h22I9xgb4m8FzeY/4cR+VIhDWdJHr1De69Jog/fnFjwuMvH1KVIHDK6hh8HuP05w3ZqIywZiMHS4BIJ7WLB/vhMSyR6oUeQOUdzQylkknT5AEYRhTFoCrevWd1skAAdz+uCPhfpYEwUho5VBYOW5YcApwQQfvgfmurPDni5XzF9XpWgrKdwygHaiTyP1xpXSukZeaCOYKNa+onkk87/pVY153vbX2rMlZGKHlVPDXUpBaTDRKrEkD6SDZVh7e2G2Sf3I+mz8YUOmdAczzO+lhKwaxdj2C/AHyMUR1SSbMSakKIzVGWu/QKIYVQW1JO/fGNqY++1zGH0fwUTFrnAhPcFcjvvhE/iDKwzKGNQzBUUH2ZmYgf8A+bPfBzN+LsvAiiVjrIWlWiSDxW4FH74Ues9TkzTyPFlmayFJMlaCpIG3Ctovi8D6TpJWvJeKCXeD4UOX6e2bzTGKXS8H8s+YAA1gqSnFcnYDYEEc4K9G8O6VbTIAsbNahPrWMiwBq9IFgjkG+MUHjcn+a0YCMXSZNWosQFCMDtTA/UCTxg506VoZlo+oetlOobPRbfgkFQCD7Y6gtrlLlxATH0ro6mJP5RBrfSQL79x89tt8fMLbeL3hNLKqoUUqCoP9/ntjsNNeyl7Y4q9mUmyo1NIXj3JYL9O97gXQ+cLvXvFGXMTIkavMwrVp4B3JN98M3UPHOXiXnzGPZdwPuTxhe6r0WDMwNmI2RSi6tvpI9q7Y4nRxkkPlaR/vpa8bgR8wkl2GtV1+WXRtxYGw4vjj3xovgjquXji8lHPpOoh/qGpQST2ILBqPthQy2TYgsdIUbLtvxubrvxWOXpxaVTdaSOBud9xt+3641NV25ozET/6guFuWpE/iOCRF3rYvXz2X++L4WqA2AG2KXSZ1aMFdgNsW1NkntVY4yUm9vACG4UUr/wARusJFlhCRraZgAnuAQTdb1jPp8ypfLTZVAJnRoJNI/luw9K7H6WYU2n4Bxq2b8JZWWTzXjJkBBD63BFbje9qPbAeXwREgzRXU0Mw1GE1s4siSNuVIvb33x1XSdfpYYxESQf7peRpKy6bxHmVZQzFJYlEZ1LTEC9n1fUbHfBXIdQnmyuYYlD+JtdhuCpXgDseNsS5FnRzJm5IinklNMjJKR3GlSD+o554xZ6CElVHhjMZDsylFUKzVoLKt6gPpJFHHRyVtsKkZzRQjqPR5/wANl8tpZyHJBUE6Gf8AIGquKO3G+B8OcnyckTax/KLOtU6hxs1Di72wzdX6nGuYXzJMxDJBJrSbQ3lsdKgkg2dPbnucUfEnhp5pHnyipNGwDFYmB0mtwE+qiba/k4K11gWhCrpXundZMM0n4bcFAZYS2vUWJJ0kcbG9uLwt5Z0Eo80FArkkb2RfHG7Vt84L+H8mYqzMkGmKIWQWIZywpV7V6xdVfHNYsxt5kpafKoXA1agx5euRdah9VngjCRawOP7lMh7hRCq5RpXnebKI6kSEoGB1ACrB/Y2MaF03rD5osAmiQxUxvYHt273hZmLxDRE4LiTWzltRu77ck9/fBTwt5yRzS2TJO5IWkGx4YdwL2rGXrWB0e4YI4tHBJ5XrKwpFD+FaImfVQYLdjsSRsSAStYux5NoyYSwMTWr6CVCqQT3OzLxz3xPF0nMsyuWHp1UyEWprmjV3xze+Bz5FyUi1hqdjJaiwSQT3JwKOQbS9zvtVAFq10rqzxxwwAqZSvybNXueAa2/TADqrSPPMJncCCIyONRUUdjVAgm7G9Y0bJdKii3jQA1V98IfXAmalzH4f6mtJHBsvoIOimIATuSN9se0Hbc8uaOfP5qHy1wEP6lA1iFHcRugNmNGBWivlh+zULF4vfjnYfSQ/mUFk2LKD6NLg0xINEHA2QacvAqlhpkZByiDfUS4bfbfnbF1c8SIltikMCSvf5htVH33GrbjftjaBJCX3WcrzksgVjRZBTad9YtS/5BqXfdk/QjnBnL5KSN1Vqj16zbuDRJAJ07Cr435AwK8UZzyqbzBGZGGlVGxBIomvpU6ifkg4Jrn1nJMpVQ7pCEv1E2TrF9/UL+2JFlU3ZwEI69lUEpQn/wARKW7KmqtyQCGsWTvfN/GOwTm6KJQPMAlK3voDCtRGx2JBrvjsX3gKe670sv6n1ORzG8hLeZbPpIAPqIIAA9Pt3/ril0aSUOoUO6M1Moumrc7D2Ftfxjuo5l2MfmBYwgICA8AEsdjdE3Xzthwk6XkwoaGdMuki1qaQkWQDpYC9ypN1W174YLGgba5RXPPhN2aOWOXQJtIALFHf3xHkMymVaJnXV5p0oRvTEgV8HfvhcgSPU/k53KKtDSkepkSqvd9yCAdgecDpvERYiNvKca7ABIsiwpO4I/xADfjGCemPaaux+6YbM1zaT34jJgmiiSZh50mt1oUFvt9z6ftZ7YYcl1dWcIikjucZAOtSZjMRPLKEkQaNbiuOAbHJ4LfONT8HkND5lbsfg8bc9xjJ6lpRDC0vz/lSDbco9K3C+/8AbH1RjwU9V/FY85rMiNGc8KpP7YwbMj2gIfAWHeIfJgzWc85GklMjeSrGkAJPqbfUa5AG22IMtEC8XmGb8OqEROkenUBua+574cOoZ5kjZpGQMBq/mxpItk7bWHH9cL+b8V5liFSeNlXSdCR+WjWd1IItgNrF4+lxOuMA+ks1vytVMl4iznmaV/mR/wD4n9Wy882RsLPYXgkviBnKuIIKX/8AsOqkbkDUPgDbAiE6MyLoGEyF5AzW/NCjxyFrHleqSiRXSNUDgfkGkk+kMV+gUVO4A5OCFoK8aGU39UzreZHC7KjzWWZifKWRD25bcLt8kVi7NAIjTeuKcC11WCAwFgiiDv2xQyCiSWLzAxb6iEsEU4I3AKjfje8X+t5rdyahkjq7fbS9k2Sb4C7dsKjYBQGUUFxFoB1qFo8usMceimZjJIxDgrXqsDewBpvsaw4eDA8mXhmtGBHY/TRIKm+4rVv7nAKTLx5htUkjSBoyQADsDtV2PVtYIHajgx4Z6CYIVZsu6lC2nQQpI/KZAW32rb33wrrXQuZskK8wnwj8XiOEMkYJ9TEbiuCd9+1jHrqfSY2YzoxVjVlTYNbbjCkk3nZuN+3lOyFiBZJNLxuoIoWRzvh36fPC0WgSaiDuL3vmvmicZUukEEZDD4U5uyF6yE7Ns/P9D9v9sZsGWHMI8ZDx+sTaVJKsoKXV7alKqTuLA99nrr3UTlkoPpMnpUkXpN8/arHGxo4W8h0iWTMv+HqARkrLa7ENvQ/xA/UPbf4xHTT2mOlfgH2okFlDM5DmGiZbckPqPqvVGw0shHPp/wBDiv5sqyozOwgXLeZ3r0IEZSD6bY3t7HBjqOVGUSJJTqtiocXZ2uiPbTqH2rFDqfTXndMvX/tdKlK2K/lZd+bFbfAxuxStcA4cIGy3UvmZRJ5In1bGBSrAEC1bYtV0Ao04KdNKZdi86KQrBlcm+3YHc6bIG39sUM31VIS0MalJPLHllwLJ0gqpvZfSd/nBLo+RMvlSEICoKsZRqAkamXuNelbFkith3xc7qtXwPiFNnuoyRRRnzhCzvI1MDZFjT25rf/8AbHYF9fyczsvn5y3FnRFpjC2b35ssKPO22Oxbtn2qbj4WYZvpwj8p5BUcjHUE+pTe61fYEVgvmM5NljGGhhuHVT6QxdQaGquy0abm8CUz0kwETuFjok3YVTufMbQDbXtZ+MRtG8hHkx6FYFVFiyL1EMxrUbP5t6xpVYypOCrfTkWebzJmiGzvI0ppTQoAKosncUO+K4zRIcsRb6SWPqII32bkfOI8n0yRgw8s3pvUzKoAq7OrbddxRv2xY6TkzNOiJour1MdKIRuTf5qA474ghWBHKuw5QCVIWmUITu2g+lWo6iSODd78Y1n+G04OTpSCqOVUg8gGgR8Hcj4xnvTcjlps1IuueSJFAkIIj8xifUeLWMbbc0MTw+KZtCwRypG9iABEN+Xysl+9WNPt84y+o6P/AJUXbGDyrNkzS0rq/WqkjSJgSH/m1R0LV777E/GFHxL1zNzQZc5fzAZEaRk4YaFsg17imA73hWy0n4SQiZtDajcRUsbG2q7P1Bjti10XrZ8qQFZGlfLyUbAtyClqbvYV7bAYBpumQ6cDFkeVBeTwr3QIctPB+I6q8dk+lViIkq61sUF0TdGq2w89M8D9M0q8UauDTK+tzxuD9WM+6B4SE3lp62I3lW19ahvSFYmwulhqA7kY0LOZ0Za1ZBGiKCLViK3BC6eaNc++La15BDWFGjYHDlJnirwasGaLI50E+cdRs6i2yjbjVvijkYcxHGcxG2oxyPFIqrRA0i3G++++kYKeIkfMPHEr+VNmFWVAd9KorOFNcE6R++FHL9TkyrQFQz+lJWBY0JVJBYEc7bUffDena4s+aE8bXVaZfNLxRsmoupWSi3pe7UtY5BoyAVYwFy07v5q5l2bTQVzsuojVR5XffHZSbNSvrhjnjTzDIsSKWjUH1CrIoEsT+orE+Vn9OYhkWSN5o1ddYcbmwVCtZayQQ3PPbFywC15t3lM/gPIs0zJJE0aw0yqxB2YBl3H74e+qZ8QRtIwJqqA5JJoAfrgX4Ph/9rDI31zIGe+SaAH7AYJZtPMdV/Kp1MfkcD/XHD9Qka/VEu4aeEcAIX0nouq2mjjJP5dN1vdb7c/1GCmapPUzqCOLAJ/S97+2PHWRWXkptHp2IPB7f1wM8OKVdgzK+pbDVvY7b/GBCR0jTK4m/SJtLgXeAg/VejyS6hKz6C1rr9Tbd9QHo7+kbYJ+GnEIMJa7OtTd+mgPV9iKBwxJmASRRBGxBwK6v0IEPJCtTaaAHDfH/wBYYOsM7e1KKtXa5hG0ivtXM/kFzERUgWQSpI4PF+//ABhPyfTykagSFZoiwDOhdQaIIUe4UmuTv3we6XFMJ4/MDBVVqBINcb++/scWOuMzxTJHpDJTFrBKnZr088YY0crtM4RDPv6QZG7TQKS8h06WRkaHMRzBkVWdJCaKScFSti0bewCCNgMXvELMlrAPKj30sN0lIO4Io6SpurG4U78YmWNkSVxErPI2pn3AsgCzVMBSjjfmjgr0/p65nLguKb2LaiCOPWRq3u7NkXjoJtVE2nOxmkLa4cpA8S5uCCQLNlUneyQU1R0Nq2U0b33+Dj5gqvSMrqZi0qOTTLK7ArWwUFAQVHAx2HwWVhRsak7pnTZ5olXKZeRZFDCedXfTIDuAbOnTQO291gPmYS+nzDTysKL2NiL1G+QNgPjasaVk/BkCIjyxRKGYoxLuFVjen84+k0gHa8ZfFkXkZliSSTRdhbcKFG5sDjYn7Vg7DuyEJxybRTrs+SQRRws0pQqzyra3txTbWp2FCgPe8WOhtLPmI1YNCAxYGJSp1Mii7IoWAGN1zhWcC/vzhn//AJUfKcjUs0krOGVq0Bl0EGh6vRsL4oHFyMKW0V6gzkCTlEM5aSULK0hUrpBOsHljdc374v5TwsDGZiwA0GUeqtgrOxvkUNKgfvyMBMj0eRl2ZY41NtK3b0Mdh9R21bDvj2+enZSCrRK6mN2CPurVak1spIuhzimFUDK9dN6FNOhn2SMklpHNDci+TZ/S+MfczmPTUVBFZgCC1i/SLJAI1UW/XGjeAny+ay7QymJ5oyAKUikr06dXtR499+cW814FhmkkiJ0sE9LqKNng1waxjy9TjjmMTxwjNjNHKWv4ezP+KMUrqgCeWqfTqptx72TR9ztjTOp9NuMgtdPqW+2xNfOMeykDJnVymaJBiZmZrPq/MHs+4N/ph7bP+XnDF5rMia2WMPYQCE8j6tyffEyxb5g4HBz+S8CQLHhAPEvWIrhlEhY6wNgVbSBIutRv6CTR+xqtsKrdNlcxNqLyTB6UE6lAJCkVsAdJXfYA/rj7DDKZIFAaYLGXZFHqSM7slnkAd+Rvh66tkIvwLvFccyRjaiNWkXpG9HdS36n3xp22MABLyFVPCeTZPMRmJplNIKAGkM3qN3QjKg98Q5vp6SZ5lJJ8pJZWYsWJYrqVb/y609sFV8QLBLl0aRWWbKK0ZNWLetOwo6lahttvhX8UzMIYJfMR3nkk1qtArbq1GqsejTZ7LgJBLsqQThNfRPF6RdPy6yUJ46j03ua2v5HY/IPxg50vrSeSZ3NKf6n2GM46jJHPnIANOlYmBU/mdS2xA77jjnBLpWWLyR5UsT5RGsH2I1D9xW/tWMLX6CMgyn8StGKjhaB0aWScGWTZW+hPYe/3OF/wrqWQA9mI/qRhwy4oADYAYX8vGFzrKP8AHq/cWf6k456OQOa8AIkbh8h9KfxfO8cQljJDKy39vn98FOlyFhrIotW2KnVWWSRITvq9RHwN/wC4GCUUYUADgYE+YiJgPIP7Ibq7YB5UcvVI1ILlVN6QNW5PYb98AvFUyJG04HqsLqUU6E9mWvUvup/5CZ4x6VP/AOoXF6kmk29RADBRqDHhfpsHvZx2X8VNLZhmeMKttEXuvei93+hvHWCK2CT3RNfglwM4TJ0XLu5TMMxlhCtQQqBZOxZCAfSLFEtRF4sZXNpl5HDJJ6iGXy7PwQRdc1gzkujIERkpH0ANXDbb6hwfvzgd4f1DUpbWqtoUtWrbkX3A98ZkszZGOceOE01+4Hcl/r+Vg893lD/zDqClAdPv+bazZ747FrqtjOTieXLIgCeV5zhCRVmrU6qY1fxj5jotM1xhaQcUFTcz0v/Z"/>
          <p:cNvSpPr>
            <a:spLocks noChangeAspect="1" noChangeArrowheads="1"/>
          </p:cNvSpPr>
          <p:nvPr/>
        </p:nvSpPr>
        <p:spPr bwMode="auto">
          <a:xfrm>
            <a:off x="27781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>
              <a:solidFill>
                <a:srgbClr val="808080"/>
              </a:solidFill>
              <a:latin typeface="Microsoft Sans Serif" pitchFamily="34" charset="0"/>
            </a:endParaRPr>
          </a:p>
        </p:txBody>
      </p:sp>
      <p:sp>
        <p:nvSpPr>
          <p:cNvPr id="9254" name="AutoShape 42" descr="data:image/jpeg;base64,/9j/4AAQSkZJRgABAQAAAQABAAD/2wCEAAkGBhMSERUUExQWFRUVFyAaGRgYGBweIBshIh8iICAgHyAdHigfICAjHR4dIC8jJCcpLCwsHSAyNTAqNSYrLCkBCQoKDgwOGg8PGiwkHyQqLCw0LCwsLCwsKi0sLCwsLCwsLCwsLCwsLCwsLCwsLCwsLCwsLCwsLCwsLCwsLCwsLP/AABEIAQAAxQMBIgACEQEDEQH/xAAcAAACAwEBAQEAAAAAAAAAAAAFBgMEBwACAQj/xAA9EAACAgAFAgUCBAQGAQQCAwABAgMRAAQSITEFQQYTIlFhMnEUQoGRByOhsVJiwdHh8DMVJHLxU4IWQ5L/xAAbAQACAwEBAQAAAAAAAAAAAAADBAECBQYAB//EAC8RAAEEAQMEAgAEBgMAAAAAAAEAAgMRIQQSMQUTQVEiYXGBkaEyQrHB0fAUI/H/2gAMAwEAAhEDEQA/AC/jnOGL+YJE1SSMqxPuCjKFDBfdWLG/kc4Vz1cQaczl49RBK65QG1MfzAUAgtdvscMvVckjZnztCySRhkjSRgFLKAGJH5UTY77sScK2YQfgM3EGSR4JY5JGjA0n1MPR30gMNyPfGG1gOUw11DKrZTxG7okDj8QkorTpNqxJNKK2IY3YO4rEvU8zJ5WWWI/RB5asNVqysWdiboOarvd9sB4sqrKnqZZAVJ23dWNWg5BAPHfbDX0Fnkk0UGjiLiIAaAULFiWqtwKSzVCubxZ21tlXaNxRnKdOWGGDNZr0PGpjks+qRQNl0na2vc80BeAHiHq8mkymMJ55LLe+oEqNDb3VKBQHduMXeqeKsuDC8wMsiihErakQ/wCI2RqY4Ff+vwyBll8yZy5kUuirp1CmCFTXbjtgEd3vIVtwB2hUleVAnlyaLkLFR+QF9Cam4dePjEUsJDzI0a2dAH0+iWxYVrrSV1WN69Ptgln8jGEbRIqzRjzSrFxqSr/w6bB/WzzuDgX0oKSzTa6MTx6yCw18gG+KF/IOG7FWpNXSuZbxBHqYadKknSBvGL9ILKD6mANWPbjFnM5iOWJUSV5ZA+yAMSfUfpsbEW23scRHKjLxlZVjjdyFJdgSjVr4o6LWrY+4xbbosDSq4DZUWA0hJZlfkVpYUteqyO3GB1eUIjKEmZUidfLUISK8wAsP/if2uxi3JmVOVXMyQxTt5hjcOWCoT6o20Kyiioobcg4+5voMkcwKENVOrElo2BUP+bkUwBvBbpiZfRMjxSZcyxFGj3MbEEMGUn6dPPPBNHAWvAyVZwHhKeT6er6l3BJKqq+mieDvYIo8c4v53p8cbTMqao4SFkjD7HkBlKg+g1er3NY+9cKRyKsJHlNIZFddeogD0+k2QdgNQN96o4K9L0KWAiZJgI2ZXBUMCfLZW1DdJFOq62b2vBS6sjhVOcKTw7DorMa0LBUZo7a7Qh1ruxCEHe97w4L0ryYJwDc+YZzGWJIKk0vbZdHOFvoeWWSoZE8nypmlZg1qm1gB/hRVHmsEOm+MJHgd5RKiNYEwjBUEsaUXtWkgE8ChhGUPd/hGjApe83AHYLKGQQAFQCAjnb61qyTW6sTwBi1l+iMYVaQlmadNAUhNlVjp2rYkkUe2BmVzVZy8wwkjK6onjvSwI52/MBt/9YYeqdaQZWOXUoKyq9HfcH6fTuDW2AvleCGnlEczGEuddjzFEGIl3SiR6wxajsADQX6CrWpAFURZunpQUSAMqFRHEjEDeNAsitQ76rXTgVJG0E8iFyWSnKbqJHe7AcnajxVbrgjFmcvGrjVqkQsGMi6nj1aVqj9RBJC/vhizVIBq0M8Q9UcK4dNKurRCyaslWDUNy2oWPa8UosroJXMusQ0gC0VtIZSF1Mp9HBI/Xvgh1HpUpy6QqKaRU1M/0gf/AIy29OQQxoXRwNXNrHlmkaItE4IkZXtSNQ0ldrBVq5Fivk4uwWFY4GEWyPTZE1/hDlpomokswemNWt2GAIthfexeKfV+rmLXG2TywYMU1BWshF9NfzOwIIBNfGIMjIsS6IzrhZ1eUOsYcqjhGNoxZgVckWovtiXr6xyDbU0vJ00Ag1EkCjtY9P2BPfFyacAhAZSx4ik/9w4kDek6ArMpII+r3Htx7Y7FnI9LEimTy2lLM3L8b/IJN+5+MdhoUFfa5MkGdkjLIAVEVI7CkcMfqNBfUoNeo83zj50uRpZA0jpmMvIjRu9AbNWkSAAGw3v77Y8eLMw07ZcaWZJoPNUrqbSwXS4Cr2BGq9/tgL4eyMzuxgLFlFO4B8sjnckCjt3G+BkbQSEKi/K6bw80majSBTFJqOr1s6oIx6mtxa01ALfbDXJ1oBmOTyrOo9TuBpEjVvbHav6nsMDerZ9lzDOjFEZQxdNg7bA0eG2H0jkjfBzxHHLGAziF4WCr5TKTp9JNsK5NdqrCckwLmtci0QzCUEzEUCI0+ZeR2Vm8qFKXuaLMKoce/OI16jrJLImkODodEJ0tuCCR6tttu2L2Zy2UbS34do3ZaIhfWLkFgGNvUCR3H74rZKCLLRSytIslRqFV9ShtwApqzp1Yc+JVI+cqg08bSSyTAnXCqppNUCwoLdHUnBHsDieSICOTyr0llXSQQWAA1D3Lm1s/JwT6Hm3aObMeqNS5jTywoBchmvTwwQCzvzsMN/hzw5IGjnzBifSpKkQqjWR9TUoPG1YV1eqZC23fp7RWmygXWvDmZkKyrA0S0CyIQTqIAZqu9woFG9sV+leHzmmNSmXUTq1EasvyKZSKcMBuN9JqiuGjO+MIfUy5jWqi2KBqUXW5A9yO/fE/S+oxtIh2trIdfzX/AIq5B53xjDqGojYdzPwRRCSNwS91bwm8UarIBKnOrVSppVgop2ujq3A9sL/S5Jctli8zsI2j9MZAfWxCkdyArb3W43xr+d6ek8bRSAMrCqP9D+h3xmnUOsRR5cSTiTVFLoSOgQGMYU/dVX1i+5wx0/WO1TKcMoOGlA4ZJMwZsxQYJRKq5UhFYE+XwAQAKFce/GCPVM680cjJIkk0jiEMm0pjJLhZUIJ2ZasVRHtgTm+ljU8cbrIl6ggsFfSD6UJILPQF3X7YmysIMnkwh/NW2bX/ACqC8L6DbFixsnce+NkgeEIcokmWzan8MiSSPZkn0urimUKQSwDKdIqidhgd4b6M2YkkbTG+VAKlczIPTQulKsCtE8gViGXKk5YtqtUmCMoFIxa6IOoMxQ6hZ22xOkR06Y4aRU8s8fzTyWJs2djsNheJadotXAs4RFepQsY0WMr5T+W6gawiAHdXB9Q1DVdXtifN5aSAJIw/lOoUprXUylLeUALY3sWfesA8tOBI2YBRVRZHSI2PUAoVfSPUTr/WjeG3P9J02KiVTpDPIvqkLhG0Kb7DTwKG+ASAbrpS01yVAczKJGoeZ50YUq6hTewFFbqkv1N3322wcyuVALylfM8tDWhr8wEAqtHvq4PO2E3MsqykIwL3pIkUMpYSBSNuV004f4OHvoPTY4Zz5aKqlNmXYNuRdWa2A/fCerl7MXcPhWa02hC+Gc3mHSaULE60yqXNXqBplAO1bbUcLmY8P5+I6i0kccCCMul7gamJpSdQs0NuMa8zhavucV8lNqBvmzY9t+MYzerTxjcQKPj0iZIWVy5zM6GfMSFo4whkPlp/MZ12HoFsEUhgzd9sRSZqCVJUETsyr6pDOyBdVAqVZdzuENc/vg3436T5eYYq+hZoPStbalYHY8A+kH9cLGfygNuSfKRlGYlLr/Mm2LKp+p9DAE0a9I98dPp3NmaJEMMHKgkQ59UdCmTVF0lUU2zWdRJJ3oaa78jHYOxdXdbENJHZZTQYsGJbUa45rT2o++OwYyO8AKKPtXZFYZERJKIt2UyncrGxtlDfJGBPUuprk8uFyqJNE5CFmZ6Ztz6l229jdYBdYzjTaNTbrokjRRYKMFNCrFg3++HbI+G55UiSQJGnlN5sci1rttQYBdhp9rsXhZ5EQBlPPhVA9K9kuiKco8hEdSQK+lRSaqs0B3HFjHvI9OOZjVZ1X0G1WNtyOPVRrjg3eDU0ZjhWMRlfSBaeoUABQ7ix8Y7qTnSAIQyVVsu/+4xzEuqJeQPeD6TTMCggviPoGUiy2kZZBIzBYvK2lJsbhxuK771WFrM9GzYmVELxq4JkZ9B0KCT6hRCBU+kAbnDDn445EoqYmAI1R0L+4O3684+ZPossuWkjgKJrYB2J9TrpoqTXG/PONPR6wRsp7rP2odHQsoZ4eywzOZjALjKxuTFCx2u71MAACS1tvZB24xp08gRWJqgCf0AxmXhtJ8rmgs6ui01ErYHfZuDQNbHD70bNmTzAGDBFABrckrZvtgGra+aUDkeD9KpbjcOEi9Ui83UsWhY+UVRQajuaHvp7+wwb6p0BI41kgDDUmsBT32O14r57LRxlyARUSsCCbcufUwHsCTde+Js0sUEMQLsJmQ6ASTQ9q3AB4x5xcTSaBtzSEw5Dq6yLf5gtlf74WPGfSkCGd4fNQN9KGmsigTq2rtt7jHnOdDljmjmVtJLqrjtRNE4ZOvZZjlJQotgupR/mBDAfuMItrSahhYcEqmojY3LTykDqWfMaQR5SAqsiCQsO6AWwsEAEEEH/AJwC6d0nNBm9D/zIxZ39QemouN74sc74YYcyTmwpAELk+Wig/wAsMFPqA4Fne+QWPtiTxl0ln0mEWqgnRudRc8DeiFAr4098dY2S+Vnj4lCstmhHlyJAiRRow8uyXc6vy7bUW+r98MPRMl+ImVGVAsQDr/L9OnWLrsS4sEg4GZvMR5eNYSoYtA8buyuAFIJCIa/x6bJrj4w0fw66eIoGRapVU7EkW1sQCe24AwnrXmOK2fxI1l1lKkfRhHmHge5CsjyMSwGgcRUTxtVgcjF6XP8A4iNW9Yky8bIz1qQcUSL4oEXgz1HNwh5Z/JY64/XZIIKV6SBsAVJpvdTjz/DaHVBM5H/klIo+wA2PvycKS6pzYRKfpX7eLQ7L5vL5aMOyhJiYwNgGERcDUoN01MzbcgYj8CdTA1FmJL6nAA4TUyiq2vbf5Bxb8WLHlJ42drSUmgwAVdCelbo/mqtr43wp9O8SRedlwUBZQFZwirpZiSwVR+UM7ervfGGHMGp0p+1Ivda1LK5lnuVvpsKie1mrPud8XsvDpLn/ABNf9BgZOdMCH2lQ/oGH+mPnijxAcpGpWMyu5Koo23Auz8Y5PtvlcGs5OP0UuGaCWv4jZ3XmYoYyiukLs8jtSxo+zfdmC+mt/bC51bJxQjy48syiIsDLIutqDUwC7gE6huKobbngtkiweeWQa5Smh1OoK8muxpJHGj00OAL74pdd6bLmZLE+qvOkLKxCxjfj06mIrTzvY++O60tRsbHfAQnGhSqw5qNIUJ1LIxYu/lE66oL9Q4AHI51HYVj7ipmMrPP5SpllbyoEB1F1Bu6YDfkDf7Y+4Y235CFlSeF+nu+YhldGJ/EqZI/JCk/UVdLAtQ59Siq574ffEGflZnVG9FKPSN1N8FjsdRoVhV8QdbhhkEalnpPMSYMW1M9ihR9KqL296xb6d1shLZxEpZdS7FjRvVX37Yx9cx8j2vpHjFBPUebuP1kRuo3uu3PeiMS5tysZ3tjweMY31LqM76W20MWoAk73wVu19/bfBeLxXMIDGGLLGtWaBFgcX6qHF1jJk6Q8UWn7VgbytB6L09SgkcBmbffge1DATxL17yM2qoSg0Lr0gdyex2J++CfhbrAmhiCjhAWPb2H6nf8AbC9426afxqufpkj2PyuxH3qjgGnjHecyXnOEeIB0lOUnVGQxRu0plKyBqckMo3sA8UVNG+L2wQ8C9SjSGQhvT5hqzZqtgaws9UhLZWUgEhU9RAuuN9sUelRGB1VHI1IrXVWGFjg402MJhsHgrzmgHYU3J1dAiqY2eWIabZQB3I72y3W32wOzOTknJedgXOk2EKlACSQKNkUf6DAjOzyl6G1Hd+7fuThj6LnBmNMUlhoqIIsll/Mp97HGKSOdGNwP4qwIb4U3R45FYiWUzQu2pCSSu3azuK29J9sM82eUV9wPucdlI0UeiPQtewAr7f74BZvqqO7Kun0PtXII2/rjFkJ1Mm70qC5DVK31/oCMjSoAveQKB/MUe9b7AXXeqwtrlVKGPLT+ooqu8e7LDettj9LU5UEHvXvhxyeeJh3om9PPN8H/AL7HHf8Ao0RiMaqFVhRKAC/1GNDTdQGnAaQSUs5pohJvW/EMCK0erMGN6TSNSIECkVuNRsbmqJN74KeE+rpHFIz+lBWk0fpAofrVDFbN+Dy7kmakQrdDVqr8oB2vejizD4WMMZMkhYE3pVdk3453A4+MNarVwysABz6V44w0USlnOddkPnzo+lnb/wAJ4rhWU/4gOQOcOHhHqUZiLxm1Ltz7k7muwN7X2wFz/RhXqUtHtXdR9va8DYopco5MKs0L/Wu5Cmtv3x6YtnjEbcEZH5I5jDfOE2eP8vG+VOp446cU7i9N3dV3IsDGf5Tp0MUusJ6DEGUPTF7U+uhwCTt9ucP8Rjz6KskepBvvfNUd+LFjCDnc8i5ljIFZctqWjXrCFoox2+kkHSNyWvjDPTmPMRjcTeUE/BEovFzFYowAUjUK3PqPzxvX9cNGbzCSxJI4ZtEgCqO9gfVe9D6vmsZl0/OVOizO3lleauj227/b5xonQetRR+lnVtR0hQNw1bfVwfg4iTShkrS0Jkub2wRyjvTwssbxn1DUyuB7k6ifvv8A0xn/AIngkMkiMxURsyIqFqcn1KXAHJ2BPBJxo3R8qkIkIZmJbU4arDHaqHG1YSPGOQSbNhlm8tn0gjSXtgOyj3AFMTi2iicyVxvBPlJOcC7CqdJmzWqR2mMaMQEqKR1pbUooA9IRr2/zY7E3h/pGYmQjJ5ryhHQdJFIIY7ne/VbFt8djaoJYyZQrMeGYo9McvmReaCEeVa8plOyMPp0PezDDZ4B6F5UTzToPODMBwdKr/h+G5sfGMxyfijNQx6BmJdBG6l9QIPsGsD++NN8GdaFNHZsHV5bsCQjcFTwa3HyKxl9VZL2KZ7/ZGacqLPdFWSXMMgDPD60axe4sjizfbfCpmUkm+uKP7sxJH7DDl1HLaWZgTTEkgDg3Sg+40i6+cDpcmosgn342H3N4z4pjHQ5NfomWiwpv4dSCMSQn6vMFC+1X37Xhx6pklmjKkCxup9iO/wDpjNugSFsxNNEQ1La02/oO/wAHb1Uex5w6t17z8uHgBtxRJr0b0SffTycJ67SyicSt81aruBOEvdRz7sgy+kRrtqqvV3F/GBk8DEoD+RAmw5C3V/OBfU+pPl5XhkA1IxtjxQs/cn2xon/oIeHLlRTaF1fqLs/Y4alJ0zBfBRmvZutJvT5lMnlsGOsn9MNPhjpqBtaspHNgj5Hvf78Yp5PpaR5z1gHQG/XbE34XLjOxSRpoEr6X4piVarHazW/vWAyuEo2gkWEV7hRpGMx1t2kEWXXzWH/kc/QvwTxZxQ61kJKEpiiRhtqRiSfg+kWLw0R5MKvoUKOaUAC/tgVBmkzdrRGkfqrXX9P98ZzHFlFrKHtKsdRseEvdDzPnShNwD9Q9qPv/AE/XDnnbELeXQYDb4/5rCb0MhOolKG6MGIvZgRse1ULH3OGfredWKBnc0Nv7jBNQS2ZoYOQP3VpTvdhUOpZxIavZIqLfJsf9/U4P+WGH/f8Au+M5zeeXOzLGuyySqKPtd2R7AA4MeFeryCWeCWRi0UhVRpBBAJ7gX2/bBX6RzYxL5byF57a45VyfPmGcR0PLO3GwvgH+uK3jLqEWWgRSpUSyDdFsbC9/vx++B3iLpHn5xHb6KXT6qDd9yN6wb8QAPkZg9XGtjfa1Nj/bDDntMkTj55CtNW0EJRbxBJlssfw1yrTENrsRBv8AIfnYX3NDfAbp4/EsuXCSRkvZBa0V7DWSQW3qtJOxrfbFxcoRl3exNo9aruoHOrUdhV0QvvWJ8l1NI/SViKxsqSyJeoPrFAj82rWTq23U46WMYO1JOeDk8qPOzQZaRYJUKhl3KAiVNJvf1UUr8wHY0cUMtlidKpIJEsEyWo0KT9RvYG02vf3wSl6qzyMktM9y1pXWYiLXWo50EKC0Zu71fajDk4MyXAcxTyUskT0qML1M8RIG57IwsAkfOC7AqF55KITdd8rMhJfMA1K6jWCJFba2RPQDW+rUeOBxjzPLTjy22RqVgTaAaiFYvsaOwsEjVQxFk+g6IzHNCurU4VnYWLFB10gegD1CmO+PQkbWkYgXXuXUsTrZGABa/TZKHv3+cDcADhXYP5iqmY8QEtazmIVVSBSTXyNj72PfHYh6V4OkmaSRFhjVm2ExI7nZRzQFc/HOOwS2DyhFoOVR8VdMSI1+WtSO+xYdgR2INgjFjp8cMq5eOBm85DbOVCjT9TqxBsgAWCe1jEvSetzGGaF2dJIFMjNIuo6AKZSrgmyeDW14YeqdLJgj8iOOBp01SyyOiFEIB0XYBZu9DYD5xU7gNrkVucrz0fxtHLndJUBJmC99LcjVTH036aHxip1/MedMRERJFl2KSoGotZ3YDuFqrHfA2PpXToJFM2d1lKqPLISdv8Umy3881jQfC/TIJgkywrGkZPlruTqbdmZjuxqvjc7Yz9RHFpj368cfas19ikiZbo+ayubR40mmRL0ER/WCLZd+x4v4xY8PNJ+OlijDIjuXpxpZV/Mtcb8fpjXJI+MV5ckjMHKjWBQatwPa/b4xkS9aLmmN7OQrNACyT+IWUBz8pKnSxjW6NFyoFXxdUaxsKoBQGwGw/TGIeP8AqWvPymMn0uBvdB1FHbgkEAXhq8LfxKkzDCKYIrVesfm/Q8HB+oaSWbSxub/KM/oFIFmkZz5MgeZb1b6QO/II/XCNnusVFl545Tr8zVoKkaQCfce688b4dvFHXoIYCykWOAp+P73jKOixedLDGx2LhSL3AJs1fbn/AKcF6ZEDG6R44/ojSOOAF+hMj1FZI1kQ+l1DD9ReBXS1VZJSu5kkY32Fbf3H9cEMrl0jQBVCqABX2FYBS9UjjzKxAjUbeuKFn/k45/e6Xcxt1/ZQxvITLGgA22xVly8cykOiutnYgHg1f9D++PUraguhgLP/ADgb4ZlJiJb7ftzhcNOzeOQoDcE3wh2Xypj6hHHojVELOjKtGihWj83f7Y8p01xmJZY09fnOSRyRZK7HY+364aYmsaiB8fbEM3T7YFWIG5Zfytfv3B+caDdeXNLXcUvB+bKC5dzmAhClBpZhq7UwFED5O2C69O2o6SPYrd/e8V+nQsZZNYACEBVBsAcg/qf7Ylz/AFALJAt7yOR+yn/U4Wme6STa30rPceBwl3+IUKSRwoSE/mEtsx2APZPVzVGtjvhPzLsC8kUyZgqFLNpOtlWt2oC07aiCQca0j6pHUqPTVGuxGFDLeGgnUlK+kq/8vSNhGYiSWF6SA9r77jHQdJ1nw7TvH72lntFJe6TFmXeFoRoUh2Z46bSTsK8wbfKjeidsC+rwNmczGpSZGXXqy9AI2kbGI2KL0LU73wDjV/FfTvJypbLgJIgYx0NgaJJ9rq9+d8LHg3MSyZgvO1pmohIiOdtWxZURiSNJDXjZfK+FjpHDgcL20OaCEHkfKrEiOjzrehrDaotJtFG10NRU1tafbFXMTv5gjSRBSanbdAq/UAx78197xqPUcw0Q1enR3scf/fvgT1noozEJkijTzbBA0ipApvQ3uD84xY+qB7hvbQKt2/jfhI+dWSwymHS24PmAg9vSaPH3P6Y7APrXUi5RXgf0A0q60Avc7AHv3+Bj5jcbGSLUU0YTrDlPK1vM4ZHjtEcqxRSD5gEnLRWNie23IwueKAcy08+u/IjRkEpAVVbkp7ktQAI339sSZTPD8QMuyCZ/JbznBPp5LoLNCMKa25PG+FbxPFEsreUGHmNek1pC9jQ7E/SOwA74Mxnzs8oFjG1Qz9SaZ/McizX0gAAAbACv0xs38MupiTIRi/UhZTZs/USP6HGFKLNXtWGfw5JmMvpky8qnnzQD/wCPcC3BHF99xhXqOkOpiLWmjz+iIwjgrdEluRh7Afv/ANrEjOALJoDknAXwrK75ZZXPqktj278/7YF9XOYmnVUDNEE+mxpY39R+3yf0xwo0++YtceOUy1lmgk3xX4YzLCXNMirEXlcKzUQrHuB3bnm8K8jilEgKMiH1Bvr40Adu/wC2NzTqEaL5eZlhDEUVLjcHaiDjIetRQ5bOSAaZo69IYAqQSCACO2mhYrbVjr+nat09se2q4+wgubXCCZ3qMktKZC6rx2vD1/CroQm82WQXHG40Lx663bbsBW2ECTNM++lQqJp9IrbgEnezdbnffGm/wczi+VNET6gQ4Hwwr/QYL1Mui0jti802m7NzM0xX8semh7lt9/sMZz4ginTqjTDcaxpNjigAu/8A3c403qSqp1caq3PuOP6HGS+P+q6s1IqborKSwPehwf3xh9IBfIQ0YLaKYJG0LYclCAEA/Kv9T/3+uAnU895ExiRSTLTIoG1saNnsLs4D+F/HSPk5ZZ5FWWI7juwoVQ2sncUDzgfmvGcb5+GYH+TH6TtRplNek7khrutuMBj6fMJXh7cC/wDIVQ7K0XPvoiY3wOceOnZsuq7bVdn77YEvnjm/5SAhAVMjNwVsHSPlhg1apSX6muh/3gDGY5hYzaeT4+lJAAo8obkllkmmkBCx6wi2pOrSKJ+obarxOenOZUZ9LaTYIFVzwMTwuulkVrK8n29z/wB9sXCQqWews4sXOc74isKm4hRZZw1kDbVX7bYC9S8Q/h88DI+mAxqBasbe2LUR7LpJvsRix09pEgZpXCDdhQ+kc73ycKfVmjeF5ZKJALa/zfofkbYf6dccp8jhT2t1ps8WhMzl41KudTqylQa3Pps8C7HOETrMa5WYlJKfKm0TemJ3NncjmqNXvhx8JdXbM5eNWTyypUgMd9INrz7it8J/i2CE5+RxbjbUoBILVvZHIGOhM24kO58qIQQdq0DO5pZcmWIoSxcf/Ibf1OLXScp5cSJZOlQLP25/fGetnJiix6h5QYH7UbrbtjQI82CilTua4xy87DEW5sbrpXeza2glTxDmJI81IkTOtUx0k7hhY/QHVX647C74264w6hMEegqopoXuASf2Jx2OrhY4xgj0liEndL8USRebKfXLK6h2Y/Uo/IK4s0fsBgrkZos55UuZjIkgWVZAFKpJGqlkAPAaMnTXtpwJ8LZdXlHmWIoA876QNVgAKBsdy+kfqcGukRyD8TmZJnYSQzysuw18f+QUQutqFAXt8Y2XEJcBJ0cR5FMAoZuaAPYmtj2vGt+CfC+Xnh39SK29alLNW4fvSihQ2POEKLoaFlMbsuXlkSNg4IIZmoqRWm0vYjs2Nj8MwSKJ5GUKsk7ugsXo4U7bbgDGR1eQsg+DqJNI7BlFPTGFjQAUNl9hijksvtpawWIqjRxV8LzmYyytvqkIH2HGFmfr2ZPVFhYsEWcojEECiCfb2+d6xy2n0hfI5l8ZTTvh8VU8e9KMGfiZQXGYJPqo8H1+17EUL2rCe4RHRnR2YSK9MNjGB6Vo7kkVZ4xpHUNecy3lzkCRsyY0CCrCuFbmyAy2TRwxZjw9lFPmSRI5CqhZxqoAUKB2AHGw746A9RZpWBhFnjCCNxwVjjdVcpKgCQxzS6mRU1XbavSa2VT22xf6PmZMiVkWJ2ViyayrKsi2SDuLDAVWNN6b4XybuJ0y6KB9Gxo/5tPHvW2GCZON+94V1HWGOaW7CR5tSPiVlPiP+JHmZcxRLIpcetnCbDuFqzd9zjOypagBuxAA47/88423x14MjzMLyotTIpYaR9db0RwT7HnGJrOoNnce1/3/ANsaHS5IJIt0La9hUcVdy9pEp0KbkBD8sKDDTV1R5O3YYkymVLBWJCqOTV0BXqI9rIHtZx6zfXJjFDEzApC2qOgBQ3Fbc12LWarFzw9EkgZGkWMldK3v5rMQNFD1VVHtRo740yPagGinTpXiF4oyj0kibPdCiAL/ALg/GJofE+kOy07lSbu9K2AT/XC71fKCJI2cO0uthKD6r1E3qrhi1Hn2xP0/o0UvlwqK9QXbYkajerueW24/pjCn0kDSXnymw/cCtD8NLeWL2CWYkn7Gv9MXepxSMiqgsMwDfAon+4A/XE8WVRF0ooVQOAMe1P8AbnHKvnaZNwGEG82lz+IEhhyPmgm1YAKNwb9O4+OfjCB4fyEhCecbRyxVL5YBiAwOw1Oti/f2xpnivJNJk5Y0Btwooe2oX/SxhaXw3I8sronplm8zS5BGpQQCSdwov6VvHTaCaAab4iipbdE2rXh3pjkM5P8AMnumI4HbYcUtKBxtin1bouYy8sJhdpJZWKMoUGkrck8Db7ffF3MdVjinjiE4bMppJFFYzY3CjgEi9ycAepeMXabzZII/Kb0/+U6x8tpYbD7V84NGyQuLnDlSHG0aznRDEpdtRTTzGNVH/NZFAe+B3U89NFqbLtQOk1p1FVIFVd/mYCucUeo+MRJCuuMeS16FDkEgE6SwVrClgQQfjHvKuwjTQjqZaaRImAPvfdlsjT9jj0el213Ap7lglJ2czEiTyiJmk3GpgOSdz79ycdhn8MeID0yErLkXLyuz23+H8oBZSTXf747GturACWq0gZLMKsiFtQAcFipo1YO3zsR+uGLpzgzB4wJqRtMXBLPGxo6mAKowDH5JwsQQ3pFgc3qNVW97/bbBnp3VIYo1tWMhzAV6UN/J07gBgVJL9sOOGcIN4TH4TWsuPxDbZgkR25X+YW9JPO1g04A3v2xqfQmP4eMMCGRdLA8gjY38/wC+Mq6N4nD5hI3CHKxOw1KnNowjKo28e53CmrHGHbw74kV5HBOkudQ1EaSKAoH/ABbb45nrkTngV4ymYrcETy7x5WRoyaDEugrsTuP0N/uMAev+JY3iYswaiGWMgKxo0KPevteIvF3UUdwq2W4PfT7gHCd1CItKke4Dsq38EgV96s/phTQwWe47kjKcFNpxC0vKZINHlMwCQAmr30s4sn2+MWfEcxOTfnU1KPkkiv3OL2RjChoq9NbD/KRVfpiGZBJMqt9MNNXYtW1/AH98ZjtQDJZH8Jv8kO/krmQg8qJEJvQoBP2G/wDXEOYzGoxuD6S1ffY/6jHjqc9oRdW9X9hZx5mzielBRClO43+Pvvf6YWjYXGz5Q6JyigNHGXeI8oZXfKpl44XbLs8MgVGabSwLLxaWoPe7HO5w19S8RNHDmtV640dgAB6aCjTz6idWr7YyXw5NGc+kgMihXDxkMCRRv1E3tp2Pvvjpuh6V8LXPdweEB5tVcv09p4mZDbQxmQoRRKlqLLt6gpqxyMWM0VhdDDISEKsH4YalGoUNtIPfk3hun6QI5HzGXQKwR5FVfrLqW1KbslN9JRauxfbAjrnTl0ebEKjtXlgJ9cBcVtvRjOwBrbg439wPCrzyqGSklk1lF9BoOrAEC3LL9TG/Uf2+2GjwDNWaJYszEBRtsq6uST34G3vhQfNuVJLBLJKxjk78twftfOCvTPPSMyhXCsAS9GqB2o//ACAwjq2l8Zb7RGO9LbrAU37Yr9PPoW/bCh0/xuZI9DRlpNBJKC+Odu22Gvp+YVo0ZSCGUEfI5xxc8T4QA4cIpbQVvNfQaNbHfCJ17pZaMqiyCRafSrMBIBvpNck198MnWswNFB6YNQW61VzgNlZzrBHIPHcffDUL3MPcH6eFaIYXeEsvkp4jpy8YkG0iutsCflt6x48UeEoPw7iEJGTVqXpTX7kfpgtlekhM+06ihNBTD/MrLZ/UEftgm7KGrSLI5od9jir9UWTB7HGsGv6hU5WLR+FVX1NLrdQp8uI+kR3VliKB1MDtffBvM5GJFlePMldNRSE+oxkHYrQs7iq4xc8e3k29Kh4pEGlHJpSpJ9JBsUQu3GBEGXkgkWKTSZMy5ZkX5VWDA9uQd++OsjkM7BIChjHKqy9GOYdvIXN5lY6BaQ0QSLO29A84+4aej9UmjmnMLRPqKhjISDagqQdBokG9++2OwzvaqWR4Way9Pky0jCaJ9DxuBrQA1VjTq9IYEDg3zgflci9MVZVaMirNFm5AQAGzteNm8ep+MiOVjClw6ku5pUA3NdyTxQHfC3P/AAjnKRmOWFiqngMpJPPqA3HsThfTdVjdGDLTSfH++1LoC3KTc/mo5Jlmy8OgCNdSEjZlUanG4sHtfcnF7MyzRTMpXSyncEiz6Q3G++k4DZjKFGKuTqRjG0er1WLGw9gQBzhtyXSRqc+hpHjEqWxoSAFjGNdX6CAbO+H5Ax1WrRktUmRzyzFQNrbSbNDV2APFn+uIswqmckFWeGQxgalp2FXSsRQW2Gokb8YA5nMpIVDkxkEK3p+nf6j3YqOO42xHmsogI8pg/rKnaxvRW79Pq32+DgDNKxuQrPlJWm9H8ZFZWXMxyRWtR7El+4CgbknsN/vil0Lxo7JmMxPIsf8ANCLqQjejpUVZJpTwNu+EyYSJl4iiMJEBYNpkLKY5CzFTq0hQOaFbnfApOsvUVkkRSiTTqYE2bO/Arejz6sAHS9Ob+PKr3icrT8/1JpkyvkZiNSxLJqilYtZohtCkCtwbOKGd68MtMqvE1MGUlKpmbYMlmmC1f61itnM3fpaaV+nZxKjmuzA92Q9DlTswPI3wvZ3MrPCkMjalyhlZpASVOphpAaiSHAresXGhjZQrAUNnNFH+tyTnMKJUQpMtLIgYGb00C4uxpAUFdiCO+FtMlJlCJWpqUMuginUjRJ899J22O+Jsn1q4nUtMRJJqKrRUNQ0n1g0xNiwwNDe8GJcxBHFCWDPIo1jUN5F1eqIkGqZbN88YZHwIaOEG/KuZXq/m5co7S6vS4MbqSh2IsLTaSNIbk2AcRZvrgJljnQlQqxK6BhLJyfb1AEXv8YBJNHGriEMELEp6qaru3A59B0WD2vBbNBc9ljpZEmi06ZCNN6RspbkHk38VgZA3Z4RB/BSHiMzp6JpJDCrERPEylQOd7IsDsfnFTLSs2mPWxRmHvX6DvzwMO3TtleOSVpJEB1NsPUQQANqv5P3wsdT6WYYJC3nebDmWQMDaKARsxGwZrHt2O4xUfO1cDaFL+MOWJXLzDzBVtGCv6HUL/SqwweFfEqQsUZ28pSSpYHYHejS+5542wolo2ZtaKyqSA4Ggm+5HuB3x8gatQXVpHBfa/wBDzv7YV1GnZIwscrtcRkrdctOsyWpDqfsQcCf/AOPVmNYJ8utlvg9xgT/DdZVRxIAFYKy0du4P27Ya8qlMw/zGv1xxszTp5HMabVrpSBRsfbbHLH6i3vtgf1nqKxaddBfMVdRNbm/3xan6giLqJFdt+fgYW7EmKHOFH2lL+IPlzDQ+oiFkY6PUd7LKV5FrXqwCzeb0xljMnMaCVgCWWluhXCVp29sfJ4J6ne6ZxqfyyCwOo0wN2F0mj9sesx1OIvDFHJrhZCguqDAjdRV1Y/v7Y7mCLtRNZ6QXFQx5J57khLaSxsepaP8A+g3+7b47BBvDQc6o5owukAr6hRFg1pHH/wAt8dhkMco30mCAZOcnyz5UhN7ir/fY4LR52OACN2tr4AOPcXQcuooRJxVkWf3O+AHW8rFAwKMSbsxk3Q+54+xxxIMc52tJTgO/4k4Rrp/RIkdpCimViWLFRYs3Q9sDvFOVjzCKj6QQ4N+4HI4v2/bH2LxZl6Jldlqg1K+kXdWwBG/3x9fosU586CXUfbVY/wBxgje9FJvkJHrC81rd1PQc/wAO0LGVD5jMv1MwBLdz6lZd19xyNqwD6d4eWYZlWinUNMhLMy7vGWBoqoUA6qv4J3xqGTjKxgGyRjNpfExczF0dI4W109XfqDEhe4B2X4xt9L100+4OyAl5QMpP8XZ6GSfVFK5UKYtIFKqrtSgn6Sd9+ecLhSux4vjseP0w1dVyeXeqSVV4EylHVr/xDY/6nBCUGbp0IEqhIyctLYJtlb+SfSb9SmuasVjpmnCUugljpHiGTLK6ALJFL9cMllG22OxtWHuKxZyXV9CkxlUatlJ2NGtDWKYUxYG7Gw7YsZzNpkM1JHGkcrxkqXdDSMLB0qTTUe9Y9ZfoErxu0iVZ81pabUoo2qhRRv42FiyMeLsZXrRTIdfiszMkQRCAAeS/IdVWiK7k+2Iup5dm0NA6lQvpsqdQpmIKkWCbO4oVXfC5n5/Pl/lRaUVSFUAXpUWxb3NAk4Lv01Dk0zTrqeRmkpdhRYxgUK9IYA7e+BGMA7lN+Ex9MjijBQJHqaLVIVpdIsAAGzpJUn74FdX6HSmOE7FkXjdweW1VVWQP1OK3hkAROYEPnXFQYipHWQyenihpQir3/XBwdXeTNrGyaKBJWmTTRU1RsG67HbAHN2m0SyAqs8RRppViTTGAhJ80oGUKpFrSsQNyTtucDc14nnbzUKoDKQrqo+sgVfNfN3i6ucnLTwxMpSfzGEQRnLA0WIBoDi7vAyDKnLZiF3pggErnTrCgmlsDuTQ+CcXABx5V9xFJpy3h+JYo11xJKiE0ygM17kai1HSdv9sBsx1iKRwHXZAPLKra1q9Q24F99/bH2zmMrkw0miQT5iNmcFvWxWVdVcahtdYg6T0DMAxPG4AkYxo4awtXs9cA1Y2F74C6HbZcURhL8LVfDU1xauVrYjjB1cB+jZVhHodgrkbMvBPf2vffejgpHq4ZarYnsfkY4jW6Z0b944V3VdJa8XZR1uYIZlU3pBFptRIDAqR77WMJ3WOirLpTzBG1ayls5XnbmiSSNgAMallrYknta/ffCVnESLNMjaY2jJk8zTqtatABzqFNtv8ATxjZ6TqDIO27x5QnCgqnSJom1w6y5hABlLBAhs+on/Cvb33GLPTen5eaFg2hXU3WhiCASVYadyAWJOn3wE6XkowyQMaWVmCuUJaRA+tWPIB02tY+t1nMSui6PLIjJi9AGoFw6m/y6goXbte+N7ZRKCL8q2YJbPlTM42sxWL25IY3v7nc1j7iXO+FcrIQ2bmTXxqoDUe+6gFgp2DHntxjsGazCt3AE7ZzPOHEar6mF88D3OFXxf01kgkLj0EeqRSSee9nb2w4wRgM7XZZufYDasKX8Seqjy1gWj6g8gsj0rvp233NY4bQH/vaxgx5KdDiMAJF6H1hkhaB1ZoHfUQFJsIu3q5FkCx/vhw8DZYlkkp11RswBKnUdxtpOwA3AbfCTB1MqzvCrRq1kAWwUH01uPmsP/8ADzKh2kmAIRDojBN70Cf22H646PqT6ic4qCTVJxyhcqpf0nYkf74SM14JlimlaG5FlfzPqoqTerbhr7Y0HUKxBDKGsjg8H7f83jl4NTLprezg+ELlY7m+lZaKdUOZEOYjIZll1iORtq9QA0WbJ7Cxj30bq+WaSS0ZfM2kSP1xy01o4rdHVtweDvxh6/iDk6yxzCRwtLFW8sYf0k139jRxnnSc02YmQyOhzDSFqIZF0BAFW1ARRqP7/fHbaHVf8mASN5SrmgHKv5TpOVaRp5mVmklldLJAf1aqIPMgHAuvvgsiaZgVLEsGh0CgwLaXDjfTe4UX7nAvL5ZYHd5VWMwUgINumogbpRWiW1bG6GCHSdbzPrdZ/Ler0hQwCgKb7WpIa+AowaRxoVypiY0m3Kh4kycszVl4RCqDT5hcFpPNNFmI2BJFbnj74pdUB/BRpGVl0ZdrA3JtizHbZQoo773Xzi/1HJRCaN2cmCUGeQq5COUNhFXYGmXSPjeu+BeX6sI51zSREDMG1XsjKRqoLfpKkgr/ALYKd1WoFIFPl3VSpulpgV+m2oDcE7DVzjRPBuTaYQpMWkCqzagwNMfTQarKgAmr7jBgrF1Hp8imNFkAKkAVT9qrs21f8YAdDz8eSm/Ds6k2A7DcLtsAftSnGNLqzqI3MaKcD/pTEcJJ5Rfw/BHH1CWNVWoloadwC/t/h22I9xgb4m8FzeY/4cR+VIhDWdJHr1De69Jog/fnFjwuMvH1KVIHDK6hh8HuP05w3ZqIywZiMHS4BIJ7WLB/vhMSyR6oUeQOUdzQylkknT5AEYRhTFoCrevWd1skAAdz+uCPhfpYEwUho5VBYOW5YcApwQQfvgfmurPDni5XzF9XpWgrKdwygHaiTyP1xpXSukZeaCOYKNa+onkk87/pVY153vbX2rMlZGKHlVPDXUpBaTDRKrEkD6SDZVh7e2G2Sf3I+mz8YUOmdAczzO+lhKwaxdj2C/AHyMUR1SSbMSakKIzVGWu/QKIYVQW1JO/fGNqY++1zGH0fwUTFrnAhPcFcjvvhE/iDKwzKGNQzBUUH2ZmYgf8A+bPfBzN+LsvAiiVjrIWlWiSDxW4FH74Ues9TkzTyPFlmayFJMlaCpIG3Ctovi8D6TpJWvJeKCXeD4UOX6e2bzTGKXS8H8s+YAA1gqSnFcnYDYEEc4K9G8O6VbTIAsbNahPrWMiwBq9IFgjkG+MUHjcn+a0YCMXSZNWosQFCMDtTA/UCTxg506VoZlo+oetlOobPRbfgkFQCD7Y6gtrlLlxATH0ro6mJP5RBrfSQL79x89tt8fMLbeL3hNLKqoUUqCoP9/ntjsNNeyl7Y4q9mUmyo1NIXj3JYL9O97gXQ+cLvXvFGXMTIkavMwrVp4B3JN98M3UPHOXiXnzGPZdwPuTxhe6r0WDMwNmI2RSi6tvpI9q7Y4nRxkkPlaR/vpa8bgR8wkl2GtV1+WXRtxYGw4vjj3xovgjquXji8lHPpOoh/qGpQST2ILBqPthQy2TYgsdIUbLtvxubrvxWOXpxaVTdaSOBud9xt+3641NV25ozET/6guFuWpE/iOCRF3rYvXz2X++L4WqA2AG2KXSZ1aMFdgNsW1NkntVY4yUm9vACG4UUr/wARusJFlhCRraZgAnuAQTdb1jPp8ypfLTZVAJnRoJNI/luw9K7H6WYU2n4Bxq2b8JZWWTzXjJkBBD63BFbje9qPbAeXwREgzRXU0Mw1GE1s4siSNuVIvb33x1XSdfpYYxESQf7peRpKy6bxHmVZQzFJYlEZ1LTEC9n1fUbHfBXIdQnmyuYYlD+JtdhuCpXgDseNsS5FnRzJm5IinklNMjJKR3GlSD+o554xZ6CElVHhjMZDsylFUKzVoLKt6gPpJFHHRyVtsKkZzRQjqPR5/wANl8tpZyHJBUE6Gf8AIGquKO3G+B8OcnyckTax/KLOtU6hxs1Di72wzdX6nGuYXzJMxDJBJrSbQ3lsdKgkg2dPbnucUfEnhp5pHnyipNGwDFYmB0mtwE+qiba/k4K11gWhCrpXundZMM0n4bcFAZYS2vUWJJ0kcbG9uLwt5Z0Eo80FArkkb2RfHG7Vt84L+H8mYqzMkGmKIWQWIZywpV7V6xdVfHNYsxt5kpafKoXA1agx5euRdah9VngjCRawOP7lMh7hRCq5RpXnebKI6kSEoGB1ACrB/Y2MaF03rD5osAmiQxUxvYHt273hZmLxDRE4LiTWzltRu77ck9/fBTwt5yRzS2TJO5IWkGx4YdwL2rGXrWB0e4YI4tHBJ5XrKwpFD+FaImfVQYLdjsSRsSAStYux5NoyYSwMTWr6CVCqQT3OzLxz3xPF0nMsyuWHp1UyEWprmjV3xze+Bz5FyUi1hqdjJaiwSQT3JwKOQbS9zvtVAFq10rqzxxwwAqZSvybNXueAa2/TADqrSPPMJncCCIyONRUUdjVAgm7G9Y0bJdKii3jQA1V98IfXAmalzH4f6mtJHBsvoIOimIATuSN9se0Hbc8uaOfP5qHy1wEP6lA1iFHcRugNmNGBWivlh+zULF4vfjnYfSQ/mUFk2LKD6NLg0xINEHA2QacvAqlhpkZByiDfUS4bfbfnbF1c8SIltikMCSvf5htVH33GrbjftjaBJCX3WcrzksgVjRZBTad9YtS/5BqXfdk/QjnBnL5KSN1Vqj16zbuDRJAJ07Cr435AwK8UZzyqbzBGZGGlVGxBIomvpU6ifkg4Jrn1nJMpVQ7pCEv1E2TrF9/UL+2JFlU3ZwEI69lUEpQn/wARKW7KmqtyQCGsWTvfN/GOwTm6KJQPMAlK3voDCtRGx2JBrvjsX3gKe670sv6n1ORzG8hLeZbPpIAPqIIAA9Pt3/ril0aSUOoUO6M1Moumrc7D2Ftfxjuo5l2MfmBYwgICA8AEsdjdE3Xzthwk6XkwoaGdMuki1qaQkWQDpYC9ypN1W174YLGgba5RXPPhN2aOWOXQJtIALFHf3xHkMymVaJnXV5p0oRvTEgV8HfvhcgSPU/k53KKtDSkepkSqvd9yCAdgecDpvERYiNvKca7ABIsiwpO4I/xADfjGCemPaaux+6YbM1zaT34jJgmiiSZh50mt1oUFvt9z6ftZ7YYcl1dWcIikjucZAOtSZjMRPLKEkQaNbiuOAbHJ4LfONT8HkND5lbsfg8bc9xjJ6lpRDC0vz/lSDbco9K3C+/8AbH1RjwU9V/FY85rMiNGc8KpP7YwbMj2gIfAWHeIfJgzWc85GklMjeSrGkAJPqbfUa5AG22IMtEC8XmGb8OqEROkenUBua+574cOoZ5kjZpGQMBq/mxpItk7bWHH9cL+b8V5liFSeNlXSdCR+WjWd1IItgNrF4+lxOuMA+ks1vytVMl4iznmaV/mR/wD4n9Wy882RsLPYXgkviBnKuIIKX/8AsOqkbkDUPgDbAiE6MyLoGEyF5AzW/NCjxyFrHleqSiRXSNUDgfkGkk+kMV+gUVO4A5OCFoK8aGU39UzreZHC7KjzWWZifKWRD25bcLt8kVi7NAIjTeuKcC11WCAwFgiiDv2xQyCiSWLzAxb6iEsEU4I3AKjfje8X+t5rdyahkjq7fbS9k2Sb4C7dsKjYBQGUUFxFoB1qFo8usMceimZjJIxDgrXqsDewBpvsaw4eDA8mXhmtGBHY/TRIKm+4rVv7nAKTLx5htUkjSBoyQADsDtV2PVtYIHajgx4Z6CYIVZsu6lC2nQQpI/KZAW32rb33wrrXQuZskK8wnwj8XiOEMkYJ9TEbiuCd9+1jHrqfSY2YzoxVjVlTYNbbjCkk3nZuN+3lOyFiBZJNLxuoIoWRzvh36fPC0WgSaiDuL3vmvmicZUukEEZDD4U5uyF6yE7Ns/P9D9v9sZsGWHMI8ZDx+sTaVJKsoKXV7alKqTuLA99nrr3UTlkoPpMnpUkXpN8/arHGxo4W8h0iWTMv+HqARkrLa7ENvQ/xA/UPbf4xHTT2mOlfgH2okFlDM5DmGiZbckPqPqvVGw0shHPp/wBDiv5sqyozOwgXLeZ3r0IEZSD6bY3t7HBjqOVGUSJJTqtiocXZ2uiPbTqH2rFDqfTXndMvX/tdKlK2K/lZd+bFbfAxuxStcA4cIGy3UvmZRJ5In1bGBSrAEC1bYtV0Ao04KdNKZdi86KQrBlcm+3YHc6bIG39sUM31VIS0MalJPLHllwLJ0gqpvZfSd/nBLo+RMvlSEICoKsZRqAkamXuNelbFkith3xc7qtXwPiFNnuoyRRRnzhCzvI1MDZFjT25rf/8AbHYF9fyczsvn5y3FnRFpjC2b35ssKPO22Oxbtn2qbj4WYZvpwj8p5BUcjHUE+pTe61fYEVgvmM5NljGGhhuHVT6QxdQaGquy0abm8CUz0kwETuFjok3YVTufMbQDbXtZ+MRtG8hHkx6FYFVFiyL1EMxrUbP5t6xpVYypOCrfTkWebzJmiGzvI0ppTQoAKosncUO+K4zRIcsRb6SWPqII32bkfOI8n0yRgw8s3pvUzKoAq7OrbddxRv2xY6TkzNOiJour1MdKIRuTf5qA474ghWBHKuw5QCVIWmUITu2g+lWo6iSODd78Y1n+G04OTpSCqOVUg8gGgR8Hcj4xnvTcjlps1IuueSJFAkIIj8xifUeLWMbbc0MTw+KZtCwRypG9iABEN+Xysl+9WNPt84y+o6P/AJUXbGDyrNkzS0rq/WqkjSJgSH/m1R0LV777E/GFHxL1zNzQZc5fzAZEaRk4YaFsg17imA73hWy0n4SQiZtDajcRUsbG2q7P1Bjti10XrZ8qQFZGlfLyUbAtyClqbvYV7bAYBpumQ6cDFkeVBeTwr3QIctPB+I6q8dk+lViIkq61sUF0TdGq2w89M8D9M0q8UauDTK+tzxuD9WM+6B4SE3lp62I3lW19ahvSFYmwulhqA7kY0LOZ0Za1ZBGiKCLViK3BC6eaNc++La15BDWFGjYHDlJnirwasGaLI50E+cdRs6i2yjbjVvijkYcxHGcxG2oxyPFIqrRA0i3G++++kYKeIkfMPHEr+VNmFWVAd9KorOFNcE6R++FHL9TkyrQFQz+lJWBY0JVJBYEc7bUffDena4s+aE8bXVaZfNLxRsmoupWSi3pe7UtY5BoyAVYwFy07v5q5l2bTQVzsuojVR5XffHZSbNSvrhjnjTzDIsSKWjUH1CrIoEsT+orE+Vn9OYhkWSN5o1ddYcbmwVCtZayQQ3PPbFywC15t3lM/gPIs0zJJE0aw0yqxB2YBl3H74e+qZ8QRtIwJqqA5JJoAfrgX4Ph/9rDI31zIGe+SaAH7AYJZtPMdV/Kp1MfkcD/XHD9Qka/VEu4aeEcAIX0nouq2mjjJP5dN1vdb7c/1GCmapPUzqCOLAJ/S97+2PHWRWXkptHp2IPB7f1wM8OKVdgzK+pbDVvY7b/GBCR0jTK4m/SJtLgXeAg/VejyS6hKz6C1rr9Tbd9QHo7+kbYJ+GnEIMJa7OtTd+mgPV9iKBwxJmASRRBGxBwK6v0IEPJCtTaaAHDfH/wBYYOsM7e1KKtXa5hG0ivtXM/kFzERUgWQSpI4PF+//ABhPyfTykagSFZoiwDOhdQaIIUe4UmuTv3we6XFMJ4/MDBVVqBINcb++/scWOuMzxTJHpDJTFrBKnZr088YY0crtM4RDPv6QZG7TQKS8h06WRkaHMRzBkVWdJCaKScFSti0bewCCNgMXvELMlrAPKj30sN0lIO4Io6SpurG4U78YmWNkSVxErPI2pn3AsgCzVMBSjjfmjgr0/p65nLguKb2LaiCOPWRq3u7NkXjoJtVE2nOxmkLa4cpA8S5uCCQLNlUneyQU1R0Nq2U0b33+Dj5gqvSMrqZi0qOTTLK7ArWwUFAQVHAx2HwWVhRsak7pnTZ5olXKZeRZFDCedXfTIDuAbOnTQO291gPmYS+nzDTysKL2NiL1G+QNgPjasaVk/BkCIjyxRKGYoxLuFVjen84+k0gHa8ZfFkXkZliSSTRdhbcKFG5sDjYn7Vg7DuyEJxybRTrs+SQRRws0pQqzyra3txTbWp2FCgPe8WOhtLPmI1YNCAxYGJSp1Mii7IoWAGN1zhWcC/vzhn//AJUfKcjUs0krOGVq0Bl0EGh6vRsL4oHFyMKW0V6gzkCTlEM5aSULK0hUrpBOsHljdc374v5TwsDGZiwA0GUeqtgrOxvkUNKgfvyMBMj0eRl2ZY41NtK3b0Mdh9R21bDvj2+enZSCrRK6mN2CPurVak1spIuhzimFUDK9dN6FNOhn2SMklpHNDci+TZ/S+MfczmPTUVBFZgCC1i/SLJAI1UW/XGjeAny+ay7QymJ5oyAKUikr06dXtR499+cW814FhmkkiJ0sE9LqKNng1waxjy9TjjmMTxwjNjNHKWv4ezP+KMUrqgCeWqfTqptx72TR9ztjTOp9NuMgtdPqW+2xNfOMeykDJnVymaJBiZmZrPq/MHs+4N/ph7bP+XnDF5rMia2WMPYQCE8j6tyffEyxb5g4HBz+S8CQLHhAPEvWIrhlEhY6wNgVbSBIutRv6CTR+xqtsKrdNlcxNqLyTB6UE6lAJCkVsAdJXfYA/rj7DDKZIFAaYLGXZFHqSM7slnkAd+Rvh66tkIvwLvFccyRjaiNWkXpG9HdS36n3xp22MABLyFVPCeTZPMRmJplNIKAGkM3qN3QjKg98Q5vp6SZ5lJJ8pJZWYsWJYrqVb/y609sFV8QLBLl0aRWWbKK0ZNWLetOwo6lahttvhX8UzMIYJfMR3nkk1qtArbq1GqsejTZ7LgJBLsqQThNfRPF6RdPy6yUJ46j03ua2v5HY/IPxg50vrSeSZ3NKf6n2GM46jJHPnIANOlYmBU/mdS2xA77jjnBLpWWLyR5UsT5RGsH2I1D9xW/tWMLX6CMgyn8StGKjhaB0aWScGWTZW+hPYe/3OF/wrqWQA9mI/qRhwy4oADYAYX8vGFzrKP8AHq/cWf6k456OQOa8AIkbh8h9KfxfO8cQljJDKy39vn98FOlyFhrIotW2KnVWWSRITvq9RHwN/wC4GCUUYUADgYE+YiJgPIP7Ibq7YB5UcvVI1ILlVN6QNW5PYb98AvFUyJG04HqsLqUU6E9mWvUvup/5CZ4x6VP/AOoXF6kmk29RADBRqDHhfpsHvZx2X8VNLZhmeMKttEXuvei93+hvHWCK2CT3RNfglwM4TJ0XLu5TMMxlhCtQQqBZOxZCAfSLFEtRF4sZXNpl5HDJJ6iGXy7PwQRdc1gzkujIERkpH0ANXDbb6hwfvzgd4f1DUpbWqtoUtWrbkX3A98ZkszZGOceOE01+4Hcl/r+Vg893lD/zDqClAdPv+bazZ747FrqtjOTieXLIgCeV5zhCRVmrU6qY1fxj5jotM1xhaQcUFTcz0v/Z"/>
          <p:cNvSpPr>
            <a:spLocks noChangeAspect="1" noChangeArrowheads="1"/>
          </p:cNvSpPr>
          <p:nvPr/>
        </p:nvSpPr>
        <p:spPr bwMode="auto">
          <a:xfrm>
            <a:off x="43021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>
              <a:solidFill>
                <a:srgbClr val="808080"/>
              </a:solidFill>
              <a:latin typeface="Microsoft Sans Serif" pitchFamily="34" charset="0"/>
            </a:endParaRPr>
          </a:p>
        </p:txBody>
      </p:sp>
      <p:pic>
        <p:nvPicPr>
          <p:cNvPr id="9255" name="Picture 4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" r="5724"/>
          <a:stretch>
            <a:fillRect/>
          </a:stretch>
        </p:blipFill>
        <p:spPr bwMode="auto">
          <a:xfrm>
            <a:off x="107950" y="255588"/>
            <a:ext cx="17303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34"/>
          <p:cNvSpPr>
            <a:spLocks noChangeArrowheads="1"/>
          </p:cNvSpPr>
          <p:nvPr/>
        </p:nvSpPr>
        <p:spPr bwMode="auto">
          <a:xfrm>
            <a:off x="107950" y="188913"/>
            <a:ext cx="1727200" cy="21605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00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125413" y="2836863"/>
            <a:ext cx="8742362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rgbClr val="808080"/>
                </a:solidFill>
                <a:latin typeface="Calibri" pitchFamily="34" charset="0"/>
              </a:rPr>
              <a:t>Problem: </a:t>
            </a:r>
            <a:r>
              <a:rPr lang="de-DE" altLang="de-DE" sz="2400" dirty="0" err="1" smtClean="0">
                <a:solidFill>
                  <a:srgbClr val="808080"/>
                </a:solidFill>
                <a:latin typeface="Calibri" pitchFamily="34" charset="0"/>
              </a:rPr>
              <a:t>Efficacy</a:t>
            </a:r>
            <a:r>
              <a:rPr lang="de-DE" altLang="de-DE" sz="2400" dirty="0" smtClean="0">
                <a:solidFill>
                  <a:srgbClr val="808080"/>
                </a:solidFill>
                <a:latin typeface="Calibri" pitchFamily="34" charset="0"/>
              </a:rPr>
              <a:t> (</a:t>
            </a:r>
            <a:r>
              <a:rPr lang="de-DE" altLang="de-DE" sz="2400" dirty="0" err="1" smtClean="0">
                <a:solidFill>
                  <a:srgbClr val="808080"/>
                </a:solidFill>
                <a:latin typeface="Calibri" pitchFamily="34" charset="0"/>
              </a:rPr>
              <a:t>vasomotor</a:t>
            </a:r>
            <a:r>
              <a:rPr lang="de-DE" altLang="de-DE" sz="2400" dirty="0" smtClean="0">
                <a:solidFill>
                  <a:srgbClr val="808080"/>
                </a:solidFill>
                <a:latin typeface="Calibri" pitchFamily="34" charset="0"/>
              </a:rPr>
              <a:t> </a:t>
            </a:r>
            <a:r>
              <a:rPr lang="de-DE" altLang="de-DE" sz="2400" dirty="0" err="1" smtClean="0">
                <a:solidFill>
                  <a:srgbClr val="808080"/>
                </a:solidFill>
                <a:latin typeface="Calibri" pitchFamily="34" charset="0"/>
              </a:rPr>
              <a:t>symptoms</a:t>
            </a:r>
            <a:r>
              <a:rPr lang="de-DE" altLang="de-DE" sz="2400" dirty="0" smtClean="0">
                <a:solidFill>
                  <a:srgbClr val="808080"/>
                </a:solidFill>
                <a:latin typeface="Calibri" pitchFamily="34" charset="0"/>
              </a:rPr>
              <a:t>, </a:t>
            </a:r>
            <a:r>
              <a:rPr lang="de-DE" altLang="de-DE" sz="2400" dirty="0" err="1" smtClean="0">
                <a:solidFill>
                  <a:srgbClr val="808080"/>
                </a:solidFill>
                <a:latin typeface="Calibri" pitchFamily="34" charset="0"/>
              </a:rPr>
              <a:t>osteoporosis</a:t>
            </a:r>
            <a:r>
              <a:rPr lang="de-DE" altLang="de-DE" sz="2400" dirty="0" smtClean="0">
                <a:solidFill>
                  <a:srgbClr val="808080"/>
                </a:solidFill>
                <a:latin typeface="Calibri" pitchFamily="34" charset="0"/>
              </a:rPr>
              <a:t>) and </a:t>
            </a:r>
            <a:r>
              <a:rPr lang="de-DE" altLang="de-DE" sz="2400" dirty="0" err="1" smtClean="0">
                <a:solidFill>
                  <a:srgbClr val="808080"/>
                </a:solidFill>
                <a:latin typeface="Calibri" pitchFamily="34" charset="0"/>
              </a:rPr>
              <a:t>safety</a:t>
            </a:r>
            <a:r>
              <a:rPr lang="de-DE" altLang="de-DE" sz="2400" dirty="0" smtClean="0">
                <a:solidFill>
                  <a:srgbClr val="808080"/>
                </a:solidFill>
                <a:latin typeface="Calibri" pitchFamily="34" charset="0"/>
              </a:rPr>
              <a:t> (</a:t>
            </a:r>
            <a:r>
              <a:rPr lang="de-DE" altLang="de-DE" sz="2400" dirty="0" err="1" smtClean="0">
                <a:solidFill>
                  <a:srgbClr val="808080"/>
                </a:solidFill>
                <a:latin typeface="Calibri" pitchFamily="34" charset="0"/>
              </a:rPr>
              <a:t>endometrial</a:t>
            </a:r>
            <a:r>
              <a:rPr lang="de-DE" altLang="de-DE" sz="2400" dirty="0" smtClean="0">
                <a:solidFill>
                  <a:srgbClr val="808080"/>
                </a:solidFill>
                <a:latin typeface="Calibri" pitchFamily="34" charset="0"/>
              </a:rPr>
              <a:t> and </a:t>
            </a:r>
            <a:r>
              <a:rPr lang="de-DE" altLang="de-DE" sz="2400" dirty="0" err="1" smtClean="0">
                <a:solidFill>
                  <a:srgbClr val="808080"/>
                </a:solidFill>
                <a:latin typeface="Calibri" pitchFamily="34" charset="0"/>
              </a:rPr>
              <a:t>breast</a:t>
            </a:r>
            <a:r>
              <a:rPr lang="de-DE" altLang="de-DE" sz="2400" dirty="0" smtClean="0">
                <a:solidFill>
                  <a:srgbClr val="808080"/>
                </a:solidFill>
                <a:latin typeface="Calibri" pitchFamily="34" charset="0"/>
              </a:rPr>
              <a:t> </a:t>
            </a:r>
            <a:r>
              <a:rPr lang="de-DE" altLang="de-DE" sz="2400" dirty="0" err="1" smtClean="0">
                <a:solidFill>
                  <a:srgbClr val="808080"/>
                </a:solidFill>
                <a:latin typeface="Calibri" pitchFamily="34" charset="0"/>
              </a:rPr>
              <a:t>cancer</a:t>
            </a:r>
            <a:r>
              <a:rPr lang="de-DE" altLang="de-DE" sz="2400" dirty="0" smtClean="0">
                <a:solidFill>
                  <a:srgbClr val="808080"/>
                </a:solidFill>
                <a:latin typeface="Calibri" pitchFamily="34" charset="0"/>
              </a:rPr>
              <a:t>) </a:t>
            </a:r>
            <a:r>
              <a:rPr lang="de-DE" altLang="de-DE" sz="2400" dirty="0" err="1" smtClean="0">
                <a:solidFill>
                  <a:srgbClr val="808080"/>
                </a:solidFill>
                <a:latin typeface="Calibri" pitchFamily="34" charset="0"/>
              </a:rPr>
              <a:t>often</a:t>
            </a:r>
            <a:r>
              <a:rPr lang="de-DE" altLang="de-DE" sz="2400" dirty="0" smtClean="0">
                <a:solidFill>
                  <a:srgbClr val="808080"/>
                </a:solidFill>
                <a:latin typeface="Calibri" pitchFamily="34" charset="0"/>
              </a:rPr>
              <a:t> not </a:t>
            </a:r>
            <a:r>
              <a:rPr lang="de-DE" altLang="de-DE" sz="2400" dirty="0" err="1" smtClean="0">
                <a:solidFill>
                  <a:srgbClr val="808080"/>
                </a:solidFill>
                <a:latin typeface="Calibri" pitchFamily="34" charset="0"/>
              </a:rPr>
              <a:t>well</a:t>
            </a:r>
            <a:r>
              <a:rPr lang="de-DE" altLang="de-DE" sz="2400" dirty="0" smtClean="0">
                <a:solidFill>
                  <a:srgbClr val="808080"/>
                </a:solidFill>
                <a:latin typeface="Calibri" pitchFamily="34" charset="0"/>
              </a:rPr>
              <a:t> </a:t>
            </a:r>
            <a:r>
              <a:rPr lang="de-DE" altLang="de-DE" sz="2400" dirty="0" err="1" smtClean="0">
                <a:solidFill>
                  <a:srgbClr val="808080"/>
                </a:solidFill>
                <a:latin typeface="Calibri" pitchFamily="34" charset="0"/>
              </a:rPr>
              <a:t>investigated</a:t>
            </a:r>
            <a:endParaRPr lang="de-DE" altLang="de-DE" sz="2400" dirty="0">
              <a:solidFill>
                <a:srgbClr val="808080"/>
              </a:solidFill>
              <a:latin typeface="Calibri" pitchFamily="34" charset="0"/>
            </a:endParaRPr>
          </a:p>
        </p:txBody>
      </p:sp>
      <p:pic>
        <p:nvPicPr>
          <p:cNvPr id="1028" name="Picture 4" descr="http://www.kitchenbelleicious.com/wp-content/uploads/2011/06/olive-branch__39177_zoom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10093" r="5854" b="4115"/>
          <a:stretch/>
        </p:blipFill>
        <p:spPr bwMode="auto">
          <a:xfrm>
            <a:off x="1958976" y="4581525"/>
            <a:ext cx="1662112" cy="16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33"/>
          <p:cNvSpPr txBox="1">
            <a:spLocks noChangeArrowheads="1"/>
          </p:cNvSpPr>
          <p:nvPr/>
        </p:nvSpPr>
        <p:spPr bwMode="auto">
          <a:xfrm>
            <a:off x="1819276" y="6244580"/>
            <a:ext cx="1762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dirty="0" smtClean="0">
                <a:solidFill>
                  <a:srgbClr val="0B2A51"/>
                </a:solidFill>
                <a:ea typeface="MS PGothic" pitchFamily="34" charset="-128"/>
              </a:rPr>
              <a:t>Olive                                        </a:t>
            </a:r>
            <a:r>
              <a:rPr lang="de-DE" altLang="de-DE" sz="1200" i="1" dirty="0" smtClean="0">
                <a:solidFill>
                  <a:srgbClr val="0B2A51"/>
                </a:solidFill>
                <a:ea typeface="MS PGothic" pitchFamily="34" charset="-128"/>
              </a:rPr>
              <a:t>(Olea </a:t>
            </a:r>
            <a:r>
              <a:rPr lang="de-DE" altLang="de-DE" sz="1200" i="1" dirty="0" err="1" smtClean="0">
                <a:solidFill>
                  <a:srgbClr val="0B2A51"/>
                </a:solidFill>
                <a:ea typeface="MS PGothic" pitchFamily="34" charset="-128"/>
              </a:rPr>
              <a:t>europaea</a:t>
            </a:r>
            <a:r>
              <a:rPr lang="de-DE" altLang="de-DE" sz="1200" i="1" dirty="0" smtClean="0">
                <a:solidFill>
                  <a:srgbClr val="0B2A51"/>
                </a:solidFill>
                <a:ea typeface="MS PGothic" pitchFamily="34" charset="-128"/>
              </a:rPr>
              <a:t>)</a:t>
            </a:r>
            <a:endParaRPr lang="de-DE" altLang="de-DE" sz="1200" i="1" dirty="0">
              <a:solidFill>
                <a:srgbClr val="0B2A51"/>
              </a:solidFill>
              <a:ea typeface="MS PGothic" pitchFamily="34" charset="-128"/>
            </a:endParaRPr>
          </a:p>
        </p:txBody>
      </p:sp>
      <p:sp>
        <p:nvSpPr>
          <p:cNvPr id="41" name="Wolkenförmige Legende 40"/>
          <p:cNvSpPr/>
          <p:nvPr/>
        </p:nvSpPr>
        <p:spPr>
          <a:xfrm>
            <a:off x="5081237" y="1213185"/>
            <a:ext cx="2354016" cy="2095019"/>
          </a:xfrm>
          <a:prstGeom prst="cloudCallout">
            <a:avLst>
              <a:gd name="adj1" fmla="val -142900"/>
              <a:gd name="adj2" fmla="val 125013"/>
            </a:avLst>
          </a:prstGeom>
          <a:solidFill>
            <a:srgbClr val="FFFFCC"/>
          </a:solidFill>
          <a:ln w="25400" cap="flat" cmpd="sng" algn="ctr">
            <a:solidFill>
              <a:srgbClr val="54C3E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Leandros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Skaltsounis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Maria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Halabalaki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Sefirin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B2A5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Djiogue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B2A5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67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6" grpId="0" animBg="1"/>
      <p:bldP spid="35" grpId="0" animBg="1"/>
      <p:bldP spid="37" grpId="0" animBg="1"/>
      <p:bldP spid="43" grpId="0" animBg="1"/>
      <p:bldP spid="5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5461" y="2204864"/>
            <a:ext cx="5422643" cy="43924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-DE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Bone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protective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de-DE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model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de-DE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inflammation-induced</a:t>
            </a:r>
            <a:r>
              <a:rPr lang="de-DE" sz="1800" b="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bone</a:t>
            </a:r>
            <a:r>
              <a:rPr lang="de-DE" sz="1800" b="0" i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i="1" dirty="0" err="1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loss</a:t>
            </a:r>
            <a:endParaRPr lang="de-DE" sz="1800" b="0" i="1" dirty="0" smtClean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-"/>
            </a:pP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Oleuropein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de-DE" sz="16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Puel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et al., 2006 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-"/>
            </a:pPr>
            <a:r>
              <a:rPr lang="de-DE" sz="16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Hydroxy</a:t>
            </a: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de-DE" sz="16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tyrosol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de-DE" sz="16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Puel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et al., 2008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-"/>
            </a:pP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Olive </a:t>
            </a:r>
            <a:r>
              <a:rPr lang="de-DE" sz="16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oil</a:t>
            </a:r>
            <a:r>
              <a:rPr lang="de-DE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Saleh et al., 2011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de-DE" sz="16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de-DE" sz="16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de-DE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Bone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protection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de-DE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models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de-DE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hormone</a:t>
            </a:r>
            <a:r>
              <a:rPr lang="de-DE" sz="1800" b="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deficiency</a:t>
            </a:r>
            <a:r>
              <a:rPr lang="de-DE" sz="1800" b="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related</a:t>
            </a:r>
            <a:r>
              <a:rPr lang="de-DE" sz="1800" b="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bone</a:t>
            </a:r>
            <a:r>
              <a:rPr lang="de-DE" sz="1800" b="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b="0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loss</a:t>
            </a:r>
            <a:r>
              <a:rPr lang="de-DE" sz="1800" b="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lvl="1" eaLnBrk="1" hangingPunct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sz="16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Hormonal </a:t>
            </a:r>
            <a:r>
              <a:rPr lang="de-DE" sz="1600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activities</a:t>
            </a:r>
            <a:r>
              <a:rPr lang="de-DE" sz="16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16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</a:t>
            </a:r>
          </a:p>
        </p:txBody>
      </p:sp>
      <p:pic>
        <p:nvPicPr>
          <p:cNvPr id="6" name="Picture 6" descr="https://encrypted-tbn1.google.com/images?q=tbn:ANd9GcQxB36UF55AGzvaOn0HF87dyWEDERunv5IYWp80j86Ak9R5E8yGm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3" b="34"/>
          <a:stretch/>
        </p:blipFill>
        <p:spPr bwMode="auto">
          <a:xfrm>
            <a:off x="6012160" y="1196751"/>
            <a:ext cx="3068341" cy="227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693756"/>
            <a:ext cx="3024337" cy="16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9" name="Textfeld 8"/>
          <p:cNvSpPr txBox="1"/>
          <p:nvPr/>
        </p:nvSpPr>
        <p:spPr>
          <a:xfrm>
            <a:off x="6012160" y="5428381"/>
            <a:ext cx="3068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tx1"/>
                </a:solidFill>
                <a:latin typeface="Calibri" pitchFamily="34" charset="0"/>
              </a:rPr>
              <a:t>Oleacein</a:t>
            </a:r>
            <a:r>
              <a:rPr lang="de-DE" sz="1200" b="0" dirty="0" smtClean="0">
                <a:solidFill>
                  <a:schemeClr val="tx1"/>
                </a:solidFill>
                <a:latin typeface="Calibri" pitchFamily="34" charset="0"/>
              </a:rPr>
              <a:t>: 3,4‐DHPEA‐EDA 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de-DE" sz="1200" b="0" dirty="0" err="1">
                <a:solidFill>
                  <a:schemeClr val="tx1"/>
                </a:solidFill>
                <a:latin typeface="Calibri" pitchFamily="34" charset="0"/>
              </a:rPr>
              <a:t>Oleacein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) </a:t>
            </a:r>
            <a:r>
              <a:rPr lang="de-DE" sz="1200" i="1" dirty="0">
                <a:solidFill>
                  <a:schemeClr val="tx1"/>
                </a:solidFill>
                <a:latin typeface="Calibri" pitchFamily="34" charset="0"/>
              </a:rPr>
              <a:t>Synonyms:</a:t>
            </a:r>
            <a:r>
              <a:rPr lang="de-DE" sz="12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3,4‐DHPEA‐Elenolic </a:t>
            </a:r>
            <a:r>
              <a:rPr lang="de-DE" sz="1200" b="0" dirty="0" err="1" smtClean="0">
                <a:solidFill>
                  <a:schemeClr val="tx1"/>
                </a:solidFill>
                <a:latin typeface="Calibri" pitchFamily="34" charset="0"/>
              </a:rPr>
              <a:t>acid</a:t>
            </a:r>
            <a:r>
              <a:rPr lang="de-DE" sz="1200" b="0" dirty="0" smtClean="0">
                <a:solidFill>
                  <a:schemeClr val="tx1"/>
                </a:solidFill>
                <a:latin typeface="Calibri" pitchFamily="34" charset="0"/>
              </a:rPr>
              <a:t> Di‐Aldehyde; </a:t>
            </a:r>
            <a:r>
              <a:rPr lang="de-DE" sz="1200" b="0" dirty="0" err="1">
                <a:solidFill>
                  <a:schemeClr val="tx1"/>
                </a:solidFill>
                <a:latin typeface="Calibri" pitchFamily="34" charset="0"/>
              </a:rPr>
              <a:t>Oleuropein‐aglycone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200" b="0" dirty="0" err="1" smtClean="0">
                <a:solidFill>
                  <a:schemeClr val="tx1"/>
                </a:solidFill>
                <a:latin typeface="Calibri" pitchFamily="34" charset="0"/>
              </a:rPr>
              <a:t>dialdehyde</a:t>
            </a:r>
            <a:r>
              <a:rPr lang="de-DE" sz="1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de-DE" sz="1200" b="0" dirty="0" err="1">
                <a:solidFill>
                  <a:schemeClr val="tx1"/>
                </a:solidFill>
                <a:latin typeface="Calibri" pitchFamily="34" charset="0"/>
              </a:rPr>
              <a:t>Decarboxymethyl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200" b="0" dirty="0" err="1" smtClean="0">
                <a:solidFill>
                  <a:schemeClr val="tx1"/>
                </a:solidFill>
                <a:latin typeface="Calibri" pitchFamily="34" charset="0"/>
              </a:rPr>
              <a:t>oleuropein‐aglycone</a:t>
            </a:r>
            <a:r>
              <a:rPr lang="de-DE" sz="1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1200" b="0" dirty="0" err="1">
                <a:solidFill>
                  <a:schemeClr val="tx1"/>
                </a:solidFill>
                <a:latin typeface="Calibri" pitchFamily="34" charset="0"/>
              </a:rPr>
              <a:t>major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 form</a:t>
            </a:r>
            <a:r>
              <a:rPr lang="de-DE" sz="1200" b="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endParaRPr lang="de-DE" sz="1200" b="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de-DE" sz="1200" dirty="0" err="1" smtClean="0">
                <a:solidFill>
                  <a:schemeClr val="tx1"/>
                </a:solidFill>
                <a:latin typeface="Calibri" pitchFamily="34" charset="0"/>
              </a:rPr>
              <a:t>Oleocanthal</a:t>
            </a:r>
            <a:r>
              <a:rPr lang="de-DE" sz="1200" b="0" dirty="0" smtClean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de-DE" sz="1200" b="0" dirty="0">
                <a:solidFill>
                  <a:schemeClr val="tx1"/>
                </a:solidFill>
                <a:latin typeface="Calibri" pitchFamily="34" charset="0"/>
              </a:rPr>
              <a:t>3,4‐HPEA‐EDA</a:t>
            </a:r>
            <a:endParaRPr lang="de-DE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5496" y="1273324"/>
            <a:ext cx="5854691" cy="715516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6pPr>
            <a:lvl7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7pPr>
            <a:lvl8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8pPr>
            <a:lvl9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de-DE" sz="2200" dirty="0" err="1" smtClean="0">
                <a:latin typeface="Calibri" pitchFamily="34" charset="0"/>
                <a:cs typeface="Calibri" pitchFamily="34" charset="0"/>
              </a:rPr>
              <a:t>Bone</a:t>
            </a:r>
            <a:r>
              <a:rPr lang="de-DE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200" dirty="0" err="1" smtClean="0">
                <a:latin typeface="Calibri" pitchFamily="34" charset="0"/>
                <a:cs typeface="Calibri" pitchFamily="34" charset="0"/>
              </a:rPr>
              <a:t>protection</a:t>
            </a:r>
            <a:r>
              <a:rPr lang="de-DE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200" dirty="0" err="1" smtClean="0">
                <a:latin typeface="Calibri" pitchFamily="34" charset="0"/>
                <a:cs typeface="Calibri" pitchFamily="34" charset="0"/>
              </a:rPr>
              <a:t>as</a:t>
            </a:r>
            <a:r>
              <a:rPr lang="de-DE" sz="22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de-DE" sz="2200" dirty="0" err="1" smtClean="0">
                <a:latin typeface="Calibri" pitchFamily="34" charset="0"/>
                <a:cs typeface="Calibri" pitchFamily="34" charset="0"/>
              </a:rPr>
              <a:t>selected</a:t>
            </a:r>
            <a:r>
              <a:rPr lang="de-DE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200" dirty="0" err="1" smtClean="0">
                <a:latin typeface="Calibri" pitchFamily="34" charset="0"/>
                <a:cs typeface="Calibri" pitchFamily="34" charset="0"/>
              </a:rPr>
              <a:t>biological</a:t>
            </a:r>
            <a:r>
              <a:rPr lang="de-DE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200" dirty="0" err="1" smtClean="0">
                <a:latin typeface="Calibri" pitchFamily="34" charset="0"/>
                <a:cs typeface="Calibri" pitchFamily="34" charset="0"/>
              </a:rPr>
              <a:t>activity</a:t>
            </a:r>
            <a:r>
              <a:rPr lang="de-DE" sz="2200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de-DE" sz="2200" dirty="0" err="1" smtClean="0">
                <a:latin typeface="Calibri" pitchFamily="34" charset="0"/>
                <a:cs typeface="Calibri" pitchFamily="34" charset="0"/>
              </a:rPr>
              <a:t>polyphenols</a:t>
            </a:r>
            <a:r>
              <a:rPr lang="de-DE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200" dirty="0" err="1" smtClean="0">
                <a:latin typeface="Calibri" pitchFamily="34" charset="0"/>
                <a:cs typeface="Calibri" pitchFamily="34" charset="0"/>
              </a:rPr>
              <a:t>from</a:t>
            </a:r>
            <a:r>
              <a:rPr lang="de-DE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200" dirty="0" err="1" smtClean="0">
                <a:latin typeface="Calibri" pitchFamily="34" charset="0"/>
                <a:cs typeface="Calibri" pitchFamily="34" charset="0"/>
              </a:rPr>
              <a:t>olive</a:t>
            </a:r>
            <a:r>
              <a:rPr lang="de-DE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200" dirty="0" err="1" smtClean="0">
                <a:latin typeface="Calibri" pitchFamily="34" charset="0"/>
                <a:cs typeface="Calibri" pitchFamily="34" charset="0"/>
              </a:rPr>
              <a:t>oil</a:t>
            </a:r>
            <a:endParaRPr lang="de-DE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3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971600" y="6376243"/>
            <a:ext cx="2133600" cy="365125"/>
          </a:xfrm>
          <a:prstGeom prst="rect">
            <a:avLst/>
          </a:prstGeom>
        </p:spPr>
        <p:txBody>
          <a:bodyPr/>
          <a:lstStyle/>
          <a:p>
            <a:fld id="{85E86362-0B03-4EF0-9776-7188EC952FDF}" type="datetime1">
              <a:rPr lang="de-LU" smtClean="0"/>
              <a:t>19.07.2016</a:t>
            </a:fld>
            <a:endParaRPr lang="de-L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 t="3934" r="2055" b="53028"/>
          <a:stretch/>
        </p:blipFill>
        <p:spPr bwMode="auto">
          <a:xfrm>
            <a:off x="35496" y="1124744"/>
            <a:ext cx="8956582" cy="247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18979"/>
            <a:ext cx="4431071" cy="270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52" y="4033663"/>
            <a:ext cx="3944144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 t="2646" r="7066" b="1352"/>
          <a:stretch>
            <a:fillRect/>
          </a:stretch>
        </p:blipFill>
        <p:spPr bwMode="auto">
          <a:xfrm>
            <a:off x="6516911" y="3896146"/>
            <a:ext cx="2304256" cy="247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444903" y="6413995"/>
            <a:ext cx="243734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Pettersson K. </a:t>
            </a:r>
            <a:r>
              <a:rPr lang="de-DE" sz="1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de-DE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Gustafsson J.-A. (2001) Ann. </a:t>
            </a:r>
            <a:r>
              <a:rPr lang="de-DE" sz="1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Rev</a:t>
            </a:r>
            <a:r>
              <a:rPr lang="de-DE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de-DE" sz="1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Physiol</a:t>
            </a:r>
            <a:r>
              <a:rPr lang="de-DE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63: 165-192.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3"/>
            <a:ext cx="2160240" cy="1173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57134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480716"/>
            <a:ext cx="7416800" cy="508124"/>
          </a:xfrm>
        </p:spPr>
        <p:txBody>
          <a:bodyPr/>
          <a:lstStyle/>
          <a:p>
            <a:r>
              <a:rPr lang="de-DE" b="1" dirty="0" smtClean="0">
                <a:solidFill>
                  <a:schemeClr val="tx1"/>
                </a:solidFill>
                <a:latin typeface="+mn-lt"/>
              </a:rPr>
              <a:t>Screening </a:t>
            </a:r>
            <a:r>
              <a:rPr lang="de-DE" b="1" dirty="0" err="1" smtClean="0">
                <a:solidFill>
                  <a:schemeClr val="tx1"/>
                </a:solidFill>
                <a:latin typeface="+mn-lt"/>
              </a:rPr>
              <a:t>approaches</a:t>
            </a:r>
            <a:r>
              <a:rPr lang="de-DE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+mn-lt"/>
              </a:rPr>
              <a:t>for</a:t>
            </a:r>
            <a:r>
              <a:rPr lang="de-DE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+mn-lt"/>
              </a:rPr>
              <a:t>estrogenic</a:t>
            </a:r>
            <a:r>
              <a:rPr lang="de-DE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latin typeface="+mn-lt"/>
              </a:rPr>
              <a:t>activities</a:t>
            </a:r>
            <a:endParaRPr lang="de-DE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81789653"/>
              </p:ext>
            </p:extLst>
          </p:nvPr>
        </p:nvGraphicFramePr>
        <p:xfrm>
          <a:off x="323529" y="2992868"/>
          <a:ext cx="8640960" cy="30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3"/>
                <a:gridCol w="2736304"/>
                <a:gridCol w="2448273"/>
              </a:tblGrid>
              <a:tr h="28288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Approach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/>
                        <a:t>Extract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Single </a:t>
                      </a:r>
                      <a:r>
                        <a:rPr lang="de-DE" sz="2000" dirty="0" err="1" smtClean="0"/>
                        <a:t>compound</a:t>
                      </a:r>
                      <a:endParaRPr lang="de-DE" sz="2000" dirty="0"/>
                    </a:p>
                  </a:txBody>
                  <a:tcPr/>
                </a:tc>
              </a:tr>
              <a:tr h="437200"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/>
                        <a:t>Ligand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binding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assay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Yes</a:t>
                      </a:r>
                      <a:r>
                        <a:rPr lang="de-DE" sz="2000" baseline="0" dirty="0" smtClean="0"/>
                        <a:t> (</a:t>
                      </a:r>
                      <a:r>
                        <a:rPr lang="de-DE" sz="2000" baseline="0" dirty="0" err="1" smtClean="0"/>
                        <a:t>matrix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effects</a:t>
                      </a:r>
                      <a:r>
                        <a:rPr lang="de-DE" sz="2000" baseline="0" dirty="0" smtClean="0"/>
                        <a:t> !!!)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Yes</a:t>
                      </a:r>
                      <a:endParaRPr lang="de-DE" sz="20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/>
                        <a:t>In </a:t>
                      </a:r>
                      <a:r>
                        <a:rPr lang="de-DE" sz="2000" dirty="0" err="1" smtClean="0"/>
                        <a:t>silico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screening</a:t>
                      </a:r>
                      <a:r>
                        <a:rPr lang="de-DE" sz="2000" dirty="0" smtClean="0"/>
                        <a:t>/ </a:t>
                      </a:r>
                      <a:r>
                        <a:rPr lang="de-DE" sz="2000" dirty="0" err="1" smtClean="0"/>
                        <a:t>docking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/>
                        <a:t>No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Yes</a:t>
                      </a:r>
                      <a:endParaRPr lang="de-DE" sz="2000" dirty="0"/>
                    </a:p>
                  </a:txBody>
                  <a:tcPr/>
                </a:tc>
              </a:tr>
              <a:tr h="443628"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/>
                        <a:t>High </a:t>
                      </a:r>
                      <a:r>
                        <a:rPr lang="de-DE" sz="2000" dirty="0" err="1" smtClean="0"/>
                        <a:t>troughput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screening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/>
                        <a:t>No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Yes</a:t>
                      </a:r>
                      <a:endParaRPr lang="de-DE" sz="2000" dirty="0"/>
                    </a:p>
                  </a:txBody>
                  <a:tcPr/>
                </a:tc>
              </a:tr>
              <a:tr h="443628"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/>
                        <a:t>High </a:t>
                      </a:r>
                      <a:r>
                        <a:rPr lang="de-DE" sz="2000" dirty="0" err="1" smtClean="0"/>
                        <a:t>capacity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Yes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Yes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3628"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/>
                        <a:t>Reporter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gene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assays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Yes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Yes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3628"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/>
                        <a:t>Gene </a:t>
                      </a:r>
                      <a:r>
                        <a:rPr lang="de-DE" sz="2000" dirty="0" err="1" smtClean="0"/>
                        <a:t>expression</a:t>
                      </a:r>
                      <a:r>
                        <a:rPr lang="de-DE" sz="2000" dirty="0" smtClean="0"/>
                        <a:t> (</a:t>
                      </a:r>
                      <a:r>
                        <a:rPr lang="de-DE" sz="2000" dirty="0" err="1" smtClean="0"/>
                        <a:t>qPCR</a:t>
                      </a:r>
                      <a:r>
                        <a:rPr lang="de-DE" sz="2000" dirty="0" smtClean="0"/>
                        <a:t>)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Yes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Yes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5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360564"/>
              </p:ext>
            </p:extLst>
          </p:nvPr>
        </p:nvGraphicFramePr>
        <p:xfrm>
          <a:off x="1523682" y="5314528"/>
          <a:ext cx="6096635" cy="944880"/>
        </p:xfrm>
        <a:graphic>
          <a:graphicData uri="http://schemas.openxmlformats.org/drawingml/2006/table">
            <a:tbl>
              <a:tblPr firstRow="1" firstCol="1" bandRow="1"/>
              <a:tblGrid>
                <a:gridCol w="1376680"/>
                <a:gridCol w="1177925"/>
                <a:gridCol w="1108710"/>
                <a:gridCol w="1216660"/>
                <a:gridCol w="1216660"/>
              </a:tblGrid>
              <a:tr h="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effectLst/>
                          <a:latin typeface="Calibri" panose="020F0502020204030204" pitchFamily="34" charset="0"/>
                          <a:ea typeface="Calibri"/>
                        </a:rPr>
                        <a:t>ERα</a:t>
                      </a: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/>
                        </a:rPr>
                        <a:t> </a:t>
                      </a:r>
                      <a:endParaRPr lang="de-DE" sz="20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effectLst/>
                          <a:latin typeface="Calibri" panose="020F0502020204030204" pitchFamily="34" charset="0"/>
                          <a:ea typeface="Calibri"/>
                        </a:rPr>
                        <a:t>ERβ</a:t>
                      </a:r>
                      <a:endParaRPr lang="de-DE" sz="2000" i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/>
                        </a:rPr>
                        <a:t>IC</a:t>
                      </a:r>
                      <a:r>
                        <a:rPr lang="en-US" sz="1600" b="1" baseline="-25000" dirty="0" smtClean="0">
                          <a:effectLst/>
                          <a:latin typeface="Calibri" panose="020F0502020204030204" pitchFamily="34" charset="0"/>
                          <a:ea typeface="Calibri"/>
                        </a:rPr>
                        <a:t>50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/>
                        </a:rPr>
                        <a:t> 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/>
                        </a:rPr>
                        <a:t>RBA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/>
                        </a:rPr>
                        <a:t>[%]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/>
                        </a:rPr>
                        <a:t>IC</a:t>
                      </a:r>
                      <a:r>
                        <a:rPr lang="en-US" sz="1600" b="1" baseline="-25000" dirty="0" smtClean="0">
                          <a:effectLst/>
                          <a:latin typeface="Calibri" panose="020F0502020204030204" pitchFamily="34" charset="0"/>
                          <a:ea typeface="Calibri"/>
                        </a:rPr>
                        <a:t>50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/>
                        </a:rPr>
                        <a:t>RBA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/>
                        </a:rPr>
                        <a:t>[%]</a:t>
                      </a:r>
                      <a:endParaRPr lang="de-DE" sz="18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/>
                        </a:rPr>
                        <a:t>17β-estradiol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</a:rPr>
                        <a:t>6.99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/>
                        </a:rPr>
                        <a:t>nM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</a:rPr>
                        <a:t>100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</a:rPr>
                        <a:t>7.85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/>
                        </a:rPr>
                        <a:t>nM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</a:rPr>
                        <a:t>100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/>
                        </a:rPr>
                        <a:t> </a:t>
                      </a:r>
                      <a:r>
                        <a:rPr lang="en-US" sz="1400" b="1" dirty="0" err="1" smtClean="0">
                          <a:effectLst/>
                          <a:latin typeface="Calibri" panose="020F0502020204030204" pitchFamily="34" charset="0"/>
                          <a:ea typeface="Calibri"/>
                        </a:rPr>
                        <a:t>Oleocanthal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</a:rPr>
                        <a:t>6.87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/>
                        </a:rPr>
                        <a:t>µM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</a:rPr>
                        <a:t>0.102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</a:rPr>
                        <a:t>47.17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/>
                        </a:rPr>
                        <a:t>µM 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/>
                        </a:rPr>
                        <a:t>0.0166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2915816" y="1124744"/>
            <a:ext cx="3293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Relative </a:t>
            </a:r>
            <a:r>
              <a:rPr lang="de-DE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binding</a:t>
            </a:r>
            <a:r>
              <a:rPr lang="de-DE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affinity</a:t>
            </a:r>
            <a:r>
              <a:rPr lang="de-DE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de-DE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oleocanthal</a:t>
            </a:r>
            <a:endParaRPr lang="de-DE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73" y="3294994"/>
            <a:ext cx="2243667" cy="99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/>
          <a:stretch/>
        </p:blipFill>
        <p:spPr bwMode="auto">
          <a:xfrm>
            <a:off x="62384" y="1138560"/>
            <a:ext cx="2637408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r="3062"/>
          <a:stretch/>
        </p:blipFill>
        <p:spPr bwMode="auto">
          <a:xfrm>
            <a:off x="6717729" y="1197298"/>
            <a:ext cx="23907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250825" y="6413266"/>
            <a:ext cx="8642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Impact of a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functionalized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olive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oil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extract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on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uterus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and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bone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 a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model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of postmenopausal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osteoporosis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Keiler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AM, Zierau O, Bernhardt R, Scharnweber D,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Lemonakis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 N,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Termetzi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 A, Skaltsounis L, Vollmer G,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Halabalaki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 M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. 2014 </a:t>
            </a:r>
            <a:r>
              <a:rPr lang="de-DE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Eur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J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Nutr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 53:1073-1081</a:t>
            </a:r>
            <a:endParaRPr lang="de-D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"/>
          <a:stretch/>
        </p:blipFill>
        <p:spPr bwMode="auto">
          <a:xfrm>
            <a:off x="942983" y="764704"/>
            <a:ext cx="7229417" cy="563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50825" y="260648"/>
            <a:ext cx="8642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>
                <a:solidFill>
                  <a:schemeClr val="tx1"/>
                </a:solidFill>
                <a:latin typeface="+mn-lt"/>
              </a:rPr>
              <a:t>Reporter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gene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activity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in ER</a:t>
            </a:r>
            <a:r>
              <a:rPr lang="el-GR" sz="2200" dirty="0" smtClean="0">
                <a:solidFill>
                  <a:schemeClr val="tx1"/>
                </a:solidFill>
                <a:latin typeface="Calibri"/>
              </a:rPr>
              <a:t>α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and ER</a:t>
            </a:r>
            <a:r>
              <a:rPr lang="el-GR" sz="2200" dirty="0" smtClean="0">
                <a:solidFill>
                  <a:schemeClr val="tx1"/>
                </a:solidFill>
                <a:latin typeface="Calibri"/>
              </a:rPr>
              <a:t>β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dependent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cell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lines</a:t>
            </a:r>
            <a:endParaRPr lang="de-DE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11560" y="6381328"/>
            <a:ext cx="7877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Oleocanthal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modulates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estradiol-induced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gene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expression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involving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estrogen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receptor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r>
              <a:rPr lang="el-GR" b="0" dirty="0" smtClean="0">
                <a:solidFill>
                  <a:schemeClr val="tx1"/>
                </a:solidFill>
                <a:latin typeface="Calibri"/>
              </a:rPr>
              <a:t>α</a:t>
            </a:r>
            <a:r>
              <a:rPr lang="de-DE" b="0" dirty="0" smtClean="0">
                <a:solidFill>
                  <a:schemeClr val="tx1"/>
                </a:solidFill>
                <a:latin typeface="Calibri"/>
              </a:rPr>
              <a:t>. 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Keiler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AM, Djiogue S, Ehrhardt T, Zierau O, Skaltsounis L,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Halabalaki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 M, Vollmer G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. 2015 </a:t>
            </a:r>
            <a:r>
              <a:rPr lang="de-DE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Planta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Med. 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81: 1263-1269</a:t>
            </a:r>
            <a:endParaRPr lang="de-D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20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t="2899" r="-3110"/>
          <a:stretch/>
        </p:blipFill>
        <p:spPr bwMode="auto">
          <a:xfrm>
            <a:off x="971600" y="764704"/>
            <a:ext cx="7153991" cy="561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0825" y="260648"/>
            <a:ext cx="8642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>
                <a:solidFill>
                  <a:schemeClr val="tx1"/>
                </a:solidFill>
                <a:latin typeface="+mn-lt"/>
              </a:rPr>
              <a:t>Reporter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gene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activity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in ER</a:t>
            </a:r>
            <a:r>
              <a:rPr lang="el-GR" sz="2200" dirty="0" smtClean="0">
                <a:solidFill>
                  <a:schemeClr val="tx1"/>
                </a:solidFill>
                <a:latin typeface="Calibri"/>
              </a:rPr>
              <a:t>α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or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ER</a:t>
            </a:r>
            <a:r>
              <a:rPr lang="el-GR" sz="2200" dirty="0" smtClean="0">
                <a:solidFill>
                  <a:schemeClr val="tx1"/>
                </a:solidFill>
                <a:latin typeface="Calibri"/>
              </a:rPr>
              <a:t>β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dependent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bone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cell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n-lt"/>
              </a:rPr>
              <a:t>lines</a:t>
            </a:r>
            <a:endParaRPr lang="de-DE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11560" y="6413266"/>
            <a:ext cx="7877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Oleocanthal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modulates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estradiol-induced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gene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expression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involving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estrogen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receptor</a:t>
            </a:r>
            <a:r>
              <a:rPr lang="de-DE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r>
              <a:rPr lang="el-GR" b="0" dirty="0" smtClean="0">
                <a:solidFill>
                  <a:schemeClr val="tx1"/>
                </a:solidFill>
                <a:latin typeface="Calibri"/>
              </a:rPr>
              <a:t>α</a:t>
            </a:r>
            <a:r>
              <a:rPr lang="de-DE" b="0" dirty="0" smtClean="0">
                <a:solidFill>
                  <a:schemeClr val="tx1"/>
                </a:solidFill>
                <a:latin typeface="Calibri"/>
              </a:rPr>
              <a:t>. 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Keiler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AM, Djiogue S, Ehrhardt T, Zierau O, Skaltsounis L,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</a:rPr>
              <a:t>Halabalaki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 M, Vollmer G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. 2015 </a:t>
            </a:r>
            <a:r>
              <a:rPr lang="de-DE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Planta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Med. 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</a:rPr>
              <a:t>81: 1263-1269</a:t>
            </a:r>
            <a:endParaRPr lang="de-DE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25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TU Dresden">
      <a:dk1>
        <a:srgbClr val="0B2A51"/>
      </a:dk1>
      <a:lt1>
        <a:srgbClr val="FFFFFF"/>
      </a:lt1>
      <a:dk2>
        <a:srgbClr val="000000"/>
      </a:dk2>
      <a:lt2>
        <a:srgbClr val="808080"/>
      </a:lt2>
      <a:accent1>
        <a:srgbClr val="54C3EC"/>
      </a:accent1>
      <a:accent2>
        <a:srgbClr val="0059A3"/>
      </a:accent2>
      <a:accent3>
        <a:srgbClr val="51297F"/>
      </a:accent3>
      <a:accent4>
        <a:srgbClr val="811A78"/>
      </a:accent4>
      <a:accent5>
        <a:srgbClr val="007A47"/>
      </a:accent5>
      <a:accent6>
        <a:srgbClr val="22AD36"/>
      </a:accent6>
      <a:hlink>
        <a:srgbClr val="E87B14"/>
      </a:hlink>
      <a:folHlink>
        <a:srgbClr val="54C3E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UD">
  <a:themeElements>
    <a:clrScheme name="TU Dresden">
      <a:dk1>
        <a:srgbClr val="0B2A51"/>
      </a:dk1>
      <a:lt1>
        <a:srgbClr val="FFFFFF"/>
      </a:lt1>
      <a:dk2>
        <a:srgbClr val="000000"/>
      </a:dk2>
      <a:lt2>
        <a:srgbClr val="808080"/>
      </a:lt2>
      <a:accent1>
        <a:srgbClr val="54C3EC"/>
      </a:accent1>
      <a:accent2>
        <a:srgbClr val="0059A3"/>
      </a:accent2>
      <a:accent3>
        <a:srgbClr val="51297F"/>
      </a:accent3>
      <a:accent4>
        <a:srgbClr val="811A78"/>
      </a:accent4>
      <a:accent5>
        <a:srgbClr val="007A47"/>
      </a:accent5>
      <a:accent6>
        <a:srgbClr val="22AD36"/>
      </a:accent6>
      <a:hlink>
        <a:srgbClr val="E87B14"/>
      </a:hlink>
      <a:folHlink>
        <a:srgbClr val="54C3E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3_Larissa-Design">
  <a:themeElements>
    <a:clrScheme name="22_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2_Larissa-Design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1739</Words>
  <Application>Microsoft Office PowerPoint</Application>
  <PresentationFormat>Affichage à l'écran (4:3)</PresentationFormat>
  <Paragraphs>351</Paragraphs>
  <Slides>25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25</vt:i4>
      </vt:variant>
    </vt:vector>
  </HeadingPairs>
  <TitlesOfParts>
    <vt:vector size="41" baseType="lpstr">
      <vt:lpstr>MS PGothic</vt:lpstr>
      <vt:lpstr>MS PGothic</vt:lpstr>
      <vt:lpstr>Arial</vt:lpstr>
      <vt:lpstr>Calibri</vt:lpstr>
      <vt:lpstr>Microsoft Sans Serif</vt:lpstr>
      <vt:lpstr>msgothic</vt:lpstr>
      <vt:lpstr>Symbol</vt:lpstr>
      <vt:lpstr>Times New Roman</vt:lpstr>
      <vt:lpstr>Verdana</vt:lpstr>
      <vt:lpstr>Wingdings</vt:lpstr>
      <vt:lpstr>ヒラギノ角ゴ Pro W3</vt:lpstr>
      <vt:lpstr>Larissa</vt:lpstr>
      <vt:lpstr>TUD</vt:lpstr>
      <vt:lpstr>1_Larissa</vt:lpstr>
      <vt:lpstr>Leere Präsentation</vt:lpstr>
      <vt:lpstr>23_Larissa-Design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Screening approaches for estrogenic activities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Summary of effects in vitro of oleocanthal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Summary and conclusions oleocanthal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 Power Point Präsentation.</dc:title>
  <dc:creator>Odenbach</dc:creator>
  <cp:lastModifiedBy>vgodard</cp:lastModifiedBy>
  <cp:revision>1876</cp:revision>
  <cp:lastPrinted>2012-03-15T08:35:13Z</cp:lastPrinted>
  <dcterms:created xsi:type="dcterms:W3CDTF">2009-12-04T15:05:02Z</dcterms:created>
  <dcterms:modified xsi:type="dcterms:W3CDTF">2016-07-19T07:34:38Z</dcterms:modified>
</cp:coreProperties>
</file>